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50"/>
  </p:notesMasterIdLst>
  <p:handoutMasterIdLst>
    <p:handoutMasterId r:id="rId51"/>
  </p:handoutMasterIdLst>
  <p:sldIdLst>
    <p:sldId id="256" r:id="rId2"/>
    <p:sldId id="393" r:id="rId3"/>
    <p:sldId id="340" r:id="rId4"/>
    <p:sldId id="411" r:id="rId5"/>
    <p:sldId id="425" r:id="rId6"/>
    <p:sldId id="412" r:id="rId7"/>
    <p:sldId id="417" r:id="rId8"/>
    <p:sldId id="418" r:id="rId9"/>
    <p:sldId id="419" r:id="rId10"/>
    <p:sldId id="416" r:id="rId11"/>
    <p:sldId id="426" r:id="rId12"/>
    <p:sldId id="413" r:id="rId13"/>
    <p:sldId id="424" r:id="rId14"/>
    <p:sldId id="421" r:id="rId15"/>
    <p:sldId id="423" r:id="rId16"/>
    <p:sldId id="429" r:id="rId17"/>
    <p:sldId id="430" r:id="rId18"/>
    <p:sldId id="420" r:id="rId19"/>
    <p:sldId id="422" r:id="rId20"/>
    <p:sldId id="431" r:id="rId21"/>
    <p:sldId id="433" r:id="rId22"/>
    <p:sldId id="432" r:id="rId23"/>
    <p:sldId id="434" r:id="rId24"/>
    <p:sldId id="435" r:id="rId25"/>
    <p:sldId id="427" r:id="rId26"/>
    <p:sldId id="414" r:id="rId27"/>
    <p:sldId id="428" r:id="rId28"/>
    <p:sldId id="439" r:id="rId29"/>
    <p:sldId id="343" r:id="rId30"/>
    <p:sldId id="452" r:id="rId31"/>
    <p:sldId id="453" r:id="rId32"/>
    <p:sldId id="454" r:id="rId33"/>
    <p:sldId id="438" r:id="rId34"/>
    <p:sldId id="437" r:id="rId35"/>
    <p:sldId id="436" r:id="rId36"/>
    <p:sldId id="441" r:id="rId37"/>
    <p:sldId id="440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15" r:id="rId4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  <a:srgbClr val="0000FF"/>
    <a:srgbClr val="CCCCFF"/>
    <a:srgbClr val="9966FF"/>
    <a:srgbClr val="000000"/>
    <a:srgbClr val="3399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725" autoAdjust="0"/>
  </p:normalViewPr>
  <p:slideViewPr>
    <p:cSldViewPr snapToObjects="1">
      <p:cViewPr>
        <p:scale>
          <a:sx n="202" d="100"/>
          <a:sy n="202" d="100"/>
        </p:scale>
        <p:origin x="-102" y="-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16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9E14687-8CF2-4462-A90B-E565BE04A0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783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7586B3-A6D5-43FF-96DE-5C46D2351DD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0211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5254DE-970A-40C4-A005-81A47F9E71CC}" type="slidenum">
              <a:rPr lang="fr-FR" altLang="fr-FR" sz="1200"/>
              <a:pPr/>
              <a:t>1</a:t>
            </a:fld>
            <a:endParaRPr lang="fr-FR" altLang="fr-FR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27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20625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29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30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172106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31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06494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33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704262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34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23072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35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769260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37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46382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38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06316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39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1743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4F978F5-6335-463A-B92B-D465F602D5CB}" type="slidenum">
              <a:rPr lang="fr-FR" altLang="fr-FR" sz="1200"/>
              <a:pPr/>
              <a:t>3</a:t>
            </a:fld>
            <a:endParaRPr lang="fr-FR" altLang="fr-FR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40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77139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41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91280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42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34528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43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75274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44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58056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45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61658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46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89069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47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96545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48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9841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74BFB31-F836-42A2-8364-659DD046322F}" type="slidenum">
              <a:rPr lang="fr-FR" altLang="fr-FR" sz="1200"/>
              <a:pPr/>
              <a:t>4</a:t>
            </a:fld>
            <a:endParaRPr lang="fr-FR" altLang="fr-F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727542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10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96035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17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6357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21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44730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22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10913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24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3817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26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1599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7165BCF-A7E0-49EB-BDB3-7BD90041226C}" type="datetime11">
              <a:rPr lang="fr-FR" smtClean="0"/>
              <a:t>07:02:00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948A252-82E1-4809-9B5F-320352F123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654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8673E-3E57-4242-96F7-7C4A5107547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664C6-5DB5-4EA0-B663-B097152A4C14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81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0340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0340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00399-86A6-43D2-A6F4-72F3F3A39CF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17D2-D9B3-440E-8E7B-D56EF827F6DC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42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5F4AC-7DE0-4D75-9D85-C30E2A937F0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8BEA-9484-4A74-ACF9-112750FC8524}" type="datetime11">
              <a:rPr lang="fr-FR" smtClean="0"/>
              <a:t>07:02:00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6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1104D4-B54A-4374-8DFE-0C702CCDB11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E45160-3F22-4CF2-A238-3B1D3BBC019A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19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small" spc="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12A3D3-964E-4946-8DC6-2B2B1E539E1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FFF46B5-6640-4A24-AC7D-D1F763672448}" type="datetime11">
              <a:rPr lang="fr-FR" smtClean="0"/>
              <a:t>07:02:00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7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5F7A6F-8CD9-4EF5-A3FB-1C217944EC8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CA916A0-FEB8-4AD8-AECB-3B19B4ED92C8}" type="datetime11">
              <a:rPr lang="fr-FR" smtClean="0"/>
              <a:t>07:02:00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67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0AE315-6447-4E61-A3A2-D832ABF9693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66E57-D751-498B-805A-E488458434F7}" type="datetime11">
              <a:rPr lang="fr-FR" smtClean="0"/>
              <a:t>07:02:00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42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2865DC-1DE3-4852-A624-AE2797BB6D5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368609-37F5-4764-9955-5DDD00EBDB20}" type="datetime11">
              <a:rPr lang="fr-FR" smtClean="0"/>
              <a:t>07:02:00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27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FD5F04-581D-4870-9194-08D789758B8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75DE608-7CE9-41FB-81CE-6767D0AE2819}" type="datetime11">
              <a:rPr lang="fr-FR" smtClean="0"/>
              <a:t>07:02:00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24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A9A575-65D9-48A7-AA15-1644400CC05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BD2165-4C7F-4007-A079-FFFAA363C127}" type="datetime11">
              <a:rPr lang="fr-FR" smtClean="0"/>
              <a:t>07:02:00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67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1B2EC-9413-4059-A5F7-2E636E2ED88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B0F04-9A3A-45FC-8306-6998B389AF81}" type="datetime11">
              <a:rPr lang="fr-FR" smtClean="0"/>
              <a:t>07:02:00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88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5F3D30A-8311-42AD-AD09-E77BCEB8AE70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B101380-F6DB-49F5-A409-286B81043B80}" type="datetime11">
              <a:rPr lang="fr-FR" smtClean="0"/>
              <a:t>07:02:00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53188"/>
            <a:ext cx="3860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26" r:id="rId9"/>
    <p:sldLayoutId id="2147484227" r:id="rId10"/>
    <p:sldLayoutId id="2147484228" r:id="rId11"/>
    <p:sldLayoutId id="214748422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 anchor="ctr" anchorCtr="0"/>
          <a:lstStyle/>
          <a:p>
            <a:pPr eaLnBrk="1" hangingPunct="1">
              <a:defRPr/>
            </a:pPr>
            <a:r>
              <a:rPr lang="fr-FR" dirty="0" smtClean="0"/>
              <a:t>Sensibilisation à la sécurité informatique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/>
              <a:t>Jérôme CUTRONA</a:t>
            </a:r>
          </a:p>
          <a:p>
            <a:pPr eaLnBrk="1" hangingPunct="1">
              <a:defRPr/>
            </a:pPr>
            <a:r>
              <a:rPr lang="fr-FR" b="1" dirty="0" smtClean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3E8132-CEE1-4C56-9FCD-E85B1AC76694}" type="datetime11">
              <a:rPr lang="fr-FR" smtClean="0"/>
              <a:t>07:02:00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Sensibilisation à la sécurité </a:t>
            </a:r>
            <a:r>
              <a:rPr lang="fr-FR" dirty="0" smtClean="0"/>
              <a:t>informatique 2018-2019</a:t>
            </a:r>
            <a:endParaRPr lang="fr-FR" dirty="0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2351B38-F758-4D26-96C9-B007464839F0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Conséquences d’un défaut de sécurité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Interruption de service</a:t>
            </a:r>
          </a:p>
          <a:p>
            <a:pPr eaLnBrk="1" hangingPunct="1">
              <a:defRPr/>
            </a:pPr>
            <a:r>
              <a:rPr lang="fr-FR" dirty="0" smtClean="0"/>
              <a:t>Divulgation d’informations confidentielles</a:t>
            </a:r>
          </a:p>
          <a:p>
            <a:pPr eaLnBrk="1" hangingPunct="1">
              <a:defRPr/>
            </a:pPr>
            <a:r>
              <a:rPr lang="fr-FR" dirty="0" smtClean="0"/>
              <a:t>Perte/falsification de données</a:t>
            </a:r>
          </a:p>
          <a:p>
            <a:pPr eaLnBrk="1" hangingPunct="1">
              <a:defRPr/>
            </a:pPr>
            <a:r>
              <a:rPr lang="fr-FR" dirty="0" err="1" smtClean="0"/>
              <a:t>Défacement</a:t>
            </a:r>
            <a:r>
              <a:rPr lang="fr-FR" dirty="0" smtClean="0"/>
              <a:t> / hébergement de services non prévus</a:t>
            </a:r>
          </a:p>
          <a:p>
            <a:pPr eaLnBrk="1" hangingPunct="1">
              <a:defRPr/>
            </a:pPr>
            <a:r>
              <a:rPr lang="fr-FR" dirty="0" smtClean="0"/>
              <a:t>Perte de réputation</a:t>
            </a:r>
          </a:p>
          <a:p>
            <a:pPr eaLnBrk="1" hangingPunct="1">
              <a:defRPr/>
            </a:pPr>
            <a:r>
              <a:rPr lang="fr-FR" dirty="0" smtClean="0"/>
              <a:t>Perte de contrats/clients</a:t>
            </a:r>
          </a:p>
          <a:p>
            <a:pPr eaLnBrk="1" hangingPunct="1">
              <a:defRPr/>
            </a:pPr>
            <a:r>
              <a:rPr lang="fr-FR" dirty="0" smtClean="0"/>
              <a:t>Pertes financières, litiges</a:t>
            </a:r>
          </a:p>
          <a:p>
            <a:pPr eaLnBrk="1" hangingPunct="1">
              <a:defRPr/>
            </a:pPr>
            <a:r>
              <a:rPr lang="fr-FR" dirty="0" smtClean="0"/>
              <a:t>Drames humains</a:t>
            </a:r>
          </a:p>
          <a:p>
            <a:pPr eaLnBrk="1" hangingPunct="1">
              <a:defRPr/>
            </a:pPr>
            <a:r>
              <a:rPr lang="fr-FR" dirty="0" smtClean="0"/>
              <a:t>Fermeture de l’entreprise</a:t>
            </a:r>
          </a:p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DF31B245-CA1F-4B94-9187-B4CEE46A0AAF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3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Les menaces : quelques chiffres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51DD2-D567-4F04-B8E1-8881D73D1710}" type="slidenum">
              <a:rPr lang="fr-FR" altLang="fr-FR" sz="1200"/>
              <a:pPr/>
              <a:t>11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D1F29E50-1285-4114-97FD-1E87F7078BBB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5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Risques pour le système d’information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04D4-B54A-4374-8DFE-0C702CCDB118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34F365B-A93A-4A30-98E4-02B7C32DD615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58068" y="6053226"/>
            <a:ext cx="9475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Source : https</a:t>
            </a:r>
            <a:r>
              <a:rPr lang="fr-FR" dirty="0"/>
              <a:t>://</a:t>
            </a:r>
            <a:r>
              <a:rPr lang="fr-FR" dirty="0" smtClean="0"/>
              <a:t>enterprise.verizon.com/resources/reports/DBIR_2018_Report.pdf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CuC\Desktop\Mena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16" y="1268412"/>
            <a:ext cx="8798768" cy="48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Acteurs et motivations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04D4-B54A-4374-8DFE-0C702CCDB118}" type="slidenum">
              <a:rPr lang="fr-FR" altLang="fr-FR" smtClean="0"/>
              <a:pPr/>
              <a:t>13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D7D5009-F877-46D7-8620-31E51322884A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58068" y="6053226"/>
            <a:ext cx="9475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Source : https</a:t>
            </a:r>
            <a:r>
              <a:rPr lang="fr-FR" dirty="0"/>
              <a:t>://</a:t>
            </a:r>
            <a:r>
              <a:rPr lang="fr-FR" dirty="0" smtClean="0"/>
              <a:t>enterprise.verizon.com/resources/reports/DBIR_2018_Report.pdf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 descr="C:\Users\CuC\Desktop\Acteurs et motiva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70" y="1268412"/>
            <a:ext cx="8013260" cy="47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Catégories d’incidents et d’attaques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04D4-B54A-4374-8DFE-0C702CCDB118}" type="slidenum">
              <a:rPr lang="fr-FR" altLang="fr-FR" smtClean="0"/>
              <a:pPr/>
              <a:t>14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392B379-2F0C-4507-A819-58D9F97C5385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58068" y="6053226"/>
            <a:ext cx="9475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Source : https</a:t>
            </a:r>
            <a:r>
              <a:rPr lang="fr-FR" dirty="0"/>
              <a:t>://</a:t>
            </a:r>
            <a:r>
              <a:rPr lang="fr-FR" dirty="0" smtClean="0"/>
              <a:t>enterprise.verizon.com/resources/reports/DBIR_2018_Report.pdf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CuC\Desktop\Catégor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16" y="1272777"/>
            <a:ext cx="8798768" cy="48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7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Catégories d’incidents et d’attaques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04D4-B54A-4374-8DFE-0C702CCDB118}" type="slidenum">
              <a:rPr lang="fr-FR" altLang="fr-FR" smtClean="0"/>
              <a:pPr/>
              <a:t>15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5C77577-6275-4346-8B2D-DE1D2AB053C3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58068" y="6053226"/>
            <a:ext cx="9475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Source : https</a:t>
            </a:r>
            <a:r>
              <a:rPr lang="fr-FR" dirty="0"/>
              <a:t>://</a:t>
            </a:r>
            <a:r>
              <a:rPr lang="fr-FR" dirty="0" smtClean="0"/>
              <a:t>enterprise.verizon.com/resources/reports/DBIR_2018_Report.pdf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C:\Users\CuC\Desktop\Top 20 catégor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08" y="1268413"/>
            <a:ext cx="8942784" cy="484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uC\Desktop\Top 20 catégorie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44" y="1268413"/>
            <a:ext cx="10009112" cy="47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uC\Desktop\Top 20 catégories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268413"/>
            <a:ext cx="8575675" cy="48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uC\Desktop\Top 20 catégories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00" y="1268413"/>
            <a:ext cx="8576000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Les menaces : Logiciels malveillants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51DD2-D567-4F04-B8E1-8881D73D1710}" type="slidenum">
              <a:rPr lang="fr-FR" altLang="fr-FR" sz="1200"/>
              <a:pPr/>
              <a:t>16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C76538C8-8FDC-470E-AADE-0E46BBD6CC55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0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Logiciels malveillants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Virus</a:t>
            </a:r>
          </a:p>
          <a:p>
            <a:pPr eaLnBrk="1" hangingPunct="1">
              <a:defRPr/>
            </a:pPr>
            <a:r>
              <a:rPr lang="fr-FR" dirty="0" smtClean="0"/>
              <a:t>Ver</a:t>
            </a:r>
          </a:p>
          <a:p>
            <a:pPr eaLnBrk="1" hangingPunct="1">
              <a:defRPr/>
            </a:pPr>
            <a:r>
              <a:rPr lang="fr-FR" dirty="0" smtClean="0"/>
              <a:t>Cheval de Troie</a:t>
            </a:r>
          </a:p>
          <a:p>
            <a:pPr eaLnBrk="1" hangingPunct="1">
              <a:defRPr/>
            </a:pPr>
            <a:r>
              <a:rPr lang="fr-FR" dirty="0" smtClean="0"/>
              <a:t>Porte dérobée</a:t>
            </a:r>
          </a:p>
          <a:p>
            <a:pPr eaLnBrk="1" hangingPunct="1">
              <a:defRPr/>
            </a:pPr>
            <a:r>
              <a:rPr lang="fr-FR" dirty="0" smtClean="0"/>
              <a:t>Logiciel espion</a:t>
            </a:r>
          </a:p>
          <a:p>
            <a:pPr eaLnBrk="1" hangingPunct="1">
              <a:defRPr/>
            </a:pPr>
            <a:r>
              <a:rPr lang="fr-FR" dirty="0" smtClean="0"/>
              <a:t>Enregistreur de frappe</a:t>
            </a:r>
          </a:p>
          <a:p>
            <a:pPr eaLnBrk="1" hangingPunct="1">
              <a:defRPr/>
            </a:pPr>
            <a:r>
              <a:rPr lang="fr-FR" dirty="0" err="1" smtClean="0"/>
              <a:t>Rootkit</a:t>
            </a:r>
            <a:endParaRPr lang="fr-FR" dirty="0" smtClean="0"/>
          </a:p>
          <a:p>
            <a:pPr eaLnBrk="1" hangingPunct="1">
              <a:defRPr/>
            </a:pPr>
            <a:r>
              <a:rPr lang="fr-FR" dirty="0" err="1" smtClean="0"/>
              <a:t>Ransomware</a:t>
            </a:r>
            <a:endParaRPr lang="fr-FR" dirty="0" smtClean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buFont typeface="Arial" panose="020B0604020202020204" pitchFamily="34" charset="0"/>
              <a:buChar char="►"/>
              <a:defRPr/>
            </a:pP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</a:rPr>
              <a:t>Utiliser un pare-feu, un antivirus et les mettre à jour</a:t>
            </a:r>
            <a:endParaRPr lang="fr-FR" b="1" dirty="0">
              <a:solidFill>
                <a:schemeClr val="accent4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4E49E44-FBDF-4409-885E-823795599DDC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 des malwares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04D4-B54A-4374-8DFE-0C702CCDB118}" type="slidenum">
              <a:rPr lang="fr-FR" altLang="fr-FR" smtClean="0"/>
              <a:pPr/>
              <a:t>18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CD05835-4832-4952-B633-3B8632D8E12A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58068" y="6053226"/>
            <a:ext cx="9475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: https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enterprise.verizon.com/resources/reports/DBIR_2018_Report.pdf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 descr="C:\Users\CuC\Desktop\Source malwa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96" y="1254348"/>
            <a:ext cx="7272808" cy="48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 des </a:t>
            </a:r>
            <a:r>
              <a:rPr lang="fr-FR" dirty="0" err="1" smtClean="0"/>
              <a:t>ransomwares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04D4-B54A-4374-8DFE-0C702CCDB118}" type="slidenum">
              <a:rPr lang="fr-FR" altLang="fr-FR" smtClean="0"/>
              <a:pPr/>
              <a:t>19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A04A27-C876-4D48-A02D-E36913956DA0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58068" y="6053226"/>
            <a:ext cx="9475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: https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enterprise.verizon.com/resources/reports/DBIR_2018_Report.pdf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C:\Users\CuC\Desktop\Part ranwomwa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06" y="1268412"/>
            <a:ext cx="5580589" cy="47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51DD2-D567-4F04-B8E1-8881D73D1710}" type="slidenum">
              <a:rPr lang="fr-FR" altLang="fr-FR" sz="1200"/>
              <a:pPr/>
              <a:t>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FA85D7EA-2ED2-4256-949D-A2DB95DEE375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Les menaces : Réseau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51DD2-D567-4F04-B8E1-8881D73D1710}" type="slidenum">
              <a:rPr lang="fr-FR" altLang="fr-FR" sz="1200"/>
              <a:pPr/>
              <a:t>20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2515707-E135-4549-9253-887BC957DAEE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6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Attaques réseau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Écoute réseau (</a:t>
            </a:r>
            <a:r>
              <a:rPr lang="fr-FR" dirty="0" err="1" smtClean="0"/>
              <a:t>sniffing</a:t>
            </a:r>
            <a:r>
              <a:rPr lang="fr-FR" dirty="0" smtClean="0"/>
              <a:t>)	</a:t>
            </a:r>
          </a:p>
          <a:p>
            <a:pPr lvl="1" eaLnBrk="1" hangingPunct="1">
              <a:defRPr/>
            </a:pPr>
            <a:r>
              <a:rPr lang="fr-FR" dirty="0" smtClean="0"/>
              <a:t>Identifier les machines</a:t>
            </a:r>
          </a:p>
          <a:p>
            <a:pPr lvl="1" eaLnBrk="1" hangingPunct="1">
              <a:defRPr/>
            </a:pPr>
            <a:r>
              <a:rPr lang="fr-FR" dirty="0" smtClean="0"/>
              <a:t>Récupérer des informations non chiffrées</a:t>
            </a:r>
          </a:p>
          <a:p>
            <a:pPr eaLnBrk="1" hangingPunct="1">
              <a:defRPr/>
            </a:pPr>
            <a:r>
              <a:rPr lang="fr-FR" dirty="0" smtClean="0"/>
              <a:t>Mystification (</a:t>
            </a:r>
            <a:r>
              <a:rPr lang="fr-FR" dirty="0" err="1" smtClean="0"/>
              <a:t>spoofing</a:t>
            </a:r>
            <a:r>
              <a:rPr lang="fr-FR" dirty="0" smtClean="0"/>
              <a:t>)</a:t>
            </a:r>
          </a:p>
          <a:p>
            <a:pPr lvl="1" eaLnBrk="1" hangingPunct="1">
              <a:defRPr/>
            </a:pPr>
            <a:r>
              <a:rPr lang="fr-FR" dirty="0" smtClean="0"/>
              <a:t>Usurpation d’identité</a:t>
            </a:r>
          </a:p>
          <a:p>
            <a:pPr lvl="1" eaLnBrk="1" hangingPunct="1">
              <a:defRPr/>
            </a:pPr>
            <a:r>
              <a:rPr lang="fr-FR" dirty="0" smtClean="0"/>
              <a:t>Récupérer des informations</a:t>
            </a:r>
          </a:p>
          <a:p>
            <a:pPr eaLnBrk="1" hangingPunct="1">
              <a:defRPr/>
            </a:pPr>
            <a:r>
              <a:rPr lang="fr-FR" dirty="0" err="1" smtClean="0"/>
              <a:t>Botnet</a:t>
            </a:r>
            <a:endParaRPr lang="fr-FR" dirty="0" smtClean="0"/>
          </a:p>
          <a:p>
            <a:pPr lvl="1" eaLnBrk="1" hangingPunct="1">
              <a:defRPr/>
            </a:pPr>
            <a:r>
              <a:rPr lang="fr-FR" dirty="0" smtClean="0"/>
              <a:t>Réseau de machines zombies contrôlées</a:t>
            </a:r>
          </a:p>
          <a:p>
            <a:pPr lvl="1" eaLnBrk="1" hangingPunct="1">
              <a:defRPr/>
            </a:pPr>
            <a:r>
              <a:rPr lang="fr-FR" dirty="0" smtClean="0"/>
              <a:t>Attaques </a:t>
            </a:r>
            <a:r>
              <a:rPr lang="fr-FR" dirty="0" err="1" smtClean="0"/>
              <a:t>DoS</a:t>
            </a:r>
            <a:r>
              <a:rPr lang="fr-FR" dirty="0" smtClean="0"/>
              <a:t>, </a:t>
            </a:r>
            <a:r>
              <a:rPr lang="fr-FR" dirty="0" err="1" smtClean="0"/>
              <a:t>DDoS</a:t>
            </a:r>
            <a:endParaRPr lang="fr-FR" dirty="0" smtClean="0"/>
          </a:p>
          <a:p>
            <a:pPr lvl="1" eaLnBrk="1" hangingPunct="1">
              <a:defRPr/>
            </a:pPr>
            <a:r>
              <a:rPr lang="fr-FR" dirty="0" smtClean="0"/>
              <a:t>Spam, virus, minage, …</a:t>
            </a:r>
            <a:endParaRPr lang="fr-FR" dirty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24BD3DDD-ADA4-4251-B5E3-5AFFEC500A40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7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Attaque </a:t>
            </a:r>
            <a:r>
              <a:rPr lang="fr-FR" dirty="0" err="1" smtClean="0"/>
              <a:t>DoS</a:t>
            </a:r>
            <a:r>
              <a:rPr lang="fr-FR" dirty="0" smtClean="0"/>
              <a:t>, </a:t>
            </a:r>
            <a:r>
              <a:rPr lang="fr-FR" dirty="0" err="1" smtClean="0"/>
              <a:t>DDoS</a:t>
            </a:r>
            <a:endParaRPr lang="fr-FR" dirty="0" smtClean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438B6F4-7E8F-479E-B5D9-DFE089EFD3FF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Attaque coordonnée</a:t>
            </a:r>
          </a:p>
          <a:p>
            <a:r>
              <a:rPr lang="fr-FR" dirty="0" smtClean="0"/>
              <a:t>Saturation réseau</a:t>
            </a:r>
          </a:p>
          <a:p>
            <a:r>
              <a:rPr lang="fr-FR" dirty="0" smtClean="0"/>
              <a:t>Saturation CPU</a:t>
            </a:r>
          </a:p>
          <a:p>
            <a:r>
              <a:rPr lang="fr-FR" dirty="0" smtClean="0"/>
              <a:t>Saturation logs</a:t>
            </a:r>
          </a:p>
          <a:p>
            <a:r>
              <a:rPr lang="fr-FR" dirty="0" smtClean="0"/>
              <a:t>Effondrement des services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449070"/>
            <a:ext cx="55435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Les menaces : L’humain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51DD2-D567-4F04-B8E1-8881D73D1710}" type="slidenum">
              <a:rPr lang="fr-FR" altLang="fr-FR" sz="1200"/>
              <a:pPr/>
              <a:t>23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D026CD0E-5563-414D-945E-17314DC01F27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9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/>
              <a:t>Ingénierie sociale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Obtenir des informations en exploitant des faiblesses humaines :</a:t>
            </a:r>
          </a:p>
          <a:p>
            <a:pPr lvl="1" eaLnBrk="1" hangingPunct="1">
              <a:defRPr/>
            </a:pPr>
            <a:r>
              <a:rPr lang="fr-FR" dirty="0" smtClean="0"/>
              <a:t>Psychologiques</a:t>
            </a:r>
          </a:p>
          <a:p>
            <a:pPr lvl="1" eaLnBrk="1" hangingPunct="1">
              <a:defRPr/>
            </a:pPr>
            <a:r>
              <a:rPr lang="fr-FR" dirty="0" smtClean="0"/>
              <a:t>Sociales</a:t>
            </a:r>
          </a:p>
          <a:p>
            <a:pPr lvl="1" eaLnBrk="1" hangingPunct="1">
              <a:defRPr/>
            </a:pPr>
            <a:r>
              <a:rPr lang="fr-FR" dirty="0" smtClean="0"/>
              <a:t>Organisationnelles</a:t>
            </a:r>
          </a:p>
          <a:p>
            <a:pPr lvl="1" eaLnBrk="1" hangingPunct="1">
              <a:defRPr/>
            </a:pPr>
            <a:r>
              <a:rPr lang="fr-FR" dirty="0" smtClean="0"/>
              <a:t>Ignorance</a:t>
            </a:r>
          </a:p>
          <a:p>
            <a:pPr lvl="1" eaLnBrk="1" hangingPunct="1">
              <a:defRPr/>
            </a:pPr>
            <a:r>
              <a:rPr lang="fr-FR" dirty="0" smtClean="0"/>
              <a:t>Crédulité</a:t>
            </a:r>
          </a:p>
          <a:p>
            <a:pPr eaLnBrk="1" hangingPunct="1">
              <a:defRPr/>
            </a:pPr>
            <a:r>
              <a:rPr lang="fr-FR" dirty="0" smtClean="0"/>
              <a:t>Fraude aux faux ordres de virement</a:t>
            </a:r>
          </a:p>
          <a:p>
            <a:pPr eaLnBrk="1" hangingPunct="1">
              <a:defRPr/>
            </a:pPr>
            <a:r>
              <a:rPr lang="fr-FR" dirty="0" smtClean="0"/>
              <a:t>Hameçonnage (</a:t>
            </a:r>
            <a:r>
              <a:rPr lang="fr-FR" dirty="0" err="1" smtClean="0"/>
              <a:t>phishing</a:t>
            </a:r>
            <a:r>
              <a:rPr lang="fr-FR" dirty="0" smtClean="0"/>
              <a:t>)</a:t>
            </a:r>
          </a:p>
          <a:p>
            <a:pPr eaLnBrk="1" hangingPunct="1">
              <a:defRPr/>
            </a:pPr>
            <a:r>
              <a:rPr lang="fr-FR" dirty="0" smtClean="0"/>
              <a:t>Attaque du point d’eau</a:t>
            </a:r>
          </a:p>
          <a:p>
            <a:pPr eaLnBrk="1" hangingPunct="1">
              <a:defRPr/>
            </a:pPr>
            <a:r>
              <a:rPr lang="fr-FR" dirty="0" smtClean="0"/>
              <a:t>Appâts (clés USB, …) infectés</a:t>
            </a:r>
            <a:endParaRPr lang="fr-FR" dirty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DAE92C4E-27A2-4A66-AB47-9D5866670285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Importance de la supervision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51DD2-D567-4F04-B8E1-8881D73D1710}" type="slidenum">
              <a:rPr lang="fr-FR" altLang="fr-FR" sz="1200"/>
              <a:pPr/>
              <a:t>25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AF3CBD1-7A03-44F9-A829-7C24939D826F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Découverte d’une compromission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D895A5C6-D2F3-46AE-9D23-FC291D2769B8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53361" y="6053226"/>
            <a:ext cx="11085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Source : https</a:t>
            </a:r>
            <a:r>
              <a:rPr lang="fr-FR" dirty="0"/>
              <a:t>://enterprise.verizon.com/resources/reports/DBIR_2018_Report_execsummary.pdf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CuC\Desktop\Découverte compromiss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808"/>
            <a:ext cx="10991770" cy="42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Supervision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Système de détection d’intrusion</a:t>
            </a:r>
          </a:p>
          <a:p>
            <a:pPr eaLnBrk="1" hangingPunct="1">
              <a:defRPr/>
            </a:pPr>
            <a:r>
              <a:rPr lang="fr-FR" dirty="0" smtClean="0"/>
              <a:t>Analyse de l’activité CPU</a:t>
            </a:r>
          </a:p>
          <a:p>
            <a:pPr eaLnBrk="1" hangingPunct="1">
              <a:defRPr/>
            </a:pPr>
            <a:r>
              <a:rPr lang="fr-FR" dirty="0" smtClean="0"/>
              <a:t>Analyse des ports ouverts</a:t>
            </a:r>
          </a:p>
          <a:p>
            <a:pPr eaLnBrk="1" hangingPunct="1">
              <a:defRPr/>
            </a:pPr>
            <a:r>
              <a:rPr lang="fr-FR" dirty="0" smtClean="0"/>
              <a:t>Analyse des logs</a:t>
            </a:r>
          </a:p>
          <a:p>
            <a:pPr eaLnBrk="1" hangingPunct="1">
              <a:defRPr/>
            </a:pPr>
            <a:r>
              <a:rPr lang="fr-FR" dirty="0" smtClean="0"/>
              <a:t>Analyse du trafic</a:t>
            </a:r>
          </a:p>
          <a:p>
            <a:pPr eaLnBrk="1" hangingPunct="1">
              <a:defRPr/>
            </a:pPr>
            <a:r>
              <a:rPr lang="fr-FR" dirty="0" smtClean="0"/>
              <a:t>Tests de cohérence</a:t>
            </a:r>
          </a:p>
          <a:p>
            <a:pPr eaLnBrk="1" hangingPunct="1">
              <a:defRPr/>
            </a:pPr>
            <a:r>
              <a:rPr lang="fr-FR" dirty="0"/>
              <a:t>Tests </a:t>
            </a:r>
            <a:r>
              <a:rPr lang="fr-FR" dirty="0" smtClean="0"/>
              <a:t>d’intégrité</a:t>
            </a:r>
          </a:p>
          <a:p>
            <a:pPr eaLnBrk="1" hangingPunct="1">
              <a:defRPr/>
            </a:pPr>
            <a:r>
              <a:rPr lang="fr-FR" dirty="0" smtClean="0"/>
              <a:t>Supervision des serveurs, postes de travail, actifs réseau, services, stockage</a:t>
            </a:r>
            <a:endParaRPr lang="fr-FR" dirty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EBAA08F-5ED6-466A-A811-4AE192F747A7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2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Stratégie à mettre en place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51DD2-D567-4F04-B8E1-8881D73D1710}" type="slidenum">
              <a:rPr lang="fr-FR" altLang="fr-FR" sz="1200"/>
              <a:pPr/>
              <a:t>28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AF3CBD1-7A03-44F9-A829-7C24939D826F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3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Politique de </a:t>
            </a:r>
            <a:r>
              <a:rPr lang="fr-FR" dirty="0"/>
              <a:t>sécurité du système </a:t>
            </a:r>
            <a:r>
              <a:rPr lang="fr-FR" dirty="0" smtClean="0"/>
              <a:t>d'information (PSSI)	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Principes </a:t>
            </a:r>
            <a:r>
              <a:rPr lang="fr-FR" dirty="0"/>
              <a:t>organisationnels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 smtClean="0"/>
              <a:t>Politique </a:t>
            </a:r>
            <a:r>
              <a:rPr lang="fr-FR" dirty="0"/>
              <a:t>de sécurité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 smtClean="0"/>
              <a:t>Organisation </a:t>
            </a:r>
            <a:r>
              <a:rPr lang="fr-FR" dirty="0"/>
              <a:t>de la sécurité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 smtClean="0"/>
              <a:t>Gestion </a:t>
            </a:r>
            <a:r>
              <a:rPr lang="fr-FR" dirty="0"/>
              <a:t>des risques SSI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 smtClean="0"/>
              <a:t>Sécurité </a:t>
            </a:r>
            <a:r>
              <a:rPr lang="fr-FR" dirty="0"/>
              <a:t>et cycle de vie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 smtClean="0"/>
              <a:t>Assurance </a:t>
            </a:r>
            <a:r>
              <a:rPr lang="fr-FR" dirty="0"/>
              <a:t>et </a:t>
            </a:r>
            <a:r>
              <a:rPr lang="fr-FR" dirty="0" smtClean="0"/>
              <a:t>certification</a:t>
            </a:r>
            <a:endParaRPr lang="fr-FR" dirty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5FA7206-A657-4F2D-BA71-042D50A796D5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Sécurité ?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Les objectifs évidents</a:t>
            </a:r>
          </a:p>
          <a:p>
            <a:pPr lvl="1" eaLnBrk="1" hangingPunct="1">
              <a:defRPr/>
            </a:pPr>
            <a:r>
              <a:rPr lang="fr-FR" dirty="0" smtClean="0"/>
              <a:t>Disponibilité des services et données</a:t>
            </a:r>
          </a:p>
          <a:p>
            <a:pPr lvl="1" eaLnBrk="1" hangingPunct="1">
              <a:defRPr/>
            </a:pPr>
            <a:r>
              <a:rPr lang="fr-FR" dirty="0" smtClean="0"/>
              <a:t>Intégrité des services et données</a:t>
            </a:r>
          </a:p>
          <a:p>
            <a:pPr lvl="1" eaLnBrk="1" hangingPunct="1">
              <a:defRPr/>
            </a:pPr>
            <a:r>
              <a:rPr lang="fr-FR" dirty="0" smtClean="0"/>
              <a:t>Confidentialité des données</a:t>
            </a:r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Des </a:t>
            </a:r>
            <a:r>
              <a:rPr lang="fr-FR" dirty="0"/>
              <a:t>objectifs </a:t>
            </a:r>
            <a:r>
              <a:rPr lang="fr-FR" dirty="0" smtClean="0"/>
              <a:t>moins perceptibles</a:t>
            </a:r>
          </a:p>
          <a:p>
            <a:pPr lvl="1" eaLnBrk="1" hangingPunct="1">
              <a:defRPr/>
            </a:pPr>
            <a:r>
              <a:rPr lang="fr-FR" dirty="0" smtClean="0"/>
              <a:t>Traçabilité</a:t>
            </a:r>
          </a:p>
          <a:p>
            <a:pPr lvl="1" eaLnBrk="1" hangingPunct="1">
              <a:defRPr/>
            </a:pPr>
            <a:r>
              <a:rPr lang="fr-FR" dirty="0" smtClean="0"/>
              <a:t>Authentification</a:t>
            </a:r>
          </a:p>
          <a:p>
            <a:pPr lvl="1" eaLnBrk="1" hangingPunct="1">
              <a:defRPr/>
            </a:pPr>
            <a:r>
              <a:rPr lang="fr-FR" dirty="0" smtClean="0"/>
              <a:t>Non-répudiation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35A281F-736C-41AD-A75B-EF45120E853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EC21D1B-AB5E-4E61-9BDD-060BB6D0CC01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Politique de </a:t>
            </a:r>
            <a:r>
              <a:rPr lang="fr-FR" dirty="0"/>
              <a:t>sécurité du système </a:t>
            </a:r>
            <a:r>
              <a:rPr lang="fr-FR" dirty="0" smtClean="0"/>
              <a:t>d'information (PSSI)	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Principes de mise en œuvre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/>
              <a:t>Aspects humains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/>
              <a:t>Planification de la continuité des activités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/>
              <a:t>Gestion des incidents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/>
              <a:t>Sensibilisation et formation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/>
              <a:t>Exploitation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/>
              <a:t>Aspects physiques et </a:t>
            </a:r>
            <a:r>
              <a:rPr lang="fr-FR" dirty="0" smtClean="0"/>
              <a:t>environnementaux</a:t>
            </a:r>
            <a:endParaRPr lang="fr-FR" dirty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5FA7206-A657-4F2D-BA71-042D50A796D5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Politique de </a:t>
            </a:r>
            <a:r>
              <a:rPr lang="fr-FR" dirty="0"/>
              <a:t>sécurité du système </a:t>
            </a:r>
            <a:r>
              <a:rPr lang="fr-FR" dirty="0" smtClean="0"/>
              <a:t>d'information (PSSI)	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Principes </a:t>
            </a:r>
            <a:r>
              <a:rPr lang="fr-FR" dirty="0"/>
              <a:t>techniques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/>
              <a:t>Identification / authentification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/>
              <a:t>Contrôle d’accès logique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/>
              <a:t>Journalisation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/>
              <a:t>Infrastructures de gestion des clés cryptographiques</a:t>
            </a:r>
          </a:p>
          <a:p>
            <a:pPr marL="914400" lvl="1" indent="-514350" eaLnBrk="1" hangingPunct="1">
              <a:buSzPct val="100000"/>
              <a:buFont typeface="+mj-lt"/>
              <a:buAutoNum type="arabicPeriod"/>
              <a:defRPr/>
            </a:pPr>
            <a:r>
              <a:rPr lang="fr-FR" dirty="0"/>
              <a:t>Signaux compromettants 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5FA7206-A657-4F2D-BA71-042D50A796D5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9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Protections à mettre en place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51DD2-D567-4F04-B8E1-8881D73D1710}" type="slidenum">
              <a:rPr lang="fr-FR" altLang="fr-FR" sz="1200"/>
              <a:pPr/>
              <a:t>32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AF3CBD1-7A03-44F9-A829-7C24939D826F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9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Protection des ordinateurs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Serveurs</a:t>
            </a:r>
          </a:p>
          <a:p>
            <a:pPr lvl="1" eaLnBrk="1" hangingPunct="1">
              <a:defRPr/>
            </a:pPr>
            <a:r>
              <a:rPr lang="fr-FR" dirty="0" smtClean="0"/>
              <a:t>Redondance matérielle</a:t>
            </a:r>
          </a:p>
          <a:p>
            <a:pPr lvl="1" eaLnBrk="1" hangingPunct="1">
              <a:defRPr/>
            </a:pPr>
            <a:r>
              <a:rPr lang="fr-FR" dirty="0" smtClean="0"/>
              <a:t>Pare-feu / Antivirus</a:t>
            </a:r>
          </a:p>
          <a:p>
            <a:pPr lvl="1" eaLnBrk="1" hangingPunct="1">
              <a:defRPr/>
            </a:pPr>
            <a:r>
              <a:rPr lang="fr-FR" dirty="0" smtClean="0"/>
              <a:t>Uniquement ce qui est nécessaire au service</a:t>
            </a:r>
          </a:p>
          <a:p>
            <a:pPr lvl="1" eaLnBrk="1" hangingPunct="1">
              <a:defRPr/>
            </a:pPr>
            <a:r>
              <a:rPr lang="fr-FR" dirty="0" smtClean="0"/>
              <a:t>Mises à jour</a:t>
            </a:r>
          </a:p>
          <a:p>
            <a:pPr lvl="1" eaLnBrk="1" hangingPunct="1">
              <a:defRPr/>
            </a:pPr>
            <a:r>
              <a:rPr lang="fr-FR" dirty="0" smtClean="0"/>
              <a:t>Supervision</a:t>
            </a:r>
          </a:p>
          <a:p>
            <a:pPr eaLnBrk="1" hangingPunct="1">
              <a:defRPr/>
            </a:pPr>
            <a:r>
              <a:rPr lang="fr-FR" dirty="0" smtClean="0"/>
              <a:t>Poste de travail</a:t>
            </a:r>
          </a:p>
          <a:p>
            <a:pPr lvl="1" eaLnBrk="1" hangingPunct="1">
              <a:defRPr/>
            </a:pPr>
            <a:r>
              <a:rPr lang="fr-FR" dirty="0" smtClean="0"/>
              <a:t>Antivirus / Pare-feu (</a:t>
            </a:r>
            <a:r>
              <a:rPr lang="fr-FR" dirty="0" err="1" smtClean="0"/>
              <a:t>keylogger</a:t>
            </a:r>
            <a:r>
              <a:rPr lang="fr-FR" dirty="0" smtClean="0"/>
              <a:t>, </a:t>
            </a:r>
            <a:r>
              <a:rPr lang="fr-FR" dirty="0" err="1" smtClean="0"/>
              <a:t>botnet</a:t>
            </a:r>
            <a:r>
              <a:rPr lang="fr-FR" dirty="0" smtClean="0"/>
              <a:t>, …)</a:t>
            </a:r>
          </a:p>
          <a:p>
            <a:pPr lvl="1" eaLnBrk="1" hangingPunct="1">
              <a:defRPr/>
            </a:pPr>
            <a:r>
              <a:rPr lang="fr-FR" dirty="0" smtClean="0"/>
              <a:t>Mises à jour</a:t>
            </a:r>
          </a:p>
          <a:p>
            <a:pPr lvl="1" eaLnBrk="1" hangingPunct="1">
              <a:defRPr/>
            </a:pPr>
            <a:r>
              <a:rPr lang="fr-FR" dirty="0" smtClean="0"/>
              <a:t>Utilisateur n’est pas administrateur</a:t>
            </a:r>
          </a:p>
          <a:p>
            <a:pPr lvl="1" eaLnBrk="1" hangingPunct="1">
              <a:defRPr/>
            </a:pPr>
            <a:r>
              <a:rPr lang="fr-FR" dirty="0" smtClean="0"/>
              <a:t>Formation et information de l’utilisateur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5FA7206-A657-4F2D-BA71-042D50A796D5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0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Protection des données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En production</a:t>
            </a:r>
          </a:p>
          <a:p>
            <a:pPr lvl="1" eaLnBrk="1" hangingPunct="1">
              <a:defRPr/>
            </a:pPr>
            <a:r>
              <a:rPr lang="fr-FR" dirty="0" smtClean="0"/>
              <a:t>Techniques RAID</a:t>
            </a:r>
          </a:p>
          <a:p>
            <a:pPr lvl="1" eaLnBrk="1" hangingPunct="1">
              <a:defRPr/>
            </a:pPr>
            <a:r>
              <a:rPr lang="fr-FR" dirty="0" smtClean="0"/>
              <a:t>Réplication en direct</a:t>
            </a:r>
          </a:p>
          <a:p>
            <a:pPr lvl="1" eaLnBrk="1" hangingPunct="1">
              <a:defRPr/>
            </a:pPr>
            <a:r>
              <a:rPr lang="fr-FR" dirty="0" smtClean="0"/>
              <a:t>Infogérance</a:t>
            </a:r>
          </a:p>
          <a:p>
            <a:pPr eaLnBrk="1" hangingPunct="1">
              <a:defRPr/>
            </a:pPr>
            <a:r>
              <a:rPr lang="fr-FR" dirty="0" smtClean="0"/>
              <a:t>Sauvegarde</a:t>
            </a:r>
          </a:p>
          <a:p>
            <a:pPr lvl="1" eaLnBrk="1" hangingPunct="1">
              <a:defRPr/>
            </a:pPr>
            <a:r>
              <a:rPr lang="fr-FR" dirty="0" smtClean="0"/>
              <a:t>Quand, où, comment ?</a:t>
            </a:r>
          </a:p>
          <a:p>
            <a:pPr eaLnBrk="1" hangingPunct="1">
              <a:defRPr/>
            </a:pPr>
            <a:r>
              <a:rPr lang="fr-FR" dirty="0" smtClean="0"/>
              <a:t>Archivage</a:t>
            </a:r>
          </a:p>
          <a:p>
            <a:pPr lvl="1" eaLnBrk="1" hangingPunct="1">
              <a:defRPr/>
            </a:pPr>
            <a:r>
              <a:rPr lang="fr-FR" dirty="0" smtClean="0"/>
              <a:t>Problème légal</a:t>
            </a:r>
          </a:p>
          <a:p>
            <a:pPr lvl="1" eaLnBrk="1" hangingPunct="1">
              <a:defRPr/>
            </a:pPr>
            <a:r>
              <a:rPr lang="fr-FR" dirty="0" smtClean="0"/>
              <a:t>Quand, où, comment, sur quelle période</a:t>
            </a:r>
          </a:p>
          <a:p>
            <a:pPr eaLnBrk="1" hangingPunct="1">
              <a:defRPr/>
            </a:pPr>
            <a:r>
              <a:rPr lang="fr-FR" dirty="0" smtClean="0"/>
              <a:t>Restauration	</a:t>
            </a:r>
          </a:p>
          <a:p>
            <a:pPr lvl="1" eaLnBrk="1" hangingPunct="1">
              <a:defRPr/>
            </a:pPr>
            <a:r>
              <a:rPr lang="fr-FR" dirty="0" smtClean="0"/>
              <a:t>Doit être testée ! Plan de reprise d’activité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5FA7206-A657-4F2D-BA71-042D50A796D5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3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Protection du réseau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Physiquement</a:t>
            </a:r>
          </a:p>
          <a:p>
            <a:pPr lvl="1" eaLnBrk="1" hangingPunct="1">
              <a:defRPr/>
            </a:pPr>
            <a:r>
              <a:rPr lang="fr-FR" dirty="0" smtClean="0"/>
              <a:t>Ne pas autoriser DHCP ouvert, </a:t>
            </a:r>
            <a:r>
              <a:rPr lang="fr-FR" dirty="0" err="1" smtClean="0"/>
              <a:t>WiFi</a:t>
            </a:r>
            <a:r>
              <a:rPr lang="fr-FR" dirty="0" smtClean="0"/>
              <a:t> ouvert</a:t>
            </a:r>
          </a:p>
          <a:p>
            <a:pPr eaLnBrk="1" hangingPunct="1">
              <a:defRPr/>
            </a:pPr>
            <a:r>
              <a:rPr lang="fr-FR" dirty="0" smtClean="0"/>
              <a:t>Pare-feu</a:t>
            </a:r>
          </a:p>
          <a:p>
            <a:pPr lvl="1" eaLnBrk="1" hangingPunct="1">
              <a:defRPr/>
            </a:pPr>
            <a:r>
              <a:rPr lang="fr-FR" dirty="0" smtClean="0"/>
              <a:t>Empêche les connexions non autorisées</a:t>
            </a:r>
          </a:p>
          <a:p>
            <a:pPr lvl="1" eaLnBrk="1" hangingPunct="1">
              <a:defRPr/>
            </a:pPr>
            <a:r>
              <a:rPr lang="fr-FR" dirty="0" smtClean="0"/>
              <a:t>Traces des actions non autorisées</a:t>
            </a:r>
          </a:p>
          <a:p>
            <a:pPr lvl="1" eaLnBrk="1" hangingPunct="1">
              <a:defRPr/>
            </a:pPr>
            <a:r>
              <a:rPr lang="fr-FR" dirty="0" smtClean="0"/>
              <a:t>Blocage du trafic sortant</a:t>
            </a:r>
          </a:p>
          <a:p>
            <a:pPr eaLnBrk="1" hangingPunct="1">
              <a:defRPr/>
            </a:pPr>
            <a:r>
              <a:rPr lang="fr-FR" dirty="0" smtClean="0"/>
              <a:t>Système de détection d’intrusion</a:t>
            </a:r>
          </a:p>
          <a:p>
            <a:pPr lvl="1" eaLnBrk="1" hangingPunct="1">
              <a:defRPr/>
            </a:pPr>
            <a:r>
              <a:rPr lang="en-US" dirty="0" smtClean="0"/>
              <a:t>NDIS (Network </a:t>
            </a:r>
            <a:r>
              <a:rPr lang="en-US" dirty="0"/>
              <a:t>Based Intrusion Detection </a:t>
            </a:r>
            <a:r>
              <a:rPr lang="en-US" dirty="0" smtClean="0"/>
              <a:t>System)</a:t>
            </a:r>
          </a:p>
          <a:p>
            <a:pPr lvl="1" eaLnBrk="1" hangingPunct="1">
              <a:defRPr/>
            </a:pPr>
            <a:r>
              <a:rPr lang="fr-FR" dirty="0" smtClean="0"/>
              <a:t>Détection d’activités anormales ou suspectes</a:t>
            </a:r>
          </a:p>
          <a:p>
            <a:pPr eaLnBrk="1" hangingPunct="1">
              <a:defRPr/>
            </a:pPr>
            <a:r>
              <a:rPr lang="fr-FR" dirty="0" smtClean="0"/>
              <a:t>Supervision</a:t>
            </a:r>
          </a:p>
          <a:p>
            <a:pPr lvl="1" eaLnBrk="1" hangingPunct="1">
              <a:defRPr/>
            </a:pPr>
            <a:r>
              <a:rPr lang="fr-FR" dirty="0" smtClean="0"/>
              <a:t>Réseau, Services, Serveurs, postes de travail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5FA7206-A657-4F2D-BA71-042D50A796D5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Sécurité des développements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51DD2-D567-4F04-B8E1-8881D73D1710}" type="slidenum">
              <a:rPr lang="fr-FR" altLang="fr-FR" sz="1200"/>
              <a:pPr/>
              <a:t>36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AF3CBD1-7A03-44F9-A829-7C24939D826F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7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Types d’attaques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Injections (SQL, XML, LDAP, OS command, </a:t>
            </a:r>
            <a:r>
              <a:rPr lang="fr-FR" dirty="0" err="1" smtClean="0"/>
              <a:t>Xpath</a:t>
            </a:r>
            <a:r>
              <a:rPr lang="fr-FR" dirty="0" smtClean="0"/>
              <a:t>, …)</a:t>
            </a:r>
          </a:p>
          <a:p>
            <a:pPr eaLnBrk="1" hangingPunct="1">
              <a:defRPr/>
            </a:pPr>
            <a:r>
              <a:rPr lang="fr-FR" dirty="0"/>
              <a:t>Cross-Site </a:t>
            </a:r>
            <a:r>
              <a:rPr lang="fr-FR" dirty="0" smtClean="0"/>
              <a:t>Scripting (redirections, vol de cookie, actions diverses)</a:t>
            </a:r>
          </a:p>
          <a:p>
            <a:pPr eaLnBrk="1" hangingPunct="1">
              <a:defRPr/>
            </a:pPr>
            <a:r>
              <a:rPr lang="fr-FR" dirty="0" smtClean="0"/>
              <a:t>Violation de l’authentification et des sessions</a:t>
            </a:r>
          </a:p>
          <a:p>
            <a:pPr eaLnBrk="1" hangingPunct="1">
              <a:defRPr/>
            </a:pPr>
            <a:r>
              <a:rPr lang="fr-FR" dirty="0" smtClean="0"/>
              <a:t>Référence directe à un objet non sécurisé</a:t>
            </a:r>
          </a:p>
          <a:p>
            <a:pPr eaLnBrk="1" hangingPunct="1">
              <a:defRPr/>
            </a:pPr>
            <a:r>
              <a:rPr lang="fr-FR" dirty="0"/>
              <a:t>Falsification de requêtes intersites (Cross-Site </a:t>
            </a:r>
            <a:r>
              <a:rPr lang="fr-FR" dirty="0" err="1"/>
              <a:t>Request</a:t>
            </a:r>
            <a:r>
              <a:rPr lang="fr-FR" dirty="0"/>
              <a:t> </a:t>
            </a:r>
            <a:r>
              <a:rPr lang="fr-FR" dirty="0" err="1" smtClean="0"/>
              <a:t>Forgery</a:t>
            </a:r>
            <a:r>
              <a:rPr lang="fr-FR" dirty="0" smtClean="0"/>
              <a:t>)</a:t>
            </a:r>
          </a:p>
          <a:p>
            <a:pPr eaLnBrk="1" hangingPunct="1">
              <a:defRPr/>
            </a:pPr>
            <a:r>
              <a:rPr lang="fr-FR" dirty="0"/>
              <a:t>Gestion de configuration non </a:t>
            </a:r>
            <a:r>
              <a:rPr lang="fr-FR" dirty="0" smtClean="0"/>
              <a:t>sécurisée</a:t>
            </a:r>
          </a:p>
          <a:p>
            <a:pPr eaLnBrk="1" hangingPunct="1">
              <a:defRPr/>
            </a:pPr>
            <a:r>
              <a:rPr lang="fr-FR" dirty="0"/>
              <a:t>Stockage de données non </a:t>
            </a:r>
            <a:r>
              <a:rPr lang="fr-FR" dirty="0" smtClean="0"/>
              <a:t>sécurisé</a:t>
            </a:r>
          </a:p>
          <a:p>
            <a:pPr eaLnBrk="1" hangingPunct="1">
              <a:defRPr/>
            </a:pPr>
            <a:r>
              <a:rPr lang="fr-FR" dirty="0"/>
              <a:t>Défaillance de restriction d'accès à une </a:t>
            </a:r>
            <a:r>
              <a:rPr lang="fr-FR" dirty="0" smtClean="0"/>
              <a:t>URL</a:t>
            </a:r>
          </a:p>
          <a:p>
            <a:pPr eaLnBrk="1" hangingPunct="1">
              <a:defRPr/>
            </a:pPr>
            <a:r>
              <a:rPr lang="fr-FR" dirty="0" smtClean="0"/>
              <a:t>Communications </a:t>
            </a:r>
            <a:r>
              <a:rPr lang="fr-FR" dirty="0"/>
              <a:t>non </a:t>
            </a:r>
            <a:r>
              <a:rPr lang="fr-FR" dirty="0" smtClean="0"/>
              <a:t>sécurisées</a:t>
            </a:r>
          </a:p>
          <a:p>
            <a:pPr eaLnBrk="1" hangingPunct="1">
              <a:defRPr/>
            </a:pPr>
            <a:r>
              <a:rPr lang="fr-FR" dirty="0" smtClean="0"/>
              <a:t>Redirection </a:t>
            </a:r>
            <a:r>
              <a:rPr lang="fr-FR" dirty="0"/>
              <a:t>et renvoi non validés </a:t>
            </a: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5FA7206-A657-4F2D-BA71-042D50A796D5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Injections</a:t>
            </a:r>
            <a:endParaRPr lang="fr-FR" dirty="0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SELECT * FROM `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user`</a:t>
            </a:r>
            <a:b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WHERE 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login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='$login' AND pass=SHA2('$pass', 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512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defRPr/>
            </a:pPr>
            <a:endParaRPr lang="en-US" sz="2400" b="1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$login="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essai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; $pass="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toto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" ;</a:t>
            </a:r>
          </a:p>
          <a:p>
            <a:pPr marL="0" indent="0" eaLnBrk="1" hangingPunct="1">
              <a:buNone/>
              <a:defRPr/>
            </a:pP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SELECT * FROM `user`</a:t>
            </a:r>
            <a:b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WHERE login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='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essai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' 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AND 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pass=SHA2('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toto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', 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512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eaLnBrk="1" hangingPunct="1">
              <a:buNone/>
              <a:defRPr/>
            </a:pPr>
            <a:endParaRPr lang="en-US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$login="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essai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 OR true!='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" ; $pass="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abc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endParaRPr lang="en-US" sz="2400" b="1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SELECT * FROM `user`</a:t>
            </a:r>
            <a:b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WHERE login='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essai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 OR true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!='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' 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AND pass=SHA2('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abc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', 512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►"/>
              <a:defRPr/>
            </a:pPr>
            <a:endParaRPr lang="en-US" sz="24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buFont typeface="Arial" panose="020B0604020202020204" pitchFamily="34" charset="0"/>
              <a:buChar char="►"/>
              <a:defRPr/>
            </a:pP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</a:rPr>
              <a:t>Solution : requêtes paramétrées, procédures stockées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E30C311-B8DF-4378-BD6E-AB655B7E5AC6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3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Cross-Site </a:t>
            </a:r>
            <a:r>
              <a:rPr lang="fr-FR" dirty="0" smtClean="0"/>
              <a:t>Scripting : XSS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Insertion temporaire ou permanente de code (principalement JavaScript) dans un site</a:t>
            </a:r>
          </a:p>
          <a:p>
            <a:pPr eaLnBrk="1" hangingPunct="1">
              <a:defRPr/>
            </a:pPr>
            <a:r>
              <a:rPr lang="fr-FR" dirty="0" smtClean="0"/>
              <a:t>Temporaire : paramètre de la requête HTTP</a:t>
            </a:r>
          </a:p>
          <a:p>
            <a:pPr eaLnBrk="1" hangingPunct="1">
              <a:defRPr/>
            </a:pPr>
            <a:r>
              <a:rPr lang="fr-FR" dirty="0" smtClean="0"/>
              <a:t>Permanente : inséré dans les données du site</a:t>
            </a:r>
          </a:p>
          <a:p>
            <a:pPr eaLnBrk="1" hangingPunct="1">
              <a:defRPr/>
            </a:pPr>
            <a:r>
              <a:rPr lang="fr-FR" dirty="0"/>
              <a:t>Principe avec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&lt;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script&gt;</a:t>
            </a:r>
            <a:r>
              <a:rPr lang="fr-FR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alert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('faille XSS')&lt;/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script&gt;</a:t>
            </a:r>
          </a:p>
          <a:p>
            <a:pPr lvl="1" eaLnBrk="1" hangingPunct="1">
              <a:defRPr/>
            </a:pPr>
            <a:r>
              <a:rPr lang="fr-FR" dirty="0" smtClean="0"/>
              <a:t>Passé en paramètre d’une URL ou en POST</a:t>
            </a:r>
          </a:p>
          <a:p>
            <a:pPr lvl="1" eaLnBrk="1" hangingPunct="1">
              <a:defRPr/>
            </a:pPr>
            <a:r>
              <a:rPr lang="fr-FR" dirty="0" smtClean="0"/>
              <a:t>Inséré dans un champ de saisi dont le contenu sera inséré dans la BD puis réaffiché tel quel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sz="2300" dirty="0" smtClean="0"/>
          </a:p>
          <a:p>
            <a:pPr eaLnBrk="1" hangingPunct="1">
              <a:buFont typeface="Arial" panose="020B0604020202020204" pitchFamily="34" charset="0"/>
              <a:buChar char="►"/>
              <a:defRPr/>
            </a:pPr>
            <a:r>
              <a:rPr lang="fr-FR" b="1" dirty="0">
                <a:solidFill>
                  <a:srgbClr val="006600"/>
                </a:solidFill>
                <a:cs typeface="Courier New" panose="02070309020205020404" pitchFamily="49" charset="0"/>
              </a:rPr>
              <a:t>Solution : </a:t>
            </a:r>
            <a:r>
              <a:rPr lang="fr-FR" b="1" dirty="0" err="1">
                <a:solidFill>
                  <a:srgbClr val="0066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htmlentities</a:t>
            </a:r>
            <a:r>
              <a:rPr lang="fr-FR" b="1" dirty="0" smtClean="0">
                <a:solidFill>
                  <a:srgbClr val="0066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fr-FR" b="1" dirty="0">
                <a:solidFill>
                  <a:srgbClr val="006600"/>
                </a:solidFill>
                <a:cs typeface="Courier New" panose="02070309020205020404" pitchFamily="49" charset="0"/>
              </a:rPr>
              <a:t> </a:t>
            </a: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</a:rPr>
              <a:t>et fonctions apparentées</a:t>
            </a:r>
            <a:endParaRPr lang="fr-FR" b="1" dirty="0">
              <a:solidFill>
                <a:srgbClr val="0066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E30C311-B8DF-4378-BD6E-AB655B7E5AC6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55" y="4724549"/>
            <a:ext cx="1896210" cy="11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Sécurité ?</a:t>
            </a:r>
            <a:endParaRPr lang="fr-FR" dirty="0" smtClean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400" dirty="0"/>
              <a:t>Disponibilité</a:t>
            </a:r>
          </a:p>
          <a:p>
            <a:pPr lvl="1" eaLnBrk="1" hangingPunct="1">
              <a:defRPr/>
            </a:pPr>
            <a:r>
              <a:rPr lang="fr-FR" sz="2000" dirty="0"/>
              <a:t>Maintenir le bon fonctionnement du système d’information</a:t>
            </a:r>
          </a:p>
          <a:p>
            <a:pPr eaLnBrk="1" hangingPunct="1">
              <a:defRPr/>
            </a:pPr>
            <a:r>
              <a:rPr lang="fr-FR" sz="2400" dirty="0"/>
              <a:t>Intégrité</a:t>
            </a:r>
          </a:p>
          <a:p>
            <a:pPr lvl="1" eaLnBrk="1" hangingPunct="1">
              <a:defRPr/>
            </a:pPr>
            <a:r>
              <a:rPr lang="fr-FR" sz="2000" dirty="0"/>
              <a:t>Maintenir la cohérence, la fiabilité et la pertinence des données et des services</a:t>
            </a:r>
          </a:p>
          <a:p>
            <a:pPr eaLnBrk="1" hangingPunct="1">
              <a:defRPr/>
            </a:pPr>
            <a:r>
              <a:rPr lang="fr-FR" sz="2400" dirty="0"/>
              <a:t>Confidentialité</a:t>
            </a:r>
          </a:p>
          <a:p>
            <a:pPr lvl="1" eaLnBrk="1" hangingPunct="1">
              <a:defRPr/>
            </a:pPr>
            <a:r>
              <a:rPr lang="fr-FR" sz="2000" dirty="0"/>
              <a:t>S'assurer que l'information n'est accessible qu'à ceux dont l'accès est autorisé</a:t>
            </a:r>
          </a:p>
          <a:p>
            <a:pPr eaLnBrk="1" hangingPunct="1">
              <a:defRPr/>
            </a:pPr>
            <a:r>
              <a:rPr lang="fr-FR" sz="2400" dirty="0"/>
              <a:t>Traçabilité</a:t>
            </a:r>
          </a:p>
          <a:p>
            <a:pPr lvl="1" eaLnBrk="1" hangingPunct="1">
              <a:defRPr/>
            </a:pPr>
            <a:r>
              <a:rPr lang="fr-FR" sz="2000" dirty="0"/>
              <a:t>Maintenir la trace des accès et tentatives d’accès</a:t>
            </a:r>
          </a:p>
          <a:p>
            <a:pPr eaLnBrk="1" hangingPunct="1">
              <a:defRPr/>
            </a:pPr>
            <a:r>
              <a:rPr lang="fr-FR" sz="2400" dirty="0"/>
              <a:t>Authentification</a:t>
            </a:r>
          </a:p>
          <a:p>
            <a:pPr lvl="1" eaLnBrk="1" hangingPunct="1">
              <a:defRPr/>
            </a:pPr>
            <a:r>
              <a:rPr lang="fr-FR" sz="2000" dirty="0"/>
              <a:t>S’assurer des identités et de la légitimité </a:t>
            </a:r>
            <a:r>
              <a:rPr lang="fr-FR" sz="2000" dirty="0" smtClean="0"/>
              <a:t>des </a:t>
            </a:r>
            <a:r>
              <a:rPr lang="fr-FR" sz="2000" dirty="0"/>
              <a:t>demandes </a:t>
            </a:r>
            <a:r>
              <a:rPr lang="fr-FR" sz="2000" dirty="0" smtClean="0"/>
              <a:t>d’accès</a:t>
            </a:r>
          </a:p>
          <a:p>
            <a:pPr eaLnBrk="1" hangingPunct="1">
              <a:defRPr/>
            </a:pPr>
            <a:r>
              <a:rPr lang="fr-FR" sz="2400" dirty="0" smtClean="0"/>
              <a:t>Non-répudiation</a:t>
            </a:r>
          </a:p>
          <a:p>
            <a:pPr lvl="1" eaLnBrk="1" hangingPunct="1">
              <a:defRPr/>
            </a:pPr>
            <a:r>
              <a:rPr lang="fr-FR" sz="2000" dirty="0" smtClean="0"/>
              <a:t>Impossibilité de contester les actions réalisées ou de s’attribuer les action d’autrui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D0B0877-5052-4367-956D-48C9F4855D15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1E57FE6-A4EC-4589-BEAA-3E5CC68CD5A5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6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Violation de l’authentification et des </a:t>
            </a:r>
            <a:r>
              <a:rPr lang="fr-FR" dirty="0" smtClean="0"/>
              <a:t>sessions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Identifiants stockées de façon non sécurisée</a:t>
            </a:r>
          </a:p>
          <a:p>
            <a:pPr eaLnBrk="1" hangingPunct="1">
              <a:defRPr/>
            </a:pPr>
            <a:r>
              <a:rPr lang="fr-FR" dirty="0" smtClean="0"/>
              <a:t>Deviner ou modifier les identifiants</a:t>
            </a:r>
          </a:p>
          <a:p>
            <a:pPr eaLnBrk="1" hangingPunct="1">
              <a:defRPr/>
            </a:pPr>
            <a:r>
              <a:rPr lang="fr-FR" dirty="0" smtClean="0"/>
              <a:t>Identifiant de session dans l’URL</a:t>
            </a:r>
          </a:p>
          <a:p>
            <a:pPr eaLnBrk="1" hangingPunct="1">
              <a:defRPr/>
            </a:pPr>
            <a:r>
              <a:rPr lang="fr-FR" dirty="0" smtClean="0"/>
              <a:t>Identifiant de session sans date d’expiration</a:t>
            </a:r>
          </a:p>
          <a:p>
            <a:pPr eaLnBrk="1" hangingPunct="1">
              <a:defRPr/>
            </a:pPr>
            <a:r>
              <a:rPr lang="fr-FR" dirty="0" smtClean="0"/>
              <a:t>Absence de déconnexion</a:t>
            </a:r>
          </a:p>
          <a:p>
            <a:pPr eaLnBrk="1" hangingPunct="1">
              <a:defRPr/>
            </a:pPr>
            <a:r>
              <a:rPr lang="fr-FR" dirty="0" smtClean="0"/>
              <a:t>Brute force</a:t>
            </a:r>
          </a:p>
          <a:p>
            <a:pPr eaLnBrk="1" hangingPunct="1">
              <a:defRPr/>
            </a:pPr>
            <a:r>
              <a:rPr lang="fr-FR" dirty="0" err="1" smtClean="0"/>
              <a:t>Décorrélation</a:t>
            </a:r>
            <a:r>
              <a:rPr lang="fr-FR" dirty="0" smtClean="0"/>
              <a:t> identifiant et mot de passe incorrecte</a:t>
            </a:r>
          </a:p>
          <a:p>
            <a:pPr eaLnBrk="1" hangingPunct="1">
              <a:defRPr/>
            </a:pPr>
            <a:r>
              <a:rPr lang="fr-FR" dirty="0" smtClean="0"/>
              <a:t>« J’ai oublié mon mot de passe »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buFontTx/>
              <a:buChar char="►"/>
              <a:defRPr/>
            </a:pPr>
            <a:r>
              <a:rPr lang="fr-FR" b="1" dirty="0">
                <a:solidFill>
                  <a:srgbClr val="006600"/>
                </a:solidFill>
                <a:cs typeface="Courier New" panose="02070309020205020404" pitchFamily="49" charset="0"/>
              </a:rPr>
              <a:t>Solution : </a:t>
            </a: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</a:rPr>
              <a:t>respect des règles de conception</a:t>
            </a:r>
            <a:endParaRPr lang="fr-FR" b="1" dirty="0">
              <a:solidFill>
                <a:srgbClr val="0066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  <a:defRPr/>
            </a:pPr>
            <a:endParaRPr lang="fr-FR" dirty="0" smtClean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E30C311-B8DF-4378-BD6E-AB655B7E5AC6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8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Référence directe à un objet non sécurisé</a:t>
            </a:r>
            <a:endParaRPr lang="fr-FR" dirty="0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Accès direct à une ressource : fichier, répertoire, enregistrement</a:t>
            </a:r>
          </a:p>
          <a:p>
            <a:pPr eaLnBrk="1" hangingPunct="1">
              <a:defRPr/>
            </a:pPr>
            <a:r>
              <a:rPr lang="fr-FR" dirty="0" smtClean="0"/>
              <a:t>Propriété ou droit d’accès non vérifié</a:t>
            </a:r>
          </a:p>
          <a:p>
            <a:pPr eaLnBrk="1" hangingPunct="1">
              <a:defRPr/>
            </a:pPr>
            <a:r>
              <a:rPr lang="fr-FR" dirty="0" smtClean="0"/>
              <a:t>Sécurité par l’ignorance ou le masquage</a:t>
            </a:r>
          </a:p>
          <a:p>
            <a:pPr eaLnBrk="1" hangingPunct="1">
              <a:defRPr/>
            </a:pPr>
            <a:r>
              <a:rPr lang="fr-FR" dirty="0" smtClean="0"/>
              <a:t>Identifiant de la ressource devinable à partir </a:t>
            </a:r>
            <a:r>
              <a:rPr lang="fr-FR" dirty="0"/>
              <a:t>d’un modèle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http://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www.monsite.fr/compte?id=</a:t>
            </a:r>
            <a:r>
              <a:rPr lang="fr-FR" b="1" dirty="0" smtClean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35</a:t>
            </a:r>
            <a:br>
              <a:rPr lang="fr-FR" b="1" dirty="0" smtClean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http://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www.monsite.fr/commande?login=</a:t>
            </a:r>
            <a:r>
              <a:rPr lang="fr-FR" b="1" dirty="0" smtClean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roger</a:t>
            </a:r>
            <a:br>
              <a:rPr lang="fr-FR" b="1" dirty="0" smtClean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http://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www.monsite.fr/</a:t>
            </a:r>
            <a:r>
              <a:rPr lang="fr-FR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commande?mail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fr-FR" b="1" dirty="0" err="1" smtClean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roger</a:t>
            </a:r>
            <a:r>
              <a:rPr lang="fr-FR" b="1" dirty="0" smtClean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@...</a:t>
            </a:r>
            <a:br>
              <a:rPr lang="fr-FR" b="1" dirty="0" smtClean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http://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www.monsite.fr/?page=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accueil</a:t>
            </a:r>
            <a:b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fr-FR" b="1" dirty="0" smtClean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 </a:t>
            </a:r>
            <a:r>
              <a:rPr lang="fr-FR" b="1" dirty="0" err="1" smtClean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include</a:t>
            </a:r>
            <a:r>
              <a:rPr lang="fr-FR" b="1" dirty="0" smtClean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$_GET['page'].'.</a:t>
            </a:r>
            <a:r>
              <a:rPr lang="fr-FR" b="1" dirty="0" err="1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php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'; </a:t>
            </a:r>
          </a:p>
          <a:p>
            <a:pPr eaLnBrk="1" hangingPunct="1">
              <a:defRPr/>
            </a:pPr>
            <a:endParaRPr lang="fr-FR" b="1" dirty="0" smtClean="0">
              <a:solidFill>
                <a:schemeClr val="accent4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buFontTx/>
              <a:buChar char="►"/>
              <a:defRPr/>
            </a:pP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</a:rPr>
              <a:t>Solution </a:t>
            </a:r>
            <a:r>
              <a:rPr lang="fr-FR" b="1" dirty="0">
                <a:solidFill>
                  <a:srgbClr val="006600"/>
                </a:solidFill>
                <a:cs typeface="Courier New" panose="02070309020205020404" pitchFamily="49" charset="0"/>
              </a:rPr>
              <a:t>: </a:t>
            </a:r>
            <a:r>
              <a:rPr lang="fr-FR" b="1" dirty="0" err="1" smtClean="0">
                <a:solidFill>
                  <a:srgbClr val="006600"/>
                </a:solidFill>
                <a:cs typeface="Courier New" panose="02070309020205020404" pitchFamily="49" charset="0"/>
              </a:rPr>
              <a:t>id</a:t>
            </a:r>
            <a:r>
              <a:rPr lang="fr-FR" b="1" dirty="0" err="1" smtClean="0">
                <a:solidFill>
                  <a:srgbClr val="0066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hash</a:t>
            </a: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, autorisation d’accès aux objets</a:t>
            </a:r>
            <a:endParaRPr lang="fr-FR" b="1" dirty="0" smtClean="0">
              <a:solidFill>
                <a:schemeClr val="accent4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E30C311-B8DF-4378-BD6E-AB655B7E5AC6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0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Cross-Site </a:t>
            </a:r>
            <a:r>
              <a:rPr lang="fr-FR" dirty="0" err="1"/>
              <a:t>Request</a:t>
            </a:r>
            <a:r>
              <a:rPr lang="fr-FR" dirty="0"/>
              <a:t> </a:t>
            </a:r>
            <a:r>
              <a:rPr lang="fr-FR" dirty="0" err="1"/>
              <a:t>Forgery</a:t>
            </a:r>
            <a:r>
              <a:rPr lang="fr-FR" dirty="0"/>
              <a:t> (CSRF)</a:t>
            </a:r>
            <a:endParaRPr lang="fr-FR" dirty="0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Injection de requêtes illégitimes par rebond</a:t>
            </a:r>
          </a:p>
          <a:p>
            <a:pPr eaLnBrk="1" hangingPunct="1">
              <a:defRPr/>
            </a:pPr>
            <a:r>
              <a:rPr lang="fr-FR" dirty="0" smtClean="0"/>
              <a:t>Faire effectuer à un utilisateur légitimement authentifié sur un système des actions dont il n’a pas conscience</a:t>
            </a:r>
          </a:p>
          <a:p>
            <a:pPr eaLnBrk="1" hangingPunct="1">
              <a:defRPr/>
            </a:pPr>
            <a:r>
              <a:rPr lang="fr-FR" dirty="0" smtClean="0"/>
              <a:t>Vecteur : email, site malveillant, contenu du site légitime</a:t>
            </a:r>
          </a:p>
          <a:p>
            <a:pPr eaLnBrk="1" hangingPunct="1">
              <a:defRPr/>
            </a:pPr>
            <a:r>
              <a:rPr lang="fr-FR" dirty="0" smtClean="0"/>
              <a:t>Utilisation de HTML, liens, JavaScript, AJAX</a:t>
            </a:r>
          </a:p>
          <a:p>
            <a:pPr eaLnBrk="1" hangingPunct="1">
              <a:defRPr/>
            </a:pPr>
            <a:r>
              <a:rPr lang="fr-FR" dirty="0" smtClean="0"/>
              <a:t>Requêtes HTTP GET ou POST préparées pour effectuer l’action</a:t>
            </a:r>
          </a:p>
          <a:p>
            <a:pPr eaLnBrk="1" hangingPunct="1">
              <a:defRPr/>
            </a:pPr>
            <a:r>
              <a:rPr lang="fr-FR" dirty="0" smtClean="0"/>
              <a:t>Exemple :</a:t>
            </a:r>
            <a:br>
              <a:rPr lang="fr-FR" dirty="0" smtClean="0"/>
            </a:br>
            <a:r>
              <a:rPr lang="fr-FR" sz="22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&lt;</a:t>
            </a:r>
            <a:r>
              <a:rPr lang="fr-FR" sz="22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img</a:t>
            </a:r>
            <a:r>
              <a:rPr lang="fr-FR" sz="22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src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=’http://</a:t>
            </a:r>
            <a:r>
              <a:rPr lang="fr-FR" sz="22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site.fr/</a:t>
            </a:r>
            <a:r>
              <a:rPr lang="fr-FR" sz="22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admin?action</a:t>
            </a:r>
            <a:r>
              <a:rPr lang="fr-FR" sz="22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fr-FR" sz="22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changepass&amp;pass</a:t>
            </a:r>
            <a:r>
              <a:rPr lang="fr-FR" sz="22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=toto’&gt;</a:t>
            </a:r>
          </a:p>
          <a:p>
            <a:pPr eaLnBrk="1" hangingPunct="1">
              <a:defRPr/>
            </a:pPr>
            <a:endParaRPr lang="fr-FR" sz="22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endParaRPr lang="fr-FR" sz="2200" b="1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buFontTx/>
              <a:buChar char="►"/>
              <a:defRPr/>
            </a:pPr>
            <a:r>
              <a:rPr lang="fr-FR" b="1" dirty="0">
                <a:solidFill>
                  <a:srgbClr val="006600"/>
                </a:solidFill>
                <a:cs typeface="Courier New" panose="02070309020205020404" pitchFamily="49" charset="0"/>
              </a:rPr>
              <a:t>Solution : </a:t>
            </a: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jetons périssables, confirmations, </a:t>
            </a:r>
            <a:r>
              <a:rPr lang="fr-FR" b="1" dirty="0" err="1" smtClean="0">
                <a:solidFill>
                  <a:srgbClr val="0066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referrer</a:t>
            </a:r>
            <a:endParaRPr lang="fr-FR" b="1" dirty="0">
              <a:solidFill>
                <a:schemeClr val="accent4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E30C311-B8DF-4378-BD6E-AB655B7E5AC6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1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Gestion de configuration non sécurisée</a:t>
            </a:r>
            <a:endParaRPr lang="fr-FR" dirty="0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Configuration mauvaise ou incomplète</a:t>
            </a:r>
          </a:p>
          <a:p>
            <a:pPr eaLnBrk="1" hangingPunct="1">
              <a:defRPr/>
            </a:pPr>
            <a:r>
              <a:rPr lang="fr-FR" dirty="0" smtClean="0"/>
              <a:t>Services laissés fonctionnels mais inutiles</a:t>
            </a:r>
          </a:p>
          <a:p>
            <a:pPr eaLnBrk="1" hangingPunct="1">
              <a:defRPr/>
            </a:pPr>
            <a:r>
              <a:rPr lang="fr-FR" dirty="0" smtClean="0"/>
              <a:t>Mises à jour non effectuées</a:t>
            </a:r>
          </a:p>
          <a:p>
            <a:pPr eaLnBrk="1" hangingPunct="1">
              <a:defRPr/>
            </a:pPr>
            <a:r>
              <a:rPr lang="fr-FR" dirty="0" smtClean="0"/>
              <a:t>Divulgation inutile de l’environnement applicatif, SE, matériel</a:t>
            </a:r>
          </a:p>
          <a:p>
            <a:pPr eaLnBrk="1" hangingPunct="1">
              <a:defRPr/>
            </a:pPr>
            <a:r>
              <a:rPr lang="fr-FR" dirty="0" smtClean="0"/>
              <a:t>Comptes par défaut non supprimés</a:t>
            </a:r>
          </a:p>
          <a:p>
            <a:pPr eaLnBrk="1" hangingPunct="1">
              <a:defRPr/>
            </a:pPr>
            <a:r>
              <a:rPr lang="fr-FR" dirty="0" smtClean="0"/>
              <a:t>Mots de passe par défaut inchangés</a:t>
            </a:r>
          </a:p>
          <a:p>
            <a:pPr eaLnBrk="1" hangingPunct="1">
              <a:defRPr/>
            </a:pPr>
            <a:r>
              <a:rPr lang="fr-FR" dirty="0" smtClean="0"/>
              <a:t>Outils de configuration laissés accessibles</a:t>
            </a:r>
          </a:p>
          <a:p>
            <a:pPr eaLnBrk="1" hangingPunct="1">
              <a:defRPr/>
            </a:pPr>
            <a:r>
              <a:rPr lang="fr-FR" dirty="0" smtClean="0"/>
              <a:t>Certificats expirés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buFontTx/>
              <a:buChar char="►"/>
              <a:defRPr/>
            </a:pPr>
            <a:r>
              <a:rPr lang="fr-FR" b="1" dirty="0">
                <a:solidFill>
                  <a:srgbClr val="006600"/>
                </a:solidFill>
                <a:cs typeface="Courier New" panose="02070309020205020404" pitchFamily="49" charset="0"/>
              </a:rPr>
              <a:t>Solution : </a:t>
            </a: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Faire l’exact opposé de ce qui précède</a:t>
            </a:r>
            <a:endParaRPr lang="fr-FR" b="1" dirty="0">
              <a:solidFill>
                <a:schemeClr val="accent4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E30C311-B8DF-4378-BD6E-AB655B7E5AC6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1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Stockage de données non sécurisé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Informations confidentielles stockées en clair : mot de passe, numéro de carte de crédit, informations confidentielles diverses</a:t>
            </a:r>
          </a:p>
          <a:p>
            <a:pPr eaLnBrk="1" hangingPunct="1">
              <a:defRPr/>
            </a:pPr>
            <a:r>
              <a:rPr lang="fr-FR" dirty="0" smtClean="0"/>
              <a:t>Algorithmes de chiffrement/hachage faibles (MD5, SHA1, …)</a:t>
            </a:r>
          </a:p>
          <a:p>
            <a:pPr eaLnBrk="1" hangingPunct="1">
              <a:defRPr/>
            </a:pPr>
            <a:r>
              <a:rPr lang="fr-FR" dirty="0" smtClean="0"/>
              <a:t>Mauvaise utilisation d’algorithmes robustes</a:t>
            </a:r>
          </a:p>
          <a:p>
            <a:pPr eaLnBrk="1" hangingPunct="1">
              <a:defRPr/>
            </a:pPr>
            <a:r>
              <a:rPr lang="fr-FR" dirty="0" smtClean="0"/>
              <a:t>Clés elles-mêmes stockées de façon non sécurisée</a:t>
            </a:r>
          </a:p>
          <a:p>
            <a:pPr eaLnBrk="1" hangingPunct="1">
              <a:defRPr/>
            </a:pPr>
            <a:r>
              <a:rPr lang="fr-FR" dirty="0" smtClean="0"/>
              <a:t>Périphériques mobiles / ordinateurs </a:t>
            </a:r>
            <a:r>
              <a:rPr lang="fr-FR" dirty="0"/>
              <a:t>portables</a:t>
            </a:r>
            <a:r>
              <a:rPr lang="fr-FR" dirty="0" smtClean="0"/>
              <a:t> non chiffrés</a:t>
            </a:r>
          </a:p>
          <a:p>
            <a:pPr eaLnBrk="1" hangingPunct="1">
              <a:defRPr/>
            </a:pPr>
            <a:r>
              <a:rPr lang="fr-FR" dirty="0" smtClean="0"/>
              <a:t>Mot de passe enregistrés</a:t>
            </a:r>
          </a:p>
          <a:p>
            <a:pPr eaLnBrk="1" hangingPunct="1">
              <a:defRPr/>
            </a:pPr>
            <a:r>
              <a:rPr lang="fr-FR" dirty="0" smtClean="0"/>
              <a:t>Infogérance</a:t>
            </a:r>
          </a:p>
          <a:p>
            <a:pPr eaLnBrk="1" hangingPunct="1">
              <a:defRPr/>
            </a:pPr>
            <a:r>
              <a:rPr lang="fr-FR" dirty="0" smtClean="0"/>
              <a:t>Interception de sauvegarde réseau</a:t>
            </a:r>
          </a:p>
          <a:p>
            <a:pPr eaLnBrk="1" hangingPunct="1">
              <a:buFontTx/>
              <a:buChar char="►"/>
              <a:defRPr/>
            </a:pP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</a:rPr>
              <a:t>Solution </a:t>
            </a:r>
            <a:r>
              <a:rPr lang="fr-FR" b="1" dirty="0">
                <a:solidFill>
                  <a:srgbClr val="006600"/>
                </a:solidFill>
                <a:cs typeface="Courier New" panose="02070309020205020404" pitchFamily="49" charset="0"/>
              </a:rPr>
              <a:t>: </a:t>
            </a: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Faire l’exact opposé de ce qui précède</a:t>
            </a:r>
            <a:endParaRPr lang="fr-FR" b="1" dirty="0">
              <a:solidFill>
                <a:schemeClr val="accent4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E30C311-B8DF-4378-BD6E-AB655B7E5AC6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5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Défaillance de restriction d'accès à une </a:t>
            </a:r>
            <a:r>
              <a:rPr lang="fr-FR" dirty="0" smtClean="0"/>
              <a:t>URL</a:t>
            </a:r>
            <a:endParaRPr lang="fr-FR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Accès à une URL normalement non autorisée</a:t>
            </a:r>
          </a:p>
          <a:p>
            <a:pPr eaLnBrk="1" hangingPunct="1">
              <a:defRPr/>
            </a:pPr>
            <a:r>
              <a:rPr lang="fr-FR" dirty="0" smtClean="0"/>
              <a:t>Manque de contrôle lors de l’accès</a:t>
            </a:r>
          </a:p>
          <a:p>
            <a:pPr eaLnBrk="1" hangingPunct="1">
              <a:defRPr/>
            </a:pPr>
            <a:r>
              <a:rPr lang="fr-FR" dirty="0" smtClean="0"/>
              <a:t>Indexation non désirée par les moteurs de recherche</a:t>
            </a:r>
          </a:p>
          <a:p>
            <a:pPr eaLnBrk="1" hangingPunct="1">
              <a:defRPr/>
            </a:pPr>
            <a:r>
              <a:rPr lang="fr-FR" dirty="0" smtClean="0"/>
              <a:t>Répertoire Web sans 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index.html</a:t>
            </a:r>
            <a:r>
              <a:rPr lang="fr-FR" dirty="0" smtClean="0"/>
              <a:t> ou lisible</a:t>
            </a:r>
          </a:p>
          <a:p>
            <a:pPr eaLnBrk="1" hangingPunct="1">
              <a:defRPr/>
            </a:pPr>
            <a:r>
              <a:rPr lang="fr-FR" dirty="0" smtClean="0"/>
              <a:t>Manque d’adéquation entre l’action et les droits de l’utilisateur</a:t>
            </a:r>
          </a:p>
          <a:p>
            <a:pPr eaLnBrk="1" hangingPunct="1">
              <a:defRPr/>
            </a:pPr>
            <a:r>
              <a:rPr lang="fr-FR" dirty="0"/>
              <a:t>Outils de configuration laissés accessibles</a:t>
            </a:r>
          </a:p>
          <a:p>
            <a:pPr eaLnBrk="1" hangingPunct="1">
              <a:defRPr/>
            </a:pPr>
            <a:r>
              <a:rPr lang="fr-FR" dirty="0" smtClean="0"/>
              <a:t>Traversée de chemin</a:t>
            </a:r>
          </a:p>
          <a:p>
            <a:pPr eaLnBrk="1" hangingPunct="1">
              <a:defRPr/>
            </a:pPr>
            <a:r>
              <a:rPr lang="fr-FR" dirty="0" smtClean="0"/>
              <a:t>Utilisation candide de 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https://www.site.fr/admin</a:t>
            </a:r>
            <a:r>
              <a:rPr lang="fr-FR" dirty="0" smtClean="0"/>
              <a:t> </a:t>
            </a:r>
            <a:r>
              <a:rPr lang="fr-FR" dirty="0"/>
              <a:t>ou autre</a:t>
            </a:r>
            <a:endParaRPr lang="fr-FR" dirty="0" smtClean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buFontTx/>
              <a:buChar char="►"/>
              <a:defRPr/>
            </a:pPr>
            <a:r>
              <a:rPr lang="fr-FR" b="1" dirty="0">
                <a:solidFill>
                  <a:srgbClr val="006600"/>
                </a:solidFill>
                <a:cs typeface="Courier New" panose="02070309020205020404" pitchFamily="49" charset="0"/>
              </a:rPr>
              <a:t>Solution : </a:t>
            </a: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Faire l’exact opposé de ce qui précède</a:t>
            </a:r>
            <a:endParaRPr lang="fr-FR" b="1" dirty="0">
              <a:solidFill>
                <a:schemeClr val="accent4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E30C311-B8DF-4378-BD6E-AB655B7E5AC6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8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Communications non sécurisées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Divulgation de données sensibles</a:t>
            </a:r>
          </a:p>
          <a:p>
            <a:pPr eaLnBrk="1" hangingPunct="1">
              <a:defRPr/>
            </a:pPr>
            <a:r>
              <a:rPr lang="fr-FR" dirty="0" smtClean="0"/>
              <a:t>Man in the middle :</a:t>
            </a:r>
          </a:p>
          <a:p>
            <a:pPr lvl="1" eaLnBrk="1" hangingPunct="1">
              <a:defRPr/>
            </a:pPr>
            <a:r>
              <a:rPr lang="fr-FR" dirty="0" smtClean="0"/>
              <a:t>Proxy compromis</a:t>
            </a:r>
          </a:p>
          <a:p>
            <a:pPr lvl="1" eaLnBrk="1" hangingPunct="1">
              <a:defRPr/>
            </a:pPr>
            <a:r>
              <a:rPr lang="fr-FR" dirty="0" smtClean="0"/>
              <a:t>Connexion à des réseau </a:t>
            </a:r>
            <a:r>
              <a:rPr lang="fr-FR" dirty="0" err="1" smtClean="0"/>
              <a:t>WiFi</a:t>
            </a:r>
            <a:r>
              <a:rPr lang="fr-FR" dirty="0" smtClean="0"/>
              <a:t> publiques</a:t>
            </a:r>
          </a:p>
          <a:p>
            <a:pPr eaLnBrk="1" hangingPunct="1">
              <a:defRPr/>
            </a:pPr>
            <a:r>
              <a:rPr lang="fr-FR" dirty="0" smtClean="0"/>
              <a:t>Formulaires de connexion en 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http://</a:t>
            </a:r>
          </a:p>
          <a:p>
            <a:pPr eaLnBrk="1" hangingPunct="1">
              <a:defRPr/>
            </a:pPr>
            <a:r>
              <a:rPr lang="fr-FR" dirty="0" smtClean="0"/>
              <a:t>Communications en clair interne au SI</a:t>
            </a:r>
          </a:p>
          <a:p>
            <a:pPr eaLnBrk="1" hangingPunct="1">
              <a:defRPr/>
            </a:pPr>
            <a:r>
              <a:rPr lang="fr-FR" dirty="0" smtClean="0"/>
              <a:t>Mails non chiffrés, non signés</a:t>
            </a:r>
          </a:p>
          <a:p>
            <a:pPr eaLnBrk="1" hangingPunct="1">
              <a:defRPr/>
            </a:pPr>
            <a:r>
              <a:rPr lang="fr-FR" dirty="0" smtClean="0"/>
              <a:t>Site en 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https://</a:t>
            </a:r>
            <a:r>
              <a:rPr lang="fr-FR" dirty="0" smtClean="0"/>
              <a:t> mais 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http://</a:t>
            </a:r>
            <a:r>
              <a:rPr lang="fr-FR" dirty="0" smtClean="0"/>
              <a:t> non désactivé</a:t>
            </a:r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buFontTx/>
              <a:buChar char="►"/>
              <a:defRPr/>
            </a:pP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</a:rPr>
              <a:t>Solution </a:t>
            </a:r>
            <a:r>
              <a:rPr lang="fr-FR" b="1" dirty="0">
                <a:solidFill>
                  <a:srgbClr val="006600"/>
                </a:solidFill>
                <a:cs typeface="Courier New" panose="02070309020205020404" pitchFamily="49" charset="0"/>
              </a:rPr>
              <a:t>: </a:t>
            </a: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Faire l’exact opposé de ce qui précède</a:t>
            </a:r>
            <a:endParaRPr lang="fr-FR" b="1" dirty="0">
              <a:solidFill>
                <a:schemeClr val="accent4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fr-FR" altLang="fr-FR" sz="1200" dirty="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E30C311-B8DF-4378-BD6E-AB655B7E5AC6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Redirection et renvoi non validés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Utilisation d’une page de redirection faillible</a:t>
            </a:r>
          </a:p>
          <a:p>
            <a:pPr eaLnBrk="1" hangingPunct="1">
              <a:defRPr/>
            </a:pPr>
            <a:r>
              <a:rPr lang="fr-FR" dirty="0" smtClean="0"/>
              <a:t>Mauvaise utilisation du 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fr-FR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htaccess</a:t>
            </a:r>
            <a:endParaRPr lang="fr-FR" b="1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r>
              <a:rPr lang="fr-FR" dirty="0" smtClean="0"/>
              <a:t>Redirection par rebond vers </a:t>
            </a:r>
            <a:r>
              <a:rPr lang="fr-FR" dirty="0"/>
              <a:t>site malveillant :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http://</a:t>
            </a:r>
            <a:r>
              <a:rPr lang="fr-FR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www.site.fr/login.php?goto=evil.com/login</a:t>
            </a:r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buFontTx/>
              <a:buChar char="►"/>
              <a:defRPr/>
            </a:pPr>
            <a:endParaRPr lang="fr-FR" b="1" dirty="0" smtClean="0">
              <a:solidFill>
                <a:srgbClr val="006600"/>
              </a:solidFill>
              <a:cs typeface="Courier New" panose="02070309020205020404" pitchFamily="49" charset="0"/>
            </a:endParaRPr>
          </a:p>
          <a:p>
            <a:pPr eaLnBrk="1" hangingPunct="1">
              <a:buFontTx/>
              <a:buChar char="►"/>
              <a:defRPr/>
            </a:pPr>
            <a:endParaRPr lang="fr-FR" b="1" dirty="0">
              <a:solidFill>
                <a:srgbClr val="006600"/>
              </a:solidFill>
              <a:cs typeface="Courier New" panose="02070309020205020404" pitchFamily="49" charset="0"/>
            </a:endParaRPr>
          </a:p>
          <a:p>
            <a:pPr eaLnBrk="1" hangingPunct="1">
              <a:buFontTx/>
              <a:buChar char="►"/>
              <a:defRPr/>
            </a:pPr>
            <a:endParaRPr lang="fr-FR" b="1" dirty="0" smtClean="0">
              <a:solidFill>
                <a:srgbClr val="006600"/>
              </a:solidFill>
              <a:cs typeface="Courier New" panose="02070309020205020404" pitchFamily="49" charset="0"/>
            </a:endParaRPr>
          </a:p>
          <a:p>
            <a:pPr eaLnBrk="1" hangingPunct="1">
              <a:buFontTx/>
              <a:buChar char="►"/>
              <a:defRPr/>
            </a:pPr>
            <a:endParaRPr lang="fr-FR" b="1" dirty="0">
              <a:solidFill>
                <a:srgbClr val="006600"/>
              </a:solidFill>
              <a:cs typeface="Courier New" panose="02070309020205020404" pitchFamily="49" charset="0"/>
            </a:endParaRPr>
          </a:p>
          <a:p>
            <a:pPr eaLnBrk="1" hangingPunct="1">
              <a:buFontTx/>
              <a:buChar char="►"/>
              <a:defRPr/>
            </a:pP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</a:rPr>
              <a:t>Solution </a:t>
            </a:r>
            <a:r>
              <a:rPr lang="fr-FR" b="1" dirty="0">
                <a:solidFill>
                  <a:srgbClr val="006600"/>
                </a:solidFill>
                <a:cs typeface="Courier New" panose="02070309020205020404" pitchFamily="49" charset="0"/>
              </a:rPr>
              <a:t>: </a:t>
            </a:r>
            <a:r>
              <a:rPr lang="fr-FR" b="1" dirty="0" err="1" smtClean="0">
                <a:solidFill>
                  <a:srgbClr val="0066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referrer</a:t>
            </a:r>
            <a:r>
              <a:rPr lang="fr-FR" b="1" dirty="0" smtClean="0">
                <a:solidFill>
                  <a:srgbClr val="006600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, liste blanche, intra-domaine</a:t>
            </a:r>
            <a:endParaRPr lang="fr-FR" b="1" dirty="0">
              <a:solidFill>
                <a:schemeClr val="accent4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fr-FR" altLang="fr-FR" sz="1200" dirty="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E30C311-B8DF-4378-BD6E-AB655B7E5AC6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1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Plan de reprise d’activité (PRA)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Doit être élaboré et testé AVANT un sinistre</a:t>
            </a:r>
          </a:p>
          <a:p>
            <a:pPr eaLnBrk="1" hangingPunct="1">
              <a:defRPr/>
            </a:pPr>
            <a:r>
              <a:rPr lang="fr-FR" dirty="0" smtClean="0"/>
              <a:t>N’est pas une simple sauvegarde</a:t>
            </a:r>
          </a:p>
          <a:p>
            <a:pPr eaLnBrk="1" hangingPunct="1">
              <a:defRPr/>
            </a:pPr>
            <a:r>
              <a:rPr lang="fr-FR" dirty="0" smtClean="0"/>
              <a:t>Contrainte réglementaires</a:t>
            </a:r>
          </a:p>
          <a:p>
            <a:pPr eaLnBrk="1" hangingPunct="1">
              <a:defRPr/>
            </a:pPr>
            <a:r>
              <a:rPr lang="fr-FR" dirty="0" smtClean="0"/>
              <a:t>Mesures </a:t>
            </a:r>
            <a:r>
              <a:rPr lang="fr-FR" dirty="0"/>
              <a:t>préventives et </a:t>
            </a:r>
            <a:r>
              <a:rPr lang="fr-FR" dirty="0" smtClean="0"/>
              <a:t>mesures </a:t>
            </a:r>
            <a:r>
              <a:rPr lang="fr-FR" dirty="0"/>
              <a:t>curatives</a:t>
            </a:r>
          </a:p>
          <a:p>
            <a:pPr eaLnBrk="1" hangingPunct="1">
              <a:defRPr/>
            </a:pPr>
            <a:r>
              <a:rPr lang="fr-FR" dirty="0" smtClean="0"/>
              <a:t>Dépend des sinistres</a:t>
            </a:r>
          </a:p>
          <a:p>
            <a:pPr eaLnBrk="1" hangingPunct="1">
              <a:defRPr/>
            </a:pPr>
            <a:r>
              <a:rPr lang="fr-FR" dirty="0" smtClean="0"/>
              <a:t>Étroitement lié à la conception du SI</a:t>
            </a:r>
          </a:p>
          <a:p>
            <a:pPr eaLnBrk="1" hangingPunct="1">
              <a:defRPr/>
            </a:pPr>
            <a:r>
              <a:rPr lang="fr-FR" dirty="0" smtClean="0"/>
              <a:t>Prioriser les services en fonction de leur criticité</a:t>
            </a:r>
          </a:p>
          <a:p>
            <a:pPr eaLnBrk="1" hangingPunct="1">
              <a:defRPr/>
            </a:pPr>
            <a:r>
              <a:rPr lang="fr-FR" dirty="0" smtClean="0"/>
              <a:t>Technique mais aussi organisationnel</a:t>
            </a:r>
          </a:p>
          <a:p>
            <a:pPr eaLnBrk="1" hangingPunct="1">
              <a:defRPr/>
            </a:pPr>
            <a:r>
              <a:rPr lang="fr-FR" dirty="0" smtClean="0"/>
              <a:t>Réévaluation perpétuelle : hommes, changements, priorités</a:t>
            </a:r>
          </a:p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E30C311-B8DF-4378-BD6E-AB655B7E5AC6}" type="datetime11">
              <a:rPr lang="fr-FR" smtClean="0"/>
              <a:t>07:02:00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5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Les menaces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51DD2-D567-4F04-B8E1-8881D73D1710}" type="slidenum">
              <a:rPr lang="fr-FR" altLang="fr-FR" sz="1200"/>
              <a:pPr/>
              <a:t>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4687232F-9C5F-41AE-84DB-4848859AD062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5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Risques pour le système d’information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Types de risques</a:t>
            </a:r>
          </a:p>
          <a:p>
            <a:pPr lvl="1"/>
            <a:r>
              <a:rPr lang="fr-FR" dirty="0" smtClean="0"/>
              <a:t>Accident</a:t>
            </a:r>
          </a:p>
          <a:p>
            <a:pPr lvl="1"/>
            <a:r>
              <a:rPr lang="fr-FR" dirty="0" smtClean="0"/>
              <a:t>Erreur</a:t>
            </a:r>
          </a:p>
          <a:p>
            <a:pPr lvl="1"/>
            <a:r>
              <a:rPr lang="fr-FR" dirty="0" smtClean="0"/>
              <a:t>Malveillance</a:t>
            </a:r>
          </a:p>
          <a:p>
            <a:r>
              <a:rPr lang="fr-FR" dirty="0" smtClean="0"/>
              <a:t>Sources de risque</a:t>
            </a:r>
          </a:p>
          <a:p>
            <a:pPr lvl="1"/>
            <a:r>
              <a:rPr lang="fr-FR" dirty="0" smtClean="0"/>
              <a:t>Attaquant informatique : personne/logiciel malveillant</a:t>
            </a:r>
          </a:p>
          <a:p>
            <a:pPr lvl="1"/>
            <a:r>
              <a:rPr lang="fr-FR" dirty="0" smtClean="0"/>
              <a:t>Matériel informatique, logiciel, infrastructure réseau, service, système d’exploitation</a:t>
            </a:r>
          </a:p>
          <a:p>
            <a:pPr lvl="1"/>
            <a:r>
              <a:rPr lang="fr-FR" dirty="0" smtClean="0"/>
              <a:t>Locaux, fournisseurs d’énergie, catastrophes naturelles</a:t>
            </a:r>
          </a:p>
          <a:p>
            <a:pPr lvl="1"/>
            <a:r>
              <a:rPr lang="fr-FR" dirty="0" smtClean="0"/>
              <a:t>Humain : personnel, développeur, administrateur système</a:t>
            </a:r>
          </a:p>
          <a:p>
            <a:pPr lvl="1"/>
            <a:r>
              <a:rPr lang="fr-FR" dirty="0" smtClean="0"/>
              <a:t>Ingénierie </a:t>
            </a:r>
            <a:r>
              <a:rPr lang="fr-FR" dirty="0"/>
              <a:t>sociale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04D4-B54A-4374-8DFE-0C702CCDB118}" type="slidenum">
              <a:rPr lang="fr-FR" altLang="fr-FR" smtClean="0"/>
              <a:pPr/>
              <a:t>6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6A21E1-3804-4C41-A0CA-19572B232170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4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Risques pour le système d’information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Accidents	</a:t>
            </a:r>
          </a:p>
          <a:p>
            <a:pPr lvl="1"/>
            <a:r>
              <a:rPr lang="fr-FR" dirty="0" smtClean="0"/>
              <a:t>Incendie</a:t>
            </a:r>
          </a:p>
          <a:p>
            <a:pPr lvl="1"/>
            <a:r>
              <a:rPr lang="fr-FR" dirty="0" smtClean="0"/>
              <a:t>Dégâts des eaux</a:t>
            </a:r>
          </a:p>
          <a:p>
            <a:pPr lvl="1"/>
            <a:r>
              <a:rPr lang="fr-FR" dirty="0" smtClean="0"/>
              <a:t>Structure du bâtiment</a:t>
            </a:r>
          </a:p>
          <a:p>
            <a:pPr lvl="1"/>
            <a:r>
              <a:rPr lang="fr-FR" dirty="0" smtClean="0"/>
              <a:t>Catastrophes naturelles</a:t>
            </a:r>
          </a:p>
          <a:p>
            <a:pPr lvl="1"/>
            <a:r>
              <a:rPr lang="fr-FR" dirty="0" smtClean="0"/>
              <a:t>Pannes</a:t>
            </a:r>
          </a:p>
          <a:p>
            <a:pPr lvl="2"/>
            <a:r>
              <a:rPr lang="fr-FR" dirty="0" smtClean="0"/>
              <a:t>Matériel informatique, équipement réseau</a:t>
            </a:r>
          </a:p>
          <a:p>
            <a:pPr lvl="2"/>
            <a:r>
              <a:rPr lang="fr-FR" dirty="0"/>
              <a:t>S</a:t>
            </a:r>
            <a:r>
              <a:rPr lang="fr-FR" dirty="0" smtClean="0"/>
              <a:t>ystème d’exploitation, logiciel</a:t>
            </a:r>
          </a:p>
          <a:p>
            <a:pPr lvl="2"/>
            <a:r>
              <a:rPr lang="fr-FR" dirty="0" smtClean="0"/>
              <a:t>Climatisation, réseau électrique interne</a:t>
            </a:r>
          </a:p>
          <a:p>
            <a:pPr lvl="1"/>
            <a:r>
              <a:rPr lang="fr-FR" dirty="0" smtClean="0"/>
              <a:t>Coupure de courant</a:t>
            </a:r>
          </a:p>
          <a:p>
            <a:pPr lvl="1"/>
            <a:r>
              <a:rPr lang="fr-FR" dirty="0" smtClean="0"/>
              <a:t>Coupure d’accès Internet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04D4-B54A-4374-8DFE-0C702CCDB118}" type="slidenum">
              <a:rPr lang="fr-FR" altLang="fr-FR" smtClean="0"/>
              <a:pPr/>
              <a:t>7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B6684C9-5640-4AAB-AE06-D50DA3F69EA5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2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Risques pour le système d’information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Erreurs	</a:t>
            </a:r>
          </a:p>
          <a:p>
            <a:pPr lvl="1"/>
            <a:r>
              <a:rPr lang="fr-FR" dirty="0" smtClean="0"/>
              <a:t>Saisie erronée</a:t>
            </a:r>
          </a:p>
          <a:p>
            <a:pPr lvl="1"/>
            <a:r>
              <a:rPr lang="fr-FR" dirty="0" smtClean="0"/>
              <a:t>Erreur de configuration</a:t>
            </a:r>
          </a:p>
          <a:p>
            <a:pPr lvl="1"/>
            <a:r>
              <a:rPr lang="fr-FR" dirty="0" smtClean="0"/>
              <a:t>Erreur de conception du SI / du code</a:t>
            </a:r>
          </a:p>
          <a:p>
            <a:pPr lvl="1"/>
            <a:r>
              <a:rPr lang="fr-FR" dirty="0" smtClean="0"/>
              <a:t>Configuration incomplète</a:t>
            </a:r>
          </a:p>
          <a:p>
            <a:pPr lvl="1"/>
            <a:r>
              <a:rPr lang="fr-FR" dirty="0" smtClean="0"/>
              <a:t>Fausse manipulation</a:t>
            </a:r>
          </a:p>
          <a:p>
            <a:pPr lvl="1"/>
            <a:r>
              <a:rPr lang="fr-FR" dirty="0" smtClean="0"/>
              <a:t>Procédure non respectée</a:t>
            </a:r>
          </a:p>
          <a:p>
            <a:pPr lvl="1"/>
            <a:r>
              <a:rPr lang="fr-FR" dirty="0" smtClean="0"/>
              <a:t>Indisponibilité de personnes compétentes</a:t>
            </a:r>
          </a:p>
          <a:p>
            <a:pPr lvl="1"/>
            <a:r>
              <a:rPr lang="fr-FR" dirty="0" smtClean="0"/>
              <a:t>Défaut de formation, inconscience, ignorance</a:t>
            </a:r>
          </a:p>
          <a:p>
            <a:pPr lvl="1"/>
            <a:r>
              <a:rPr lang="fr-FR" dirty="0" smtClean="0"/>
              <a:t>Défaut d’information</a:t>
            </a:r>
          </a:p>
          <a:p>
            <a:pPr lvl="1"/>
            <a:r>
              <a:rPr lang="fr-FR" dirty="0" smtClean="0"/>
              <a:t>Défaut de supervision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04D4-B54A-4374-8DFE-0C702CCDB118}" type="slidenum">
              <a:rPr lang="fr-FR" altLang="fr-FR" smtClean="0"/>
              <a:pPr/>
              <a:t>8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9C1382D-9DCD-46DD-8F37-D3713770CA76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6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Risques pour le système d’information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Malveillances	</a:t>
            </a:r>
          </a:p>
          <a:p>
            <a:pPr lvl="1"/>
            <a:r>
              <a:rPr lang="fr-FR" dirty="0" smtClean="0"/>
              <a:t>Attaque des locaux</a:t>
            </a:r>
          </a:p>
          <a:p>
            <a:pPr lvl="1"/>
            <a:r>
              <a:rPr lang="fr-FR" dirty="0"/>
              <a:t>Attaque des </a:t>
            </a:r>
            <a:r>
              <a:rPr lang="fr-FR" dirty="0" smtClean="0"/>
              <a:t>équipements</a:t>
            </a:r>
          </a:p>
          <a:p>
            <a:pPr lvl="1"/>
            <a:r>
              <a:rPr lang="fr-FR" dirty="0" smtClean="0"/>
              <a:t>Intrusions et vols physiques</a:t>
            </a:r>
          </a:p>
          <a:p>
            <a:pPr lvl="1"/>
            <a:r>
              <a:rPr lang="fr-FR" dirty="0" smtClean="0"/>
              <a:t>Sabotages électriques/réseau</a:t>
            </a:r>
          </a:p>
          <a:p>
            <a:pPr lvl="1"/>
            <a:r>
              <a:rPr lang="fr-FR" dirty="0" smtClean="0"/>
              <a:t>Programmes malveillants</a:t>
            </a:r>
          </a:p>
          <a:p>
            <a:pPr lvl="1"/>
            <a:r>
              <a:rPr lang="fr-FR" dirty="0" smtClean="0"/>
              <a:t>Attaque par messagerie</a:t>
            </a:r>
          </a:p>
          <a:p>
            <a:pPr lvl="1"/>
            <a:r>
              <a:rPr lang="fr-FR" dirty="0" smtClean="0"/>
              <a:t>Attaques par le réseau</a:t>
            </a:r>
          </a:p>
          <a:p>
            <a:pPr lvl="1"/>
            <a:r>
              <a:rPr lang="fr-FR" dirty="0" smtClean="0"/>
              <a:t>Attaques sur les mots de passe</a:t>
            </a:r>
          </a:p>
          <a:p>
            <a:pPr lvl="1"/>
            <a:r>
              <a:rPr lang="fr-FR" dirty="0" smtClean="0"/>
              <a:t>Attaques malicieuses</a:t>
            </a:r>
          </a:p>
          <a:p>
            <a:pPr lvl="1"/>
            <a:r>
              <a:rPr lang="fr-FR" dirty="0" smtClean="0"/>
              <a:t>Exploitation des failles de sécurité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04D4-B54A-4374-8DFE-0C702CCDB118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4634613-85E3-4955-8117-BE48184FED36}" type="datetime11">
              <a:rPr lang="fr-FR" smtClean="0"/>
              <a:t>07:02:00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Sensibilisation à la sécurité informatique 2018-2019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Web2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Web2</Template>
  <TotalTime>13653</TotalTime>
  <Words>1683</Words>
  <Application>Microsoft Office PowerPoint</Application>
  <PresentationFormat>Personnalisé</PresentationFormat>
  <Paragraphs>507</Paragraphs>
  <Slides>48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Web2</vt:lpstr>
      <vt:lpstr>Sensibilisation à la sécurité informatique</vt:lpstr>
      <vt:lpstr>Introduction</vt:lpstr>
      <vt:lpstr>Sécurité ?</vt:lpstr>
      <vt:lpstr>Sécurité ?</vt:lpstr>
      <vt:lpstr>Les menaces</vt:lpstr>
      <vt:lpstr>Risques pour le système d’information</vt:lpstr>
      <vt:lpstr>Risques pour le système d’information</vt:lpstr>
      <vt:lpstr>Risques pour le système d’information</vt:lpstr>
      <vt:lpstr>Risques pour le système d’information</vt:lpstr>
      <vt:lpstr>Conséquences d’un défaut de sécurité</vt:lpstr>
      <vt:lpstr>Les menaces : quelques chiffres</vt:lpstr>
      <vt:lpstr>Risques pour le système d’information</vt:lpstr>
      <vt:lpstr>Acteurs et motivations</vt:lpstr>
      <vt:lpstr>Catégories d’incidents et d’attaques</vt:lpstr>
      <vt:lpstr>Catégories d’incidents et d’attaques</vt:lpstr>
      <vt:lpstr>Les menaces : Logiciels malveillants</vt:lpstr>
      <vt:lpstr>Logiciels malveillants</vt:lpstr>
      <vt:lpstr>Source des malwares</vt:lpstr>
      <vt:lpstr>Part des ransomwares</vt:lpstr>
      <vt:lpstr>Les menaces : Réseau</vt:lpstr>
      <vt:lpstr>Attaques réseau</vt:lpstr>
      <vt:lpstr>Attaque DoS, DDoS</vt:lpstr>
      <vt:lpstr>Les menaces : L’humain</vt:lpstr>
      <vt:lpstr>Ingénierie sociale</vt:lpstr>
      <vt:lpstr>Importance de la supervision</vt:lpstr>
      <vt:lpstr>Découverte d’une compromission</vt:lpstr>
      <vt:lpstr>Supervision</vt:lpstr>
      <vt:lpstr>Stratégie à mettre en place</vt:lpstr>
      <vt:lpstr>Politique de sécurité du système d'information (PSSI) </vt:lpstr>
      <vt:lpstr>Politique de sécurité du système d'information (PSSI) </vt:lpstr>
      <vt:lpstr>Politique de sécurité du système d'information (PSSI) </vt:lpstr>
      <vt:lpstr>Protections à mettre en place</vt:lpstr>
      <vt:lpstr>Protection des ordinateurs</vt:lpstr>
      <vt:lpstr>Protection des données</vt:lpstr>
      <vt:lpstr>Protection du réseau</vt:lpstr>
      <vt:lpstr>Sécurité des développements</vt:lpstr>
      <vt:lpstr>Types d’attaques</vt:lpstr>
      <vt:lpstr>Injections</vt:lpstr>
      <vt:lpstr>Cross-Site Scripting : XSS</vt:lpstr>
      <vt:lpstr>Violation de l’authentification et des sessions</vt:lpstr>
      <vt:lpstr>Référence directe à un objet non sécurisé</vt:lpstr>
      <vt:lpstr>Cross-Site Request Forgery (CSRF)</vt:lpstr>
      <vt:lpstr>Gestion de configuration non sécurisée</vt:lpstr>
      <vt:lpstr>Stockage de données non sécurisé</vt:lpstr>
      <vt:lpstr>Défaillance de restriction d'accès à une URL</vt:lpstr>
      <vt:lpstr>Communications non sécurisées</vt:lpstr>
      <vt:lpstr>Redirection et renvoi non validés</vt:lpstr>
      <vt:lpstr>Plan de reprise d’activité (PRA)</vt:lpstr>
    </vt:vector>
  </TitlesOfParts>
  <Company>UMRS INSERM 514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Cutrona</dc:creator>
  <cp:lastModifiedBy>Jérôme Cutrona</cp:lastModifiedBy>
  <cp:revision>2348</cp:revision>
  <cp:lastPrinted>1601-01-01T00:00:00Z</cp:lastPrinted>
  <dcterms:created xsi:type="dcterms:W3CDTF">2005-09-14T08:47:05Z</dcterms:created>
  <dcterms:modified xsi:type="dcterms:W3CDTF">2020-10-02T05:03:10Z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