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6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84" r:id="rId3"/>
    <p:sldId id="385" r:id="rId4"/>
    <p:sldId id="390" r:id="rId5"/>
    <p:sldId id="386" r:id="rId6"/>
    <p:sldId id="387" r:id="rId7"/>
    <p:sldId id="389" r:id="rId8"/>
    <p:sldId id="388" r:id="rId9"/>
    <p:sldId id="391" r:id="rId10"/>
    <p:sldId id="392" r:id="rId11"/>
    <p:sldId id="394" r:id="rId12"/>
    <p:sldId id="393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FF00FF"/>
    <a:srgbClr val="0000FF"/>
    <a:srgbClr val="CCCCFF"/>
    <a:srgbClr val="9966FF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4" autoAdjust="0"/>
    <p:restoredTop sz="94725" autoAdjust="0"/>
  </p:normalViewPr>
  <p:slideViewPr>
    <p:cSldViewPr>
      <p:cViewPr varScale="1">
        <p:scale>
          <a:sx n="177" d="100"/>
          <a:sy n="177" d="100"/>
        </p:scale>
        <p:origin x="174" y="8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433052F-BEDD-4416-95B5-DF240C0DEE1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9033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8FE206B-13D3-4C6F-988E-3BEDD2D2E12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45486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6BA5559A-8A6A-4E78-8AD0-12588786D869}" type="slidenum">
              <a:rPr lang="fr-FR" altLang="fr-FR" sz="1200">
                <a:latin typeface="Arial" charset="0"/>
              </a:rPr>
              <a:pPr/>
              <a:t>1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4FD0FEC0-5418-490A-9B74-A196417CC3ED}" type="slidenum">
              <a:rPr lang="fr-FR" altLang="fr-FR" sz="1200">
                <a:latin typeface="Arial" charset="0"/>
              </a:rPr>
              <a:pPr/>
              <a:t>2</a:t>
            </a:fld>
            <a:endParaRPr lang="fr-FR" altLang="fr-FR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83507"/>
            <a:ext cx="7772400" cy="1302544"/>
          </a:xfrm>
        </p:spPr>
        <p:txBody>
          <a:bodyPr anchor="b" anchorCtr="1"/>
          <a:lstStyle>
            <a:lvl1pPr>
              <a:defRPr sz="33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2729"/>
            <a:ext cx="2133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7BF794-E371-48D0-9EA1-21C61FB2C766}" type="datetime11">
              <a:rPr lang="fr-FR" smtClean="0"/>
              <a:t>22:36:51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</p:spPr>
        <p:txBody>
          <a:bodyPr/>
          <a:lstStyle>
            <a:lvl1pPr>
              <a:defRPr smtClean="0"/>
            </a:lvl1pPr>
          </a:lstStyle>
          <a:p>
            <a:fld id="{B09ED347-B703-4441-B706-8B40184B840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336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32AEC-2761-47D3-AEDE-F24EB7C7DC00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945D5-C50C-4E1E-90A0-36C091CF7C85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76693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52556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52556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E9266-A02C-484C-94B2-794447CC3389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9F258-56B1-4FB6-AF8F-CFDCE4388667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84782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7505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6C2F9-46A9-46F4-A6F1-F626DD78A35B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DDEA1-85ED-4221-ABB0-5FDE4AD67E54}" type="datetime11">
              <a:rPr lang="fr-FR" smtClean="0"/>
              <a:t>22:36:51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1497267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4682729"/>
            <a:ext cx="2133600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43F17-754A-425E-BA78-DB6700AFB500}" type="datetime11">
              <a:rPr lang="fr-FR" smtClean="0"/>
              <a:t>22:36:51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fld id="{85E3A536-6324-473F-9C9B-C3EAE235B97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003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86000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51310"/>
            <a:ext cx="8229600" cy="3780234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047D6F-83EB-4309-B24C-D33D21AE116C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C1570E1-5919-4E88-9DC8-2577FDD49370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368927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lephpan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866" y="707232"/>
            <a:ext cx="3748088" cy="25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000" b="1" cap="small" spc="75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400"/>
            </a:lvl2pPr>
            <a:lvl3pPr marL="685800" indent="0">
              <a:buNone/>
              <a:defRPr sz="1200"/>
            </a:lvl3pPr>
            <a:lvl4pPr marL="1028700" indent="0">
              <a:buNone/>
              <a:defRPr sz="1100"/>
            </a:lvl4pPr>
            <a:lvl5pPr marL="1371600" indent="0">
              <a:buNone/>
              <a:defRPr sz="1100"/>
            </a:lvl5pPr>
            <a:lvl6pPr marL="1714500" indent="0">
              <a:buNone/>
              <a:defRPr sz="1100"/>
            </a:lvl6pPr>
            <a:lvl7pPr marL="2057400" indent="0">
              <a:buNone/>
              <a:defRPr sz="1100"/>
            </a:lvl7pPr>
            <a:lvl8pPr marL="2400300" indent="0">
              <a:buNone/>
              <a:defRPr sz="1100"/>
            </a:lvl8pPr>
            <a:lvl9pPr marL="2743200" indent="0">
              <a:buNone/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5C3753-A477-4D75-BBD1-3F687E463DF3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402C7EB-6E7B-4483-8046-7C8BF5E4ADD7}" type="datetime11">
              <a:rPr lang="fr-FR" smtClean="0"/>
              <a:t>22:36:51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141103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1310"/>
            <a:ext cx="4038600" cy="3780234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DB4BA6-A768-4157-B34D-25D16319FAC8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C7D8ED9-CFF4-43D5-8E68-8E9AFFBFF7AF}" type="datetime11">
              <a:rPr lang="fr-FR" smtClean="0"/>
              <a:t>22:36:51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365984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99C19F-C796-4E3E-B909-57F7B12665AC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1CCB791-5488-4448-A566-9570C38FBA4E}" type="datetime11">
              <a:rPr lang="fr-FR" smtClean="0"/>
              <a:t>22:36:51</a:t>
            </a:fld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57686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96787C-056F-4DE6-914F-A69F49822A1B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D729EFE-2305-40D3-8E7D-CCC89CB6BDAF}" type="datetime11">
              <a:rPr lang="fr-FR" smtClean="0"/>
              <a:t>22:36:51</a:t>
            </a:fld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132145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D55256-F003-4068-815C-7DF06444E56D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8CE3F29-5CF5-4922-99E3-CB08D2591D5A}" type="datetime11">
              <a:rPr lang="fr-FR" smtClean="0"/>
              <a:t>22:36:51</a:t>
            </a:fld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448013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A085F4-A03C-4F33-8388-7681F73AE7F2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1C7939F-8188-4F95-9F6B-8F07FE4CF487}" type="datetime11">
              <a:rPr lang="fr-FR" smtClean="0"/>
              <a:t>22:36:51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43548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788D3-6823-4A2B-A2F2-D78428AD2D41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17DBF-61F6-44C3-9E80-DD35024DC51B}" type="datetime11">
              <a:rPr lang="fr-FR" smtClean="0"/>
              <a:t>22:36:51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  <p:extLst>
      <p:ext uri="{BB962C8B-B14F-4D97-AF65-F5344CB8AC3E}">
        <p14:creationId xmlns:p14="http://schemas.microsoft.com/office/powerpoint/2010/main" val="2778633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 l="-11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9213BA8A-B403-42C7-98D8-1902EBB8326B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839891"/>
            <a:ext cx="2133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4002FED-6C29-41F6-82CF-7E8CE6B2E6F7}" type="datetime11">
              <a:rPr lang="fr-FR" smtClean="0"/>
              <a:t>22:36:51</a:t>
            </a:fld>
            <a:endParaRPr lang="fr-FR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839891"/>
            <a:ext cx="28956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9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1310"/>
            <a:ext cx="8229600" cy="378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205979"/>
            <a:ext cx="8219256" cy="475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0" r:id="rId1"/>
    <p:sldLayoutId id="2147484371" r:id="rId2"/>
    <p:sldLayoutId id="2147484372" r:id="rId3"/>
    <p:sldLayoutId id="2147484373" r:id="rId4"/>
    <p:sldLayoutId id="2147484374" r:id="rId5"/>
    <p:sldLayoutId id="2147484375" r:id="rId6"/>
    <p:sldLayoutId id="2147484376" r:id="rId7"/>
    <p:sldLayoutId id="2147484377" r:id="rId8"/>
    <p:sldLayoutId id="2147484378" r:id="rId9"/>
    <p:sldLayoutId id="2147484379" r:id="rId10"/>
    <p:sldLayoutId id="2147484380" r:id="rId11"/>
    <p:sldLayoutId id="2147484381" r:id="rId12"/>
    <p:sldLayoutId id="2147484368" r:id="rId1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1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1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Programmation Web :</a:t>
            </a:r>
            <a:br>
              <a:rPr lang="fr-FR" dirty="0"/>
            </a:br>
            <a:r>
              <a:rPr lang="fr-FR" dirty="0"/>
              <a:t>Schémas XSD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Jérôme CUTRONA</a:t>
            </a:r>
          </a:p>
          <a:p>
            <a:pPr eaLnBrk="1" hangingPunct="1">
              <a:defRPr/>
            </a:pPr>
            <a:r>
              <a:rPr lang="fr-FR" b="1" dirty="0">
                <a:latin typeface="Consolas" panose="020B0609020204030204" pitchFamily="49" charset="0"/>
              </a:rPr>
              <a:t>jerome.cutrona@univ-reims.fr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9123C0-3FB1-45CC-945C-2DAC500F3528}" type="datetime11">
              <a:rPr lang="fr-FR" smtClean="0"/>
              <a:t>22:36:51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6107E9D-38EF-4174-BB84-DB3D6B80C8B6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Schémas XML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82A858-4DA6-4E9F-B8F7-D38265078DC1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4D6E746-9F08-4D42-B948-8F6A2F8C48D3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Que peut-on vérifier avec un schéma XSD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Éléments</a:t>
            </a:r>
            <a:r>
              <a:rPr lang="fr-FR" dirty="0"/>
              <a:t> autorisés dans le document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Attributs</a:t>
            </a:r>
            <a:r>
              <a:rPr lang="fr-FR" dirty="0"/>
              <a:t> autorisés dans le document</a:t>
            </a:r>
          </a:p>
          <a:p>
            <a:pPr eaLnBrk="1" hangingPunct="1">
              <a:defRPr/>
            </a:pPr>
            <a:r>
              <a:rPr lang="fr-FR" dirty="0"/>
              <a:t>Quels sont les </a:t>
            </a:r>
            <a:r>
              <a:rPr lang="fr-FR" dirty="0">
                <a:solidFill>
                  <a:schemeClr val="bg1"/>
                </a:solidFill>
              </a:rPr>
              <a:t>éléments enfants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Ordre</a:t>
            </a:r>
            <a:r>
              <a:rPr lang="fr-FR" dirty="0"/>
              <a:t> des éléments enfants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Nombre</a:t>
            </a:r>
            <a:r>
              <a:rPr lang="fr-FR" dirty="0"/>
              <a:t> des éléments enfants</a:t>
            </a:r>
          </a:p>
          <a:p>
            <a:pPr eaLnBrk="1" hangingPunct="1">
              <a:defRPr/>
            </a:pPr>
            <a:r>
              <a:rPr lang="fr-FR" dirty="0"/>
              <a:t>Éléments </a:t>
            </a:r>
            <a:r>
              <a:rPr lang="fr-FR" dirty="0">
                <a:solidFill>
                  <a:schemeClr val="bg1"/>
                </a:solidFill>
              </a:rPr>
              <a:t>vides</a:t>
            </a:r>
            <a:r>
              <a:rPr lang="fr-FR" dirty="0"/>
              <a:t> ou </a:t>
            </a:r>
            <a:r>
              <a:rPr lang="fr-FR" dirty="0">
                <a:solidFill>
                  <a:schemeClr val="bg1"/>
                </a:solidFill>
              </a:rPr>
              <a:t>contenant du texte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Types de données personnalisables </a:t>
            </a:r>
            <a:r>
              <a:rPr lang="fr-FR" dirty="0"/>
              <a:t>pour les éléments et les attributs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Valeurs fixes </a:t>
            </a:r>
            <a:r>
              <a:rPr lang="fr-FR"/>
              <a:t>et </a:t>
            </a:r>
            <a:r>
              <a:rPr lang="fr-FR">
                <a:solidFill>
                  <a:schemeClr val="bg1"/>
                </a:solidFill>
              </a:rPr>
              <a:t>par </a:t>
            </a:r>
            <a:r>
              <a:rPr lang="fr-FR" dirty="0">
                <a:solidFill>
                  <a:schemeClr val="bg1"/>
                </a:solidFill>
              </a:rPr>
              <a:t>défaut </a:t>
            </a:r>
            <a:r>
              <a:rPr lang="fr-FR" dirty="0"/>
              <a:t>pour les éléments et les attributs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D1C312A-849B-40DB-8D00-009993CD476E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FB56BEE-EC7A-4BD2-8E50-D7428932F844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Base des schémas XSD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Un </a:t>
            </a:r>
            <a:r>
              <a:rPr lang="fr-FR" dirty="0">
                <a:solidFill>
                  <a:schemeClr val="bg1"/>
                </a:solidFill>
              </a:rPr>
              <a:t>schéma XML est un document XML</a:t>
            </a:r>
          </a:p>
          <a:p>
            <a:pPr eaLnBrk="1" hangingPunct="1">
              <a:defRPr/>
            </a:pPr>
            <a:r>
              <a:rPr lang="fr-FR" dirty="0"/>
              <a:t>Sa déclaration est celle d’un document XML :</a:t>
            </a:r>
            <a:br>
              <a:rPr lang="fr-FR" dirty="0"/>
            </a:br>
            <a:r>
              <a:rPr lang="de-DE" sz="2000" b="1" dirty="0">
                <a:latin typeface="Consolas" panose="020B0609020204030204" pitchFamily="49" charset="0"/>
                <a:cs typeface="Courier New" pitchFamily="49" charset="0"/>
              </a:rPr>
              <a:t>&lt;?xml version="1.0" encoding="UTF-8" ?&gt;</a:t>
            </a:r>
            <a:br>
              <a:rPr lang="de-DE" sz="20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de-DE" sz="2000" b="1" dirty="0">
                <a:latin typeface="Consolas" panose="020B0609020204030204" pitchFamily="49" charset="0"/>
                <a:cs typeface="Courier New" pitchFamily="49" charset="0"/>
              </a:rPr>
              <a:t>&lt;xs:schema</a:t>
            </a:r>
            <a:br>
              <a:rPr lang="de-DE" sz="20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de-DE" sz="2000" b="1" dirty="0">
                <a:latin typeface="Consolas" panose="020B0609020204030204" pitchFamily="49" charset="0"/>
                <a:cs typeface="Courier New" pitchFamily="49" charset="0"/>
              </a:rPr>
              <a:t>	xmlns:xs="http://www.w3.org/2001/XMLSchema"&gt;</a:t>
            </a:r>
            <a:br>
              <a:rPr lang="de-DE" sz="20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de-DE" sz="2000" b="1" dirty="0">
                <a:latin typeface="Consolas" panose="020B0609020204030204" pitchFamily="49" charset="0"/>
                <a:cs typeface="Courier New" pitchFamily="49" charset="0"/>
              </a:rPr>
              <a:t>...</a:t>
            </a:r>
            <a:br>
              <a:rPr lang="de-DE" sz="20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de-DE" sz="2000" b="1" dirty="0">
                <a:latin typeface="Consolas" panose="020B0609020204030204" pitchFamily="49" charset="0"/>
                <a:cs typeface="Courier New" pitchFamily="49" charset="0"/>
              </a:rPr>
              <a:t>&lt;/xs:schema&gt;</a:t>
            </a:r>
          </a:p>
          <a:p>
            <a:pPr eaLnBrk="1" hangingPunct="1"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02BED6-77D0-42AB-8373-E7E0C4CF1071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245F16C-55D5-4588-B4D8-2F880A9020E6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5795963" y="3003798"/>
            <a:ext cx="2781300" cy="510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Balise racine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1206575" y="2031202"/>
            <a:ext cx="1022613" cy="27027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cxnSp>
        <p:nvCxnSpPr>
          <p:cNvPr id="12" name="AutoShape 9"/>
          <p:cNvCxnSpPr>
            <a:cxnSpLocks noChangeShapeType="1"/>
            <a:stCxn id="10" idx="1"/>
            <a:endCxn id="11" idx="3"/>
          </p:cNvCxnSpPr>
          <p:nvPr/>
        </p:nvCxnSpPr>
        <p:spPr bwMode="auto">
          <a:xfrm flipH="1" flipV="1">
            <a:off x="2229188" y="2166338"/>
            <a:ext cx="3566775" cy="109284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5795963" y="3543747"/>
            <a:ext cx="2781300" cy="510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Espace de noms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2153439" y="2325293"/>
            <a:ext cx="425414" cy="27027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cxnSp>
        <p:nvCxnSpPr>
          <p:cNvPr id="18" name="AutoShape 9"/>
          <p:cNvCxnSpPr>
            <a:cxnSpLocks noChangeShapeType="1"/>
            <a:stCxn id="16" idx="1"/>
            <a:endCxn id="17" idx="3"/>
          </p:cNvCxnSpPr>
          <p:nvPr/>
        </p:nvCxnSpPr>
        <p:spPr bwMode="auto">
          <a:xfrm flipH="1" flipV="1">
            <a:off x="2578853" y="2460429"/>
            <a:ext cx="3217110" cy="133870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Référencer un schéma XML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&lt;?xml version="1.0"?&gt;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&lt;note </a:t>
            </a:r>
            <a:r>
              <a:rPr lang="en-US" sz="2400" b="1" dirty="0" err="1">
                <a:latin typeface="Consolas" panose="020B0609020204030204" pitchFamily="49" charset="0"/>
                <a:cs typeface="Courier New" pitchFamily="49" charset="0"/>
              </a:rPr>
              <a:t>xmlns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="http://www.w3schools.com"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 err="1">
                <a:latin typeface="Consolas" panose="020B0609020204030204" pitchFamily="49" charset="0"/>
                <a:cs typeface="Courier New" pitchFamily="49" charset="0"/>
              </a:rPr>
              <a:t>xmlns:xsi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http://www.w3.org/2001/XMLSchema-instance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"</a:t>
            </a:r>
            <a:b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en-US" sz="2400" b="1" dirty="0" err="1">
                <a:latin typeface="Consolas" panose="020B0609020204030204" pitchFamily="49" charset="0"/>
                <a:cs typeface="Courier New" pitchFamily="49" charset="0"/>
              </a:rPr>
              <a:t>xsi:schemaLocation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en-US" sz="1400" b="1" dirty="0">
                <a:solidFill>
                  <a:schemeClr val="bg2"/>
                </a:solidFill>
                <a:latin typeface="Consolas" panose="020B0609020204030204" pitchFamily="49" charset="0"/>
                <a:cs typeface="Courier New" pitchFamily="49" charset="0"/>
              </a:rPr>
              <a:t>http://www.w3schools.com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chemeClr val="accent5"/>
                </a:solidFill>
                <a:latin typeface="Consolas" panose="020B0609020204030204" pitchFamily="49" charset="0"/>
                <a:cs typeface="Courier New" pitchFamily="49" charset="0"/>
              </a:rPr>
              <a:t>note.xsd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"&gt;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		&lt;to&gt;</a:t>
            </a:r>
            <a:r>
              <a:rPr lang="en-US" sz="2400" b="1" dirty="0" err="1">
                <a:latin typeface="Consolas" panose="020B0609020204030204" pitchFamily="49" charset="0"/>
                <a:cs typeface="Courier New" pitchFamily="49" charset="0"/>
              </a:rPr>
              <a:t>Tove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&lt;/to&gt;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		&lt;from&gt;</a:t>
            </a:r>
            <a:r>
              <a:rPr lang="en-US" sz="2400" b="1" dirty="0" err="1">
                <a:latin typeface="Consolas" panose="020B0609020204030204" pitchFamily="49" charset="0"/>
                <a:cs typeface="Courier New" pitchFamily="49" charset="0"/>
              </a:rPr>
              <a:t>Jani</a:t>
            </a: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&lt;/from&gt;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		&lt;heading&gt;Reminder&lt;/heading&gt;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		&lt;body&gt;Don't forget me this weekend!&lt;/body&gt;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onsolas" panose="020B0609020204030204" pitchFamily="49" charset="0"/>
                <a:cs typeface="Courier New" pitchFamily="49" charset="0"/>
              </a:rPr>
              <a:t>&lt;/note&gt;</a:t>
            </a:r>
            <a:endParaRPr lang="fr-FR" sz="2400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4A4F259-F555-4099-8141-180B0E611BB8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F9F94FD-5173-460B-80C7-90CC5AFDDE1B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292725" y="2835355"/>
            <a:ext cx="3213100" cy="91940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Espace de noms par défaut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419250" y="1419622"/>
            <a:ext cx="5672228" cy="36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cxnSp>
        <p:nvCxnSpPr>
          <p:cNvPr id="9" name="AutoShape 9"/>
          <p:cNvCxnSpPr>
            <a:cxnSpLocks noChangeShapeType="1"/>
            <a:stCxn id="7" idx="1"/>
            <a:endCxn id="8" idx="2"/>
          </p:cNvCxnSpPr>
          <p:nvPr/>
        </p:nvCxnSpPr>
        <p:spPr bwMode="auto">
          <a:xfrm flipH="1" flipV="1">
            <a:off x="4255364" y="1779622"/>
            <a:ext cx="1037361" cy="151543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5292725" y="3581877"/>
            <a:ext cx="3213100" cy="91940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Déclaration de l’espace de noms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xsi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729059" y="1795805"/>
            <a:ext cx="6795269" cy="36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cxnSp>
        <p:nvCxnSpPr>
          <p:cNvPr id="17" name="AutoShape 9"/>
          <p:cNvCxnSpPr>
            <a:cxnSpLocks noChangeShapeType="1"/>
            <a:stCxn id="15" idx="1"/>
            <a:endCxn id="16" idx="2"/>
          </p:cNvCxnSpPr>
          <p:nvPr/>
        </p:nvCxnSpPr>
        <p:spPr bwMode="auto">
          <a:xfrm flipH="1" flipV="1">
            <a:off x="4126694" y="2155805"/>
            <a:ext cx="1166031" cy="188577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107951" y="3090030"/>
            <a:ext cx="5184775" cy="132802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Utiliser le </a:t>
            </a:r>
            <a:r>
              <a:rPr lang="fr-FR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schéma </a:t>
            </a:r>
            <a:r>
              <a:rPr lang="fr-FR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itchFamily="49" charset="0"/>
              </a:rPr>
              <a:t>note.xsd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pour l’</a:t>
            </a:r>
            <a:r>
              <a:rPr lang="fr-FR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espace de noms </a:t>
            </a:r>
            <a:r>
              <a:rPr lang="fr-FR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itchFamily="49" charset="0"/>
              </a:rPr>
              <a:t>http://www.w3schools.com</a:t>
            </a:r>
            <a:endParaRPr lang="fr-FR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741759" y="2160166"/>
            <a:ext cx="7070601" cy="36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cxnSp>
        <p:nvCxnSpPr>
          <p:cNvPr id="28" name="AutoShape 9"/>
          <p:cNvCxnSpPr>
            <a:cxnSpLocks noChangeShapeType="1"/>
            <a:stCxn id="26" idx="0"/>
            <a:endCxn id="27" idx="2"/>
          </p:cNvCxnSpPr>
          <p:nvPr/>
        </p:nvCxnSpPr>
        <p:spPr bwMode="auto">
          <a:xfrm flipV="1">
            <a:off x="2700339" y="2520166"/>
            <a:ext cx="1576721" cy="56986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5" grpId="0" animBg="1"/>
      <p:bldP spid="15" grpId="1" animBg="1"/>
      <p:bldP spid="16" grpId="0" animBg="1"/>
      <p:bldP spid="16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Contenu d’un schéma XSD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FC989A-2DB5-4026-BFDF-0FA45EFD884E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ECAFB3-64F6-4EF9-B807-9C2F663195D4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Éléments simples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Un </a:t>
            </a:r>
            <a:r>
              <a:rPr lang="fr-FR" dirty="0">
                <a:solidFill>
                  <a:schemeClr val="bg1"/>
                </a:solidFill>
              </a:rPr>
              <a:t>élément simple </a:t>
            </a:r>
            <a:r>
              <a:rPr lang="fr-FR" dirty="0"/>
              <a:t>contient du </a:t>
            </a:r>
            <a:r>
              <a:rPr lang="fr-FR" dirty="0">
                <a:solidFill>
                  <a:schemeClr val="bg1"/>
                </a:solidFill>
              </a:rPr>
              <a:t>texte</a:t>
            </a:r>
          </a:p>
          <a:p>
            <a:pPr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="xxx" type="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yyy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"/&gt;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xxx</a:t>
            </a:r>
            <a:r>
              <a:rPr lang="fr-FR" dirty="0">
                <a:cs typeface="Courier New" pitchFamily="49" charset="0"/>
              </a:rPr>
              <a:t> est le </a:t>
            </a:r>
            <a:r>
              <a:rPr lang="fr-FR" dirty="0">
                <a:solidFill>
                  <a:schemeClr val="bg1"/>
                </a:solidFill>
                <a:cs typeface="Courier New" pitchFamily="49" charset="0"/>
              </a:rPr>
              <a:t>nom</a:t>
            </a:r>
            <a:r>
              <a:rPr lang="fr-FR" dirty="0">
                <a:cs typeface="Courier New" pitchFamily="49" charset="0"/>
              </a:rPr>
              <a:t> de l’élément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yyy</a:t>
            </a:r>
            <a:r>
              <a:rPr lang="fr-FR" dirty="0">
                <a:cs typeface="Courier New" pitchFamily="49" charset="0"/>
              </a:rPr>
              <a:t> est le </a:t>
            </a:r>
            <a:r>
              <a:rPr lang="fr-FR" dirty="0">
                <a:solidFill>
                  <a:schemeClr val="bg1"/>
                </a:solidFill>
                <a:cs typeface="Courier New" pitchFamily="49" charset="0"/>
              </a:rPr>
              <a:t>type</a:t>
            </a:r>
            <a:r>
              <a:rPr lang="fr-FR" dirty="0">
                <a:cs typeface="Courier New" pitchFamily="49" charset="0"/>
              </a:rPr>
              <a:t> de l’élément</a:t>
            </a:r>
          </a:p>
          <a:p>
            <a:pPr eaLnBrk="1" hangingPunct="1">
              <a:defRPr/>
            </a:pPr>
            <a:r>
              <a:rPr lang="fr-FR" dirty="0"/>
              <a:t>Les </a:t>
            </a:r>
            <a:r>
              <a:rPr lang="fr-FR" dirty="0">
                <a:solidFill>
                  <a:schemeClr val="bg1"/>
                </a:solidFill>
              </a:rPr>
              <a:t>types prédéfinis </a:t>
            </a:r>
            <a:r>
              <a:rPr lang="fr-FR" dirty="0"/>
              <a:t>dans les schémas sont :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</a:rPr>
              <a:t>xs:string</a:t>
            </a:r>
            <a:endParaRPr lang="fr-FR" b="1" dirty="0">
              <a:latin typeface="Consolas" panose="020B0609020204030204" pitchFamily="49" charset="0"/>
            </a:endParaRP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</a:rPr>
              <a:t>xs:decimal</a:t>
            </a:r>
            <a:endParaRPr lang="fr-FR" b="1" dirty="0">
              <a:latin typeface="Consolas" panose="020B0609020204030204" pitchFamily="49" charset="0"/>
            </a:endParaRP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</a:rPr>
              <a:t>xs:integer</a:t>
            </a:r>
            <a:endParaRPr lang="fr-FR" b="1" dirty="0">
              <a:latin typeface="Consolas" panose="020B0609020204030204" pitchFamily="49" charset="0"/>
            </a:endParaRP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</a:rPr>
              <a:t>xs:boolean</a:t>
            </a:r>
            <a:endParaRPr lang="fr-FR" b="1" dirty="0">
              <a:latin typeface="Consolas" panose="020B0609020204030204" pitchFamily="49" charset="0"/>
            </a:endParaRP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</a:rPr>
              <a:t>xs:date</a:t>
            </a:r>
            <a:endParaRPr lang="fr-FR" b="1" dirty="0">
              <a:latin typeface="Consolas" panose="020B0609020204030204" pitchFamily="49" charset="0"/>
            </a:endParaRP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</a:rPr>
              <a:t>xs:time</a:t>
            </a:r>
            <a:endParaRPr lang="fr-FR" b="1" dirty="0">
              <a:latin typeface="Consolas" panose="020B0609020204030204" pitchFamily="49" charset="0"/>
            </a:endParaRPr>
          </a:p>
          <a:p>
            <a:pPr eaLnBrk="1" hangingPunct="1"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E6D1A5-A490-4098-92E7-07A743228777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E1EE570-DC2F-4A48-9B0B-AC229DA2E77D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Éléments simples : exemple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&lt;login&gt;cutron01&lt;/login&gt;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lastlog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&gt;2014-09-04&lt;/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lastlog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webservers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&gt;2&lt;/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webservers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="login"</a:t>
            </a:r>
            <a:br>
              <a:rPr lang="fr-FR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         type="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xs:string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"/&gt;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lastlog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</a:t>
            </a:r>
            <a:br>
              <a:rPr lang="fr-FR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         type="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xs:date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"/&gt;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webservers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</a:t>
            </a:r>
            <a:br>
              <a:rPr lang="fr-FR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         type="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xs:integer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"/&gt;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251FB0-8762-4A81-9DA4-903BFE6F11D0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BB0A821-E4A0-4E42-B982-6112EE889337}" type="datetime11">
              <a:rPr lang="fr-FR" smtClean="0"/>
              <a:t>22:36:51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Attributs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Attribut</a:t>
            </a:r>
            <a:r>
              <a:rPr lang="fr-FR" dirty="0"/>
              <a:t> d’un élément</a:t>
            </a:r>
          </a:p>
          <a:p>
            <a:pPr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xs:attribute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="xxx" </a:t>
            </a:r>
            <a:br>
              <a:rPr lang="fr-FR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             type="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yyy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"/&gt;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xxx</a:t>
            </a:r>
            <a:r>
              <a:rPr lang="fr-FR" dirty="0">
                <a:cs typeface="Courier New" pitchFamily="49" charset="0"/>
              </a:rPr>
              <a:t> est le </a:t>
            </a:r>
            <a:r>
              <a:rPr lang="fr-FR" dirty="0">
                <a:solidFill>
                  <a:schemeClr val="bg1"/>
                </a:solidFill>
                <a:cs typeface="Courier New" pitchFamily="49" charset="0"/>
              </a:rPr>
              <a:t>nom</a:t>
            </a:r>
            <a:r>
              <a:rPr lang="fr-FR" dirty="0">
                <a:cs typeface="Courier New" pitchFamily="49" charset="0"/>
              </a:rPr>
              <a:t> de l’attribut</a:t>
            </a:r>
          </a:p>
          <a:p>
            <a:pPr lvl="1"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yyy</a:t>
            </a:r>
            <a:r>
              <a:rPr lang="fr-FR" dirty="0">
                <a:cs typeface="Courier New" pitchFamily="49" charset="0"/>
              </a:rPr>
              <a:t> est le </a:t>
            </a:r>
            <a:r>
              <a:rPr lang="fr-FR" dirty="0">
                <a:solidFill>
                  <a:schemeClr val="bg1"/>
                </a:solidFill>
                <a:cs typeface="Courier New" pitchFamily="49" charset="0"/>
              </a:rPr>
              <a:t>type</a:t>
            </a:r>
            <a:r>
              <a:rPr lang="fr-FR" dirty="0">
                <a:cs typeface="Courier New" pitchFamily="49" charset="0"/>
              </a:rPr>
              <a:t> de l’attribut</a:t>
            </a:r>
          </a:p>
          <a:p>
            <a:pPr eaLnBrk="1" hangingPunct="1">
              <a:defRPr/>
            </a:pPr>
            <a:endParaRPr lang="fr-FR" dirty="0"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dirty="0">
                <a:cs typeface="Courier New" pitchFamily="49" charset="0"/>
              </a:rPr>
              <a:t>Exemple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&lt;login 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realm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="INSERM"&gt;cutron01&lt;/login&gt;</a:t>
            </a:r>
            <a:endParaRPr lang="fr-FR" sz="2200" dirty="0"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200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xs:attribute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realm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" type="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xs:string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"/&gt;</a:t>
            </a:r>
            <a:endParaRPr lang="fr-FR" sz="2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547CC2-10E1-433B-B1B9-029E29B465F5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5F7AD65-89A2-4B11-9E49-D3C308F2859B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Restrictions / facettes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Utilisées pour définir les </a:t>
            </a:r>
            <a:r>
              <a:rPr lang="fr-FR" dirty="0">
                <a:solidFill>
                  <a:schemeClr val="bg1"/>
                </a:solidFill>
              </a:rPr>
              <a:t>valeurs acceptables</a:t>
            </a:r>
          </a:p>
          <a:p>
            <a:pPr eaLnBrk="1" hangingPunct="1">
              <a:defRPr/>
            </a:pPr>
            <a:r>
              <a:rPr lang="fr-FR" dirty="0"/>
              <a:t>Exemple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age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"&gt;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 &lt;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xs:simpleType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    &lt;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xs:restriction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 base="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xs:integer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"&gt;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      &lt;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xs:minInclusive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 value="0"/&gt;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      &lt;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xs:maxInclusive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 value="120"/&gt;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    &lt;/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xs:restriction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  &lt;/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xs:simpleType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&lt;/</a:t>
            </a:r>
            <a:r>
              <a:rPr lang="fr-FR" sz="2200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sz="22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AB7B93-885E-41D7-BEE4-E127C695DEAF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FFF6822A-2717-4462-82D4-0574894993F5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Restrictions possibles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xs:minInclusive</a:t>
            </a:r>
            <a:endParaRPr lang="fr-FR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xs:minExclusive</a:t>
            </a:r>
            <a:endParaRPr lang="fr-FR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xs:maxInclusive</a:t>
            </a:r>
            <a:endParaRPr lang="fr-FR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xs:maxExclusive</a:t>
            </a:r>
            <a:endParaRPr lang="fr-FR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xs:fractionDigits</a:t>
            </a:r>
            <a:endParaRPr lang="fr-FR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xs:enumeration</a:t>
            </a:r>
            <a:endParaRPr lang="fr-FR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xs:pattern</a:t>
            </a:r>
            <a:endParaRPr lang="fr-FR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xs:length</a:t>
            </a:r>
            <a:endParaRPr lang="fr-FR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xs:minLength</a:t>
            </a:r>
            <a:endParaRPr lang="fr-FR" b="1" dirty="0">
              <a:latin typeface="Consolas" panose="020B0609020204030204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013BCB-D41D-448A-8E3F-A1D69431B32B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AB120EA-B2F2-4ACF-A9AA-C005643933AD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Introduction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6F37F2-C80B-40C9-BEC0-932359679820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55FC9FA-191F-4C46-BE52-BAAFB23B8B36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Éléments complexes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Un élément complexe </a:t>
            </a:r>
            <a:r>
              <a:rPr lang="fr-FR" dirty="0">
                <a:solidFill>
                  <a:schemeClr val="bg1"/>
                </a:solidFill>
              </a:rPr>
              <a:t>contient d’autres éléments et/ou des attributs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employee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"&gt;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  &lt;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xs:complexType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    &lt;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xs:sequence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      &lt;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firstname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" </a:t>
            </a:r>
            <a:b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                type="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xs:string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"/&gt;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      &lt;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name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lastname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"</a:t>
            </a:r>
            <a:b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                type="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xs:string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"/&gt;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    &lt;/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xs:sequence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  &lt;/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xs:complexType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&lt;/</a:t>
            </a:r>
            <a:r>
              <a:rPr lang="fr-FR" sz="2000" b="1" dirty="0" err="1">
                <a:latin typeface="Consolas" panose="020B0609020204030204" pitchFamily="49" charset="0"/>
                <a:cs typeface="Courier New" pitchFamily="49" charset="0"/>
              </a:rPr>
              <a:t>xs:element</a:t>
            </a:r>
            <a:r>
              <a:rPr lang="fr-FR" sz="2000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DEE667-CE4A-411E-BCBF-CA5335103312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FCA4762-273F-400E-9E49-BDE16145D1EC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148263" y="2060972"/>
            <a:ext cx="3357562" cy="510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Précise l’ordre des fils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043608" y="2247678"/>
            <a:ext cx="2016224" cy="3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cxnSp>
        <p:nvCxnSpPr>
          <p:cNvPr id="9" name="AutoShape 9"/>
          <p:cNvCxnSpPr>
            <a:cxnSpLocks noChangeShapeType="1"/>
            <a:stCxn id="7" idx="1"/>
            <a:endCxn id="8" idx="3"/>
          </p:cNvCxnSpPr>
          <p:nvPr/>
        </p:nvCxnSpPr>
        <p:spPr bwMode="auto">
          <a:xfrm flipH="1">
            <a:off x="3059832" y="2316361"/>
            <a:ext cx="2088431" cy="9331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5146675" y="1491630"/>
            <a:ext cx="3359150" cy="510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Élément complexe</a:t>
            </a: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755576" y="1923678"/>
            <a:ext cx="2376264" cy="3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cxnSp>
        <p:nvCxnSpPr>
          <p:cNvPr id="20" name="AutoShape 9"/>
          <p:cNvCxnSpPr>
            <a:cxnSpLocks noChangeShapeType="1"/>
            <a:stCxn id="18" idx="1"/>
            <a:endCxn id="19" idx="3"/>
          </p:cNvCxnSpPr>
          <p:nvPr/>
        </p:nvCxnSpPr>
        <p:spPr bwMode="auto">
          <a:xfrm flipH="1">
            <a:off x="3131840" y="1747019"/>
            <a:ext cx="2014835" cy="33865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Et après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A483DD9C-A492-4C0B-ADBB-74EFDB836A29}" type="slidenum">
              <a:rPr lang="fr-FR" altLang="fr-FR" sz="1200">
                <a:latin typeface="Arial" charset="0"/>
              </a:rPr>
              <a:pPr/>
              <a:t>21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86D57F2-9437-4DF1-8742-8243D5305C4E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Pour aller plus loin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Les éléments présentés sont la base des schémas XSD</a:t>
            </a:r>
          </a:p>
          <a:p>
            <a:pPr eaLnBrk="1" hangingPunct="1">
              <a:defRPr/>
            </a:pPr>
            <a:r>
              <a:rPr lang="fr-FR" dirty="0"/>
              <a:t>Les schémas XSD possèdent d’autres capacités de description des documents XML et de nombreuses subtilités</a:t>
            </a:r>
          </a:p>
          <a:p>
            <a:pPr eaLnBrk="1" hangingPunct="1">
              <a:defRPr/>
            </a:pPr>
            <a:r>
              <a:rPr lang="fr-FR" dirty="0"/>
              <a:t>Vous venez de découvrir </a:t>
            </a:r>
            <a:r>
              <a:rPr lang="fr-FR"/>
              <a:t>les fondements</a:t>
            </a:r>
            <a:endParaRPr lang="fr-FR" dirty="0"/>
          </a:p>
          <a:p>
            <a:pPr eaLnBrk="1" hangingPunct="1">
              <a:defRPr/>
            </a:pPr>
            <a:r>
              <a:rPr lang="fr-FR" dirty="0"/>
              <a:t>Suffisant pour les TP</a:t>
            </a:r>
          </a:p>
          <a:p>
            <a:pPr eaLnBrk="1" hangingPunct="1">
              <a:defRPr/>
            </a:pPr>
            <a:r>
              <a:rPr lang="fr-FR" dirty="0"/>
              <a:t>http://www.w3schools.com/schema/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0CBE8307-E2E6-4B6B-A1B6-ACCD817C787A}" type="slidenum">
              <a:rPr lang="fr-FR" altLang="fr-FR" sz="1200">
                <a:latin typeface="Arial" charset="0"/>
              </a:rPr>
              <a:pPr/>
              <a:t>22</a:t>
            </a:fld>
            <a:endParaRPr lang="fr-FR" altLang="fr-FR" sz="1200">
              <a:latin typeface="Arial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F8A2DE2-FD31-492C-92DB-0DE0042E70B6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L’utilisation d’un fichier XML demande la </a:t>
            </a:r>
            <a:r>
              <a:rPr lang="fr-FR" dirty="0">
                <a:solidFill>
                  <a:schemeClr val="bg1"/>
                </a:solidFill>
              </a:rPr>
              <a:t>vérification de sa cohérence</a:t>
            </a:r>
          </a:p>
          <a:p>
            <a:pPr eaLnBrk="1" hangingPunct="1">
              <a:defRPr/>
            </a:pPr>
            <a:r>
              <a:rPr lang="fr-FR" dirty="0"/>
              <a:t>Un document </a:t>
            </a:r>
            <a:r>
              <a:rPr lang="fr-FR" dirty="0">
                <a:solidFill>
                  <a:schemeClr val="bg1"/>
                </a:solidFill>
              </a:rPr>
              <a:t>bien formé n’est pas suffisant</a:t>
            </a:r>
          </a:p>
          <a:p>
            <a:pPr eaLnBrk="1" hangingPunct="1">
              <a:defRPr/>
            </a:pPr>
            <a:r>
              <a:rPr lang="fr-FR" dirty="0"/>
              <a:t>Les documents XML sont utilisés, entre autre, pour l’</a:t>
            </a:r>
            <a:r>
              <a:rPr lang="fr-FR" dirty="0">
                <a:solidFill>
                  <a:schemeClr val="bg1"/>
                </a:solidFill>
              </a:rPr>
              <a:t>échange de données</a:t>
            </a:r>
          </a:p>
          <a:p>
            <a:pPr eaLnBrk="1" hangingPunct="1">
              <a:defRPr/>
            </a:pPr>
            <a:r>
              <a:rPr lang="fr-FR" dirty="0"/>
              <a:t>Traiter des données incorrectes ? Les vérifier manuellement ? Programmes de contrôle ?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Validation d’un document XML</a:t>
            </a:r>
            <a:r>
              <a:rPr lang="fr-FR" dirty="0"/>
              <a:t> :</a:t>
            </a:r>
          </a:p>
          <a:p>
            <a:pPr lvl="1" eaLnBrk="1" hangingPunct="1">
              <a:defRPr/>
            </a:pPr>
            <a:r>
              <a:rPr lang="fr-FR" dirty="0"/>
              <a:t>DTD : </a:t>
            </a:r>
            <a:r>
              <a:rPr lang="fr-FR" dirty="0">
                <a:solidFill>
                  <a:schemeClr val="bg1"/>
                </a:solidFill>
              </a:rPr>
              <a:t>D</a:t>
            </a:r>
            <a:r>
              <a:rPr lang="fr-FR" dirty="0"/>
              <a:t>ocument </a:t>
            </a:r>
            <a:r>
              <a:rPr lang="fr-FR" dirty="0">
                <a:solidFill>
                  <a:schemeClr val="bg1"/>
                </a:solidFill>
              </a:rPr>
              <a:t>T</a:t>
            </a:r>
            <a:r>
              <a:rPr lang="fr-FR" dirty="0"/>
              <a:t>ype </a:t>
            </a:r>
            <a:r>
              <a:rPr lang="fr-FR" dirty="0" err="1">
                <a:solidFill>
                  <a:schemeClr val="bg1"/>
                </a:solidFill>
              </a:rPr>
              <a:t>D</a:t>
            </a:r>
            <a:r>
              <a:rPr lang="fr-FR" dirty="0" err="1"/>
              <a:t>efinition</a:t>
            </a:r>
            <a:endParaRPr lang="fr-FR" dirty="0"/>
          </a:p>
          <a:p>
            <a:pPr lvl="1" eaLnBrk="1" hangingPunct="1">
              <a:defRPr/>
            </a:pPr>
            <a:r>
              <a:rPr lang="fr-FR" dirty="0"/>
              <a:t>XSD : </a:t>
            </a:r>
            <a:r>
              <a:rPr lang="fr-FR" dirty="0">
                <a:solidFill>
                  <a:schemeClr val="bg1"/>
                </a:solidFill>
              </a:rPr>
              <a:t>X</a:t>
            </a:r>
            <a:r>
              <a:rPr lang="fr-FR" dirty="0"/>
              <a:t>ML </a:t>
            </a:r>
            <a:r>
              <a:rPr lang="fr-FR" dirty="0" err="1">
                <a:solidFill>
                  <a:schemeClr val="bg1"/>
                </a:solidFill>
              </a:rPr>
              <a:t>S</a:t>
            </a:r>
            <a:r>
              <a:rPr lang="fr-FR" dirty="0" err="1"/>
              <a:t>chema</a:t>
            </a:r>
            <a:r>
              <a:rPr lang="fr-FR" dirty="0"/>
              <a:t> </a:t>
            </a:r>
            <a:r>
              <a:rPr lang="fr-FR" dirty="0" err="1">
                <a:solidFill>
                  <a:schemeClr val="bg1"/>
                </a:solidFill>
              </a:rPr>
              <a:t>D</a:t>
            </a:r>
            <a:r>
              <a:rPr lang="fr-FR" dirty="0" err="1"/>
              <a:t>efinition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CE9311-3666-4C39-9E3A-F121201F6615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73D01E5B-391A-4D26-AF11-249C78C2ED5B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Validation d’un document XML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F4A72CF-AAC7-468C-AC80-B4A36F649764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99E0C1A-BC55-4B82-A831-4FEF7F46A490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DTD : Document Type </a:t>
            </a:r>
            <a:r>
              <a:rPr lang="fr-FR" dirty="0" err="1"/>
              <a:t>Definition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Description non XML de la </a:t>
            </a:r>
            <a:r>
              <a:rPr lang="fr-FR" dirty="0">
                <a:solidFill>
                  <a:schemeClr val="bg1"/>
                </a:solidFill>
              </a:rPr>
              <a:t>structure admissible </a:t>
            </a:r>
            <a:r>
              <a:rPr lang="fr-FR" dirty="0"/>
              <a:t>d’un document à base de balises</a:t>
            </a:r>
          </a:p>
          <a:p>
            <a:pPr eaLnBrk="1" hangingPunct="1">
              <a:defRPr/>
            </a:pPr>
            <a:r>
              <a:rPr lang="fr-FR" dirty="0"/>
              <a:t>Décrit les </a:t>
            </a:r>
            <a:r>
              <a:rPr lang="fr-FR" dirty="0">
                <a:solidFill>
                  <a:schemeClr val="bg1"/>
                </a:solidFill>
              </a:rPr>
              <a:t>éléments et attributs autorisés</a:t>
            </a:r>
          </a:p>
          <a:p>
            <a:pPr eaLnBrk="1" hangingPunct="1">
              <a:defRPr/>
            </a:pPr>
            <a:r>
              <a:rPr lang="fr-FR" dirty="0"/>
              <a:t>Décrit la </a:t>
            </a:r>
            <a:r>
              <a:rPr lang="fr-FR" dirty="0">
                <a:solidFill>
                  <a:schemeClr val="bg1"/>
                </a:solidFill>
              </a:rPr>
              <a:t>structure autorisée </a:t>
            </a:r>
            <a:r>
              <a:rPr lang="fr-FR" dirty="0"/>
              <a:t>: quels éléments peuvent se trouver dans quels éléments</a:t>
            </a:r>
          </a:p>
          <a:p>
            <a:pPr eaLnBrk="1" hangingPunct="1">
              <a:defRPr/>
            </a:pPr>
            <a:r>
              <a:rPr lang="fr-FR" dirty="0"/>
              <a:t>Peut être </a:t>
            </a:r>
            <a:r>
              <a:rPr lang="fr-FR" dirty="0">
                <a:solidFill>
                  <a:schemeClr val="bg1"/>
                </a:solidFill>
              </a:rPr>
              <a:t>interne ou externe </a:t>
            </a:r>
            <a:r>
              <a:rPr lang="fr-FR" dirty="0"/>
              <a:t>au document XML</a:t>
            </a:r>
          </a:p>
          <a:p>
            <a:pPr eaLnBrk="1" hangingPunct="1">
              <a:defRPr/>
            </a:pPr>
            <a:r>
              <a:rPr lang="fr-FR" dirty="0"/>
              <a:t>Description de structure</a:t>
            </a:r>
          </a:p>
          <a:p>
            <a:pPr eaLnBrk="1" hangingPunct="1">
              <a:defRPr/>
            </a:pPr>
            <a:r>
              <a:rPr lang="fr-FR" dirty="0"/>
              <a:t>Peu ou </a:t>
            </a:r>
            <a:r>
              <a:rPr lang="fr-FR" dirty="0">
                <a:solidFill>
                  <a:schemeClr val="bg1"/>
                </a:solidFill>
              </a:rPr>
              <a:t>pas de contrôle de valeurs </a:t>
            </a:r>
            <a:r>
              <a:rPr lang="fr-FR" dirty="0"/>
              <a:t>contenues dans la structure</a:t>
            </a:r>
          </a:p>
          <a:p>
            <a:pPr eaLnBrk="1" hangingPunct="1">
              <a:defRPr/>
            </a:pPr>
            <a:r>
              <a:rPr lang="fr-FR" dirty="0"/>
              <a:t>Limité, largement </a:t>
            </a:r>
            <a:r>
              <a:rPr lang="fr-FR" dirty="0">
                <a:solidFill>
                  <a:schemeClr val="bg1"/>
                </a:solidFill>
              </a:rPr>
              <a:t>dépassé par les schémas XSD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CEBD575-A84D-424B-8734-F8D468BE1A8D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5F3C9E22-2554-40A7-9B3B-29DFA60A214C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XSD : XML </a:t>
            </a:r>
            <a:r>
              <a:rPr lang="fr-FR" dirty="0" err="1"/>
              <a:t>Schema</a:t>
            </a:r>
            <a:r>
              <a:rPr lang="fr-FR" dirty="0"/>
              <a:t> </a:t>
            </a:r>
            <a:r>
              <a:rPr lang="fr-FR" dirty="0" err="1"/>
              <a:t>Definition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Description XML de la </a:t>
            </a:r>
            <a:r>
              <a:rPr lang="fr-FR" dirty="0">
                <a:solidFill>
                  <a:schemeClr val="bg1"/>
                </a:solidFill>
              </a:rPr>
              <a:t>structure admissible </a:t>
            </a:r>
            <a:r>
              <a:rPr lang="fr-FR" dirty="0"/>
              <a:t>d’un document à base de balises</a:t>
            </a:r>
          </a:p>
          <a:p>
            <a:pPr eaLnBrk="1" hangingPunct="1">
              <a:defRPr/>
            </a:pPr>
            <a:r>
              <a:rPr lang="fr-FR" dirty="0"/>
              <a:t>Décrit les </a:t>
            </a:r>
            <a:r>
              <a:rPr lang="fr-FR" dirty="0">
                <a:solidFill>
                  <a:schemeClr val="bg1"/>
                </a:solidFill>
              </a:rPr>
              <a:t>éléments et attributs autorisés</a:t>
            </a:r>
          </a:p>
          <a:p>
            <a:pPr eaLnBrk="1" hangingPunct="1">
              <a:defRPr/>
            </a:pPr>
            <a:r>
              <a:rPr lang="fr-FR" dirty="0"/>
              <a:t>Décrit la </a:t>
            </a:r>
            <a:r>
              <a:rPr lang="fr-FR" dirty="0">
                <a:solidFill>
                  <a:schemeClr val="bg1"/>
                </a:solidFill>
              </a:rPr>
              <a:t>structure autorisée </a:t>
            </a:r>
            <a:r>
              <a:rPr lang="fr-FR" dirty="0"/>
              <a:t>: quels éléments peuvent se trouver dans quels éléments</a:t>
            </a:r>
          </a:p>
          <a:p>
            <a:pPr eaLnBrk="1" hangingPunct="1">
              <a:defRPr/>
            </a:pPr>
            <a:r>
              <a:rPr lang="fr-FR" dirty="0"/>
              <a:t>Peut être </a:t>
            </a:r>
            <a:r>
              <a:rPr lang="fr-FR" dirty="0">
                <a:solidFill>
                  <a:schemeClr val="bg1"/>
                </a:solidFill>
              </a:rPr>
              <a:t>interne ou externe </a:t>
            </a:r>
            <a:r>
              <a:rPr lang="fr-FR" dirty="0"/>
              <a:t>au document XML</a:t>
            </a:r>
          </a:p>
          <a:p>
            <a:pPr eaLnBrk="1" hangingPunct="1">
              <a:defRPr/>
            </a:pPr>
            <a:r>
              <a:rPr lang="fr-FR" dirty="0"/>
              <a:t>Description de structure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Contrôle de valeurs </a:t>
            </a:r>
            <a:r>
              <a:rPr lang="fr-FR" dirty="0"/>
              <a:t>contenues dans la structure</a:t>
            </a:r>
          </a:p>
          <a:p>
            <a:pPr eaLnBrk="1" hangingPunct="1">
              <a:defRPr/>
            </a:pPr>
            <a:r>
              <a:rPr lang="fr-FR" dirty="0"/>
              <a:t>Utilise les </a:t>
            </a:r>
            <a:r>
              <a:rPr lang="fr-FR" dirty="0">
                <a:solidFill>
                  <a:schemeClr val="bg1"/>
                </a:solidFill>
              </a:rPr>
              <a:t>espaces de noms </a:t>
            </a:r>
            <a:r>
              <a:rPr lang="fr-FR" dirty="0"/>
              <a:t>(</a:t>
            </a:r>
            <a:r>
              <a:rPr lang="fr-FR" dirty="0" err="1"/>
              <a:t>namespace</a:t>
            </a:r>
            <a:r>
              <a:rPr lang="fr-FR" dirty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230725-A7DF-4981-BAC7-5C75087BD4E7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13BE94C-A707-487B-8AD6-EFABDD047CA3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Espaces de noms/nommage XML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8AD52D-F954-4462-84E2-E99C88EFFDA2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DADDCFBA-49ED-4520-A0F8-BC675D6527B8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Espaces de noms XML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Lever l’ambiguïté</a:t>
            </a:r>
            <a:r>
              <a:rPr lang="fr-FR" dirty="0"/>
              <a:t> sur le nom des balises</a:t>
            </a:r>
          </a:p>
          <a:p>
            <a:pPr eaLnBrk="1" hangingPunct="1">
              <a:defRPr/>
            </a:pPr>
            <a:r>
              <a:rPr lang="fr-FR" dirty="0"/>
              <a:t>Ex : utilisation de la balise 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&lt;table&gt;</a:t>
            </a:r>
            <a:r>
              <a:rPr lang="fr-FR" dirty="0"/>
              <a:t> de HTML et de 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&lt;table&gt;</a:t>
            </a:r>
            <a:r>
              <a:rPr lang="fr-FR" dirty="0"/>
              <a:t> (meuble) dans une structure XML</a:t>
            </a:r>
          </a:p>
          <a:p>
            <a:pPr eaLnBrk="1" hangingPunct="1">
              <a:defRPr/>
            </a:pPr>
            <a:r>
              <a:rPr lang="fr-FR" dirty="0"/>
              <a:t>Distingués par l’</a:t>
            </a:r>
            <a:r>
              <a:rPr lang="fr-FR" dirty="0">
                <a:solidFill>
                  <a:schemeClr val="bg1"/>
                </a:solidFill>
              </a:rPr>
              <a:t>utilisation d’un espace de noms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h: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table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  <a:r>
              <a:rPr lang="fr-FR" dirty="0"/>
              <a:t> pour HTML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f: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table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&gt;</a:t>
            </a:r>
            <a:r>
              <a:rPr lang="fr-FR" dirty="0"/>
              <a:t> pour XML</a:t>
            </a:r>
          </a:p>
          <a:p>
            <a:pPr eaLnBrk="1" hangingPunct="1">
              <a:defRPr/>
            </a:pPr>
            <a:r>
              <a:rPr lang="fr-FR" dirty="0"/>
              <a:t>Utilisation de l’</a:t>
            </a:r>
            <a:r>
              <a:rPr lang="fr-FR" dirty="0">
                <a:solidFill>
                  <a:schemeClr val="bg1"/>
                </a:solidFill>
              </a:rPr>
              <a:t>attribut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xmlns</a:t>
            </a:r>
            <a:endParaRPr lang="fr-FR" b="1" dirty="0">
              <a:solidFill>
                <a:schemeClr val="bg1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itchFamily="49" charset="0"/>
              </a:rPr>
              <a:t>h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:table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 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xmlns:</a:t>
            </a: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itchFamily="49" charset="0"/>
              </a:rPr>
              <a:t>h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=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"http://www.w3.org/TR/html4/"&gt;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itchFamily="49" charset="0"/>
              </a:rPr>
              <a:t>f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:table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 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xmlns:</a:t>
            </a: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itchFamily="49" charset="0"/>
              </a:rPr>
              <a:t>f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=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"http://www.w3schools.com/furniture"&gt;</a:t>
            </a:r>
          </a:p>
          <a:p>
            <a:pPr lvl="1" eaLnBrk="1" hangingPunct="1">
              <a:defRPr/>
            </a:pP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root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 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xmlns:</a:t>
            </a: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itchFamily="49" charset="0"/>
              </a:rPr>
              <a:t>h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=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"http://www.w3.org/TR/html4/"</a:t>
            </a:r>
            <a:br>
              <a:rPr lang="fr-FR" b="1" dirty="0">
                <a:latin typeface="Consolas" panose="020B0609020204030204" pitchFamily="49" charset="0"/>
                <a:cs typeface="Courier New" pitchFamily="49" charset="0"/>
              </a:rPr>
            </a:b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fr-FR" b="1" dirty="0" err="1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xmlns:</a:t>
            </a: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itchFamily="49" charset="0"/>
              </a:rPr>
              <a:t>f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=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"http://www.w3schools.com/furniture"&gt;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18BC8C-EAB4-4126-8CFA-6178A7A9A8C6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ED5429A0-571F-4CF2-9EB8-673673E2A83A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Espaces de noms XML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Identification par une chaîne unique : URI</a:t>
            </a:r>
            <a:br>
              <a:rPr lang="fr-FR" dirty="0"/>
            </a:b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h:table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 </a:t>
            </a: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xmlns:h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fr-FR" sz="1600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http://www.w3.org/TR/html4/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"&gt;</a:t>
            </a:r>
          </a:p>
          <a:p>
            <a:pPr eaLnBrk="1" hangingPunct="1">
              <a:defRPr/>
            </a:pPr>
            <a:r>
              <a:rPr lang="fr-FR" dirty="0">
                <a:cs typeface="Courier New" pitchFamily="49" charset="0"/>
              </a:rPr>
              <a:t>Préfixe et identification</a:t>
            </a:r>
            <a:br>
              <a:rPr lang="fr-FR" dirty="0">
                <a:cs typeface="Courier New" pitchFamily="49" charset="0"/>
              </a:rPr>
            </a:b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xmlns:</a:t>
            </a: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itchFamily="49" charset="0"/>
              </a:rPr>
              <a:t>préfixe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="</a:t>
            </a:r>
            <a:r>
              <a:rPr lang="fr-FR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Identification</a:t>
            </a:r>
            <a:r>
              <a:rPr lang="fr-FR" b="1" dirty="0">
                <a:latin typeface="Consolas" panose="020B0609020204030204" pitchFamily="49" charset="0"/>
                <a:cs typeface="Courier New" pitchFamily="49" charset="0"/>
              </a:rPr>
              <a:t>"</a:t>
            </a:r>
          </a:p>
          <a:p>
            <a:pPr eaLnBrk="1" hangingPunct="1">
              <a:defRPr/>
            </a:pPr>
            <a:r>
              <a:rPr lang="fr-FR" dirty="0"/>
              <a:t>La </a:t>
            </a:r>
            <a:r>
              <a:rPr lang="fr-FR" dirty="0">
                <a:solidFill>
                  <a:schemeClr val="bg1"/>
                </a:solidFill>
              </a:rPr>
              <a:t>déclaration</a:t>
            </a:r>
            <a:r>
              <a:rPr lang="fr-FR" dirty="0"/>
              <a:t> d'un espace de nommage doit se faire </a:t>
            </a:r>
            <a:r>
              <a:rPr lang="fr-FR" dirty="0">
                <a:solidFill>
                  <a:schemeClr val="bg1"/>
                </a:solidFill>
              </a:rPr>
              <a:t>dans un élément </a:t>
            </a:r>
            <a:r>
              <a:rPr lang="fr-FR" dirty="0"/>
              <a:t>(une balise)</a:t>
            </a:r>
          </a:p>
          <a:p>
            <a:pPr eaLnBrk="1" hangingPunct="1">
              <a:defRPr/>
            </a:pPr>
            <a:r>
              <a:rPr lang="fr-FR" dirty="0">
                <a:solidFill>
                  <a:schemeClr val="bg1"/>
                </a:solidFill>
              </a:rPr>
              <a:t>Utilisable pour l’élément et ses descendants</a:t>
            </a: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itchFamily="49" charset="0"/>
              </a:rPr>
              <a:t>xmlns</a:t>
            </a:r>
            <a:r>
              <a:rPr lang="fr-FR" dirty="0"/>
              <a:t> </a:t>
            </a:r>
            <a:r>
              <a:rPr lang="fr-FR" dirty="0">
                <a:solidFill>
                  <a:schemeClr val="bg1"/>
                </a:solidFill>
              </a:rPr>
              <a:t>sans préfixe</a:t>
            </a:r>
            <a:r>
              <a:rPr lang="fr-FR" dirty="0"/>
              <a:t> = espace de nom </a:t>
            </a:r>
            <a:r>
              <a:rPr lang="fr-FR" dirty="0">
                <a:solidFill>
                  <a:schemeClr val="bg1"/>
                </a:solidFill>
              </a:rPr>
              <a:t>par défaut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0A6023-5D36-4045-B3FD-DA56A1626150}" type="slidenum">
              <a:rPr lang="fr-FR" altLang="fr-FR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fr-FR" sz="120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BB5D21EB-1C93-44AB-9065-477033E23DAE}" type="datetime11">
              <a:rPr lang="fr-FR" smtClean="0"/>
              <a:t>22:36:51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2021-2022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2019-3">
  <a:themeElements>
    <a:clrScheme name="Personnalisé 10">
      <a:dk1>
        <a:srgbClr val="000000"/>
      </a:dk1>
      <a:lt1>
        <a:srgbClr val="3681FC"/>
      </a:lt1>
      <a:dk2>
        <a:srgbClr val="000000"/>
      </a:dk2>
      <a:lt2>
        <a:srgbClr val="526191"/>
      </a:lt2>
      <a:accent1>
        <a:srgbClr val="FFFFFF"/>
      </a:accent1>
      <a:accent2>
        <a:srgbClr val="3F68DF"/>
      </a:accent2>
      <a:accent3>
        <a:srgbClr val="FAC916"/>
      </a:accent3>
      <a:accent4>
        <a:srgbClr val="FF3300"/>
      </a:accent4>
      <a:accent5>
        <a:srgbClr val="7030A0"/>
      </a:accent5>
      <a:accent6>
        <a:srgbClr val="1D31EC"/>
      </a:accent6>
      <a:hlink>
        <a:srgbClr val="238123"/>
      </a:hlink>
      <a:folHlink>
        <a:srgbClr val="264866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lnDef>
  </a:objectDefaults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10">
        <a:dk1>
          <a:srgbClr val="5B5B89"/>
        </a:dk1>
        <a:lt1>
          <a:srgbClr val="FFFFFF"/>
        </a:lt1>
        <a:dk2>
          <a:srgbClr val="CC99FF"/>
        </a:dk2>
        <a:lt2>
          <a:srgbClr val="EBFE34"/>
        </a:lt2>
        <a:accent1>
          <a:srgbClr val="6666FF"/>
        </a:accent1>
        <a:accent2>
          <a:srgbClr val="52527C"/>
        </a:accent2>
        <a:accent3>
          <a:srgbClr val="E2CAFF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11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238123"/>
        </a:hlink>
        <a:folHlink>
          <a:srgbClr val="2648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 Web2" id="{42475C82-D8CD-42B5-9253-840B089EDE5A}" vid="{1801DA36-90A1-4315-B058-0DD455EF8C5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Thème2019-3</Template>
  <TotalTime>0</TotalTime>
  <Words>1249</Words>
  <Application>Microsoft Office PowerPoint</Application>
  <PresentationFormat>Affichage à l'écran (16:9)</PresentationFormat>
  <Paragraphs>212</Paragraphs>
  <Slides>22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Consolas</vt:lpstr>
      <vt:lpstr>Courier New</vt:lpstr>
      <vt:lpstr>Wingdings</vt:lpstr>
      <vt:lpstr>Thème2019-3</vt:lpstr>
      <vt:lpstr>Programmation Web : Schémas XSD</vt:lpstr>
      <vt:lpstr>Introduction</vt:lpstr>
      <vt:lpstr>Introduction</vt:lpstr>
      <vt:lpstr>Validation d’un document XML</vt:lpstr>
      <vt:lpstr>DTD : Document Type Definition </vt:lpstr>
      <vt:lpstr>XSD : XML Schema Definition</vt:lpstr>
      <vt:lpstr>Espaces de noms/nommage XML</vt:lpstr>
      <vt:lpstr>Espaces de noms XML</vt:lpstr>
      <vt:lpstr>Espaces de noms XML</vt:lpstr>
      <vt:lpstr>Schémas XML</vt:lpstr>
      <vt:lpstr>Que peut-on vérifier avec un schéma XSD</vt:lpstr>
      <vt:lpstr>Base des schémas XSD</vt:lpstr>
      <vt:lpstr>Référencer un schéma XML</vt:lpstr>
      <vt:lpstr>Contenu d’un schéma XSD</vt:lpstr>
      <vt:lpstr>Éléments simples</vt:lpstr>
      <vt:lpstr>Éléments simples : exemple</vt:lpstr>
      <vt:lpstr>Attributs</vt:lpstr>
      <vt:lpstr>Restrictions / facettes</vt:lpstr>
      <vt:lpstr>Restrictions possibles</vt:lpstr>
      <vt:lpstr>Éléments complexes</vt:lpstr>
      <vt:lpstr>Et après ?</vt:lpstr>
      <vt:lpstr>Pour aller plus loin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/>
  <cp:revision>927</cp:revision>
  <cp:lastPrinted>1601-01-01T00:00:00Z</cp:lastPrinted>
  <dcterms:created xsi:type="dcterms:W3CDTF">2005-09-14T08:47:05Z</dcterms:created>
  <dcterms:modified xsi:type="dcterms:W3CDTF">2021-08-31T20:38:43Z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