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84" r:id="rId3"/>
    <p:sldId id="375" r:id="rId4"/>
    <p:sldId id="383" r:id="rId5"/>
    <p:sldId id="385" r:id="rId6"/>
    <p:sldId id="376" r:id="rId7"/>
    <p:sldId id="386" r:id="rId8"/>
    <p:sldId id="377" r:id="rId9"/>
    <p:sldId id="378" r:id="rId10"/>
    <p:sldId id="379" r:id="rId11"/>
    <p:sldId id="387" r:id="rId12"/>
    <p:sldId id="380" r:id="rId13"/>
    <p:sldId id="381" r:id="rId14"/>
    <p:sldId id="382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189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37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566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7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5943" algn="l" defTabSz="914378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132" algn="l" defTabSz="914378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320" algn="l" defTabSz="914378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509" algn="l" defTabSz="914378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00FF"/>
    <a:srgbClr val="0000FF"/>
    <a:srgbClr val="CCCCFF"/>
    <a:srgbClr val="9966FF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4" autoAdjust="0"/>
    <p:restoredTop sz="94725" autoAdjust="0"/>
  </p:normalViewPr>
  <p:slideViewPr>
    <p:cSldViewPr>
      <p:cViewPr varScale="1">
        <p:scale>
          <a:sx n="177" d="100"/>
          <a:sy n="177" d="100"/>
        </p:scale>
        <p:origin x="174" y="8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0" d="100"/>
          <a:sy n="130" d="100"/>
        </p:scale>
        <p:origin x="-458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A7177F9-7E27-49BE-AE4B-C7D4F340BD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136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C047B51-F114-4B17-A2F6-02F0277DE0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578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7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7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F0348CE-817F-40C9-B032-2FA47FF92C8E}" type="slidenum">
              <a:rPr lang="fr-FR" altLang="fr-FR" sz="1200">
                <a:latin typeface="Arial" charset="0"/>
              </a:rPr>
              <a:pPr/>
              <a:t>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17F3BC7E-71DC-4F0E-B3D3-EDBD72BE14CB}" type="slidenum">
              <a:rPr lang="fr-FR" altLang="fr-FR" sz="1200">
                <a:latin typeface="Arial" charset="0"/>
              </a:rPr>
              <a:pPr/>
              <a:t>3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33705C6-A1E5-45A9-96EA-83D978B62832}" type="slidenum">
              <a:rPr lang="fr-FR" altLang="fr-FR" sz="1200">
                <a:latin typeface="Arial" charset="0"/>
              </a:rPr>
              <a:pPr/>
              <a:t>6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00A5F3A-B1B1-4868-91E5-9A4E219E3056}" type="slidenum">
              <a:rPr lang="fr-FR" altLang="fr-FR" sz="1200">
                <a:latin typeface="Arial" charset="0"/>
              </a:rPr>
              <a:pPr/>
              <a:t>8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62ECC294-42D9-4C91-AFCA-7964B1504D00}" type="slidenum">
              <a:rPr lang="fr-FR" altLang="fr-FR" sz="1200">
                <a:latin typeface="Arial" charset="0"/>
              </a:rPr>
              <a:pPr/>
              <a:t>9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12FA9775-246C-406D-AC92-7AC17D37FB48}" type="slidenum">
              <a:rPr lang="fr-FR" altLang="fr-FR" sz="1200">
                <a:latin typeface="Arial" charset="0"/>
              </a:rPr>
              <a:pPr/>
              <a:t>10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1602348-8432-4AFC-9BE5-93B2807AEE32}" type="slidenum">
              <a:rPr lang="fr-FR" altLang="fr-FR" sz="1200">
                <a:latin typeface="Arial" charset="0"/>
              </a:rPr>
              <a:pPr/>
              <a:t>12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31D08A1A-696A-4B58-921D-095E977065D2}" type="slidenum">
              <a:rPr lang="fr-FR" altLang="fr-FR" sz="1200">
                <a:latin typeface="Arial" charset="0"/>
              </a:rPr>
              <a:pPr/>
              <a:t>13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880791BA-E55B-4DA6-A776-CFC858CEF4F4}" type="slidenum">
              <a:rPr lang="fr-FR" altLang="fr-FR" sz="1200">
                <a:latin typeface="Arial" charset="0"/>
              </a:rPr>
              <a:pPr/>
              <a:t>14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83507"/>
            <a:ext cx="7772400" cy="1302544"/>
          </a:xfrm>
        </p:spPr>
        <p:txBody>
          <a:bodyPr anchor="b" anchorCtr="1"/>
          <a:lstStyle>
            <a:lvl1pPr>
              <a:defRPr sz="3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A4AF0B8-D5EF-44B3-B3CC-61AFCC743687}" type="datetime11">
              <a:rPr lang="fr-FR" smtClean="0"/>
              <a:t>22:35:32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fld id="{BA87576A-1149-466A-8574-093835F41AC6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33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56DEA-9832-46CF-B42A-1F67D55E6183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95264-060E-40CC-8EB8-DA6BCCF51B70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66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52556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52556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9D62D-0E0D-4E91-830A-A271BF90E945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5783-6410-4C56-BB3D-9998765EAFB9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84782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B5633-02AC-4299-A354-6A2DB989AAE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3419-4C83-4CF3-B726-1B9F0B6F3273}" type="datetime11">
              <a:rPr lang="fr-FR" smtClean="0"/>
              <a:t>22:35:32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9726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0D8B30F-4CA6-47B4-BA4B-E8EC35FF5186}" type="datetime11">
              <a:rPr lang="fr-FR" smtClean="0"/>
              <a:t>22:35:32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52376066-1B53-4802-BE48-9B4B86F1B5B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6599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86000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78023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E22770-A8C8-4B12-998B-4805503BCFF6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EC5E3A5-0051-4AC7-B476-9BAB3D870C75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892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66" y="707232"/>
            <a:ext cx="3748088" cy="25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81D8B5-5917-43CE-ACE6-E1EC7535485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1E36243-309C-4072-9C0C-2E3A62098B13}" type="datetime11">
              <a:rPr lang="fr-FR" smtClean="0"/>
              <a:t>22:35:32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110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DB213F-57CE-4E6B-80F9-B3FE48F7ED5C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34B4BD4-BC75-437F-8082-668D8C2B04FC}" type="datetime11">
              <a:rPr lang="fr-FR" smtClean="0"/>
              <a:t>22:35:32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59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431B98-4380-4CD8-B694-9CB733BA5A7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5922FD-AB7D-4065-9FCA-6F0A64DFC1B2}" type="datetime11">
              <a:rPr lang="fr-FR" smtClean="0"/>
              <a:t>22:35:32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5768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215730-8F19-46A4-83E3-8192E4AD760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4952487-17F4-4049-9CA3-9BD3E5E6A8CC}" type="datetime11">
              <a:rPr lang="fr-FR" smtClean="0"/>
              <a:t>22:35:32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3214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7FF8C4-A098-497F-B25D-A352A8CE491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8A776CB-5731-4CCB-A585-464895C19DC9}" type="datetime11">
              <a:rPr lang="fr-FR" smtClean="0"/>
              <a:t>22:35:32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4480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9F4DB7-C44F-4541-9297-F49B9199AF56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54C1ABC-C708-4A9E-B307-B01A1AA9C9DB}" type="datetime11">
              <a:rPr lang="fr-FR" smtClean="0"/>
              <a:t>22:35:32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43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7BE38-F0B3-46EA-B781-763E5CBF177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C1A2-AB15-4DBE-A363-9E74BFE2EDFF}" type="datetime11">
              <a:rPr lang="fr-FR" smtClean="0"/>
              <a:t>22:35:32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7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A3A4E35-43C0-48C8-AB02-9DFD1CC9A0B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19E5190-0431-4349-938C-FED51225E55F}" type="datetime11">
              <a:rPr lang="fr-FR" smtClean="0"/>
              <a:t>22:35:32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9891"/>
            <a:ext cx="289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1310"/>
            <a:ext cx="8229600" cy="37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05979"/>
            <a:ext cx="8219256" cy="4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390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Programmation Web :</a:t>
            </a:r>
            <a:br>
              <a:rPr lang="fr-FR"/>
            </a:br>
            <a:r>
              <a:rPr lang="fr-FR"/>
              <a:t>Introduction à XML</a:t>
            </a:r>
            <a:endParaRPr lang="fr-FR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Jérôme CUTRONA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38043E-186D-49E2-B913-2E8184BDAE6D}" type="datetime11">
              <a:rPr lang="fr-FR" smtClean="0"/>
              <a:t>22:35:32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B982D5-4821-48C1-8569-F974193EBF89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Attributs des éléments XML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élément</a:t>
            </a:r>
            <a:r>
              <a:rPr lang="fr-FR" dirty="0"/>
              <a:t> peut être </a:t>
            </a:r>
            <a:r>
              <a:rPr lang="fr-FR" dirty="0">
                <a:solidFill>
                  <a:schemeClr val="bg1"/>
                </a:solidFill>
              </a:rPr>
              <a:t>qualifié</a:t>
            </a:r>
            <a:r>
              <a:rPr lang="fr-FR" dirty="0"/>
              <a:t> par des </a:t>
            </a:r>
            <a:r>
              <a:rPr lang="fr-FR" dirty="0">
                <a:solidFill>
                  <a:schemeClr val="bg1"/>
                </a:solidFill>
              </a:rPr>
              <a:t>attributs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dirty="0"/>
              <a:t>	</a:t>
            </a:r>
            <a:r>
              <a:rPr lang="fr-FR" sz="2400" b="1" dirty="0">
                <a:latin typeface="Consolas" panose="020B0609020204030204" pitchFamily="49" charset="0"/>
              </a:rPr>
              <a:t>&lt;Chiffre 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combien="1"</a:t>
            </a:r>
            <a:r>
              <a:rPr lang="fr-FR" sz="2400" b="1" dirty="0"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libelle="un"</a:t>
            </a:r>
            <a:r>
              <a:rPr lang="fr-FR" sz="2400" b="1" dirty="0">
                <a:latin typeface="Consolas" panose="020B0609020204030204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attribut</a:t>
            </a:r>
            <a:r>
              <a:rPr lang="fr-FR" dirty="0"/>
              <a:t> a un </a:t>
            </a:r>
            <a:r>
              <a:rPr lang="fr-FR" dirty="0">
                <a:solidFill>
                  <a:schemeClr val="bg1"/>
                </a:solidFill>
              </a:rPr>
              <a:t>nom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ET</a:t>
            </a:r>
            <a:r>
              <a:rPr lang="fr-FR" dirty="0"/>
              <a:t> une </a:t>
            </a:r>
            <a:r>
              <a:rPr lang="fr-FR" dirty="0">
                <a:solidFill>
                  <a:schemeClr val="bg1"/>
                </a:solidFill>
              </a:rPr>
              <a:t>valeur</a:t>
            </a:r>
          </a:p>
          <a:p>
            <a:pPr eaLnBrk="1" hangingPunct="1">
              <a:defRPr/>
            </a:pPr>
            <a:r>
              <a:rPr lang="fr-FR" dirty="0"/>
              <a:t>L'</a:t>
            </a:r>
            <a:r>
              <a:rPr lang="fr-FR" dirty="0">
                <a:solidFill>
                  <a:schemeClr val="bg1"/>
                </a:solidFill>
              </a:rPr>
              <a:t>ordre</a:t>
            </a:r>
            <a:r>
              <a:rPr lang="fr-FR" dirty="0"/>
              <a:t> des attributs n'a </a:t>
            </a:r>
            <a:r>
              <a:rPr lang="fr-FR" dirty="0">
                <a:solidFill>
                  <a:schemeClr val="bg1"/>
                </a:solidFill>
              </a:rPr>
              <a:t>pas d'importance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dirty="0"/>
              <a:t>	</a:t>
            </a:r>
            <a:r>
              <a:rPr lang="fr-FR" sz="2400" b="1" dirty="0">
                <a:latin typeface="Consolas" panose="020B0609020204030204" pitchFamily="49" charset="0"/>
              </a:rPr>
              <a:t>≈ &lt;Chiffre 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libelle="un" combien="1"</a:t>
            </a:r>
            <a:r>
              <a:rPr lang="fr-FR" sz="2400" b="1" dirty="0">
                <a:latin typeface="Consolas" panose="020B0609020204030204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fr-FR" dirty="0"/>
              <a:t>Les valeurs des </a:t>
            </a:r>
            <a:r>
              <a:rPr lang="fr-FR" dirty="0">
                <a:solidFill>
                  <a:schemeClr val="bg1"/>
                </a:solidFill>
              </a:rPr>
              <a:t>attributs</a:t>
            </a:r>
            <a:r>
              <a:rPr lang="fr-FR" dirty="0"/>
              <a:t> doivent être </a:t>
            </a:r>
            <a:r>
              <a:rPr lang="fr-FR" dirty="0">
                <a:solidFill>
                  <a:schemeClr val="bg1"/>
                </a:solidFill>
              </a:rPr>
              <a:t>encadrés</a:t>
            </a:r>
            <a:r>
              <a:rPr lang="fr-FR" dirty="0"/>
              <a:t> par des </a:t>
            </a:r>
            <a:r>
              <a:rPr lang="fr-FR" dirty="0">
                <a:solidFill>
                  <a:schemeClr val="bg1"/>
                </a:solidFill>
              </a:rPr>
              <a:t>guillemets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ou</a:t>
            </a:r>
            <a:r>
              <a:rPr lang="fr-FR" dirty="0"/>
              <a:t> des </a:t>
            </a:r>
            <a:r>
              <a:rPr lang="fr-FR" dirty="0">
                <a:solidFill>
                  <a:schemeClr val="bg1"/>
                </a:solidFill>
              </a:rPr>
              <a:t>apostrophes</a:t>
            </a:r>
          </a:p>
          <a:p>
            <a:pPr eaLnBrk="1" hangingPunct="1">
              <a:defRPr/>
            </a:pPr>
            <a:r>
              <a:rPr lang="fr-FR" dirty="0"/>
              <a:t>Un élément ne peut </a:t>
            </a:r>
            <a:r>
              <a:rPr lang="fr-FR" dirty="0">
                <a:solidFill>
                  <a:schemeClr val="bg1"/>
                </a:solidFill>
              </a:rPr>
              <a:t>pas</a:t>
            </a:r>
            <a:r>
              <a:rPr lang="fr-FR" dirty="0"/>
              <a:t> avoir </a:t>
            </a:r>
            <a:r>
              <a:rPr lang="fr-FR" dirty="0">
                <a:solidFill>
                  <a:schemeClr val="bg1"/>
                </a:solidFill>
              </a:rPr>
              <a:t>deux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fois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le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même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attribut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dirty="0"/>
              <a:t>	</a:t>
            </a:r>
            <a:r>
              <a:rPr lang="fr-FR" sz="2200" b="1" dirty="0">
                <a:latin typeface="Consolas" panose="020B0609020204030204" pitchFamily="49" charset="0"/>
              </a:rPr>
              <a:t>&lt;Mot 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style</a:t>
            </a:r>
            <a:r>
              <a:rPr lang="fr-FR" sz="2200" b="1" dirty="0">
                <a:latin typeface="Consolas" panose="020B0609020204030204" pitchFamily="49" charset="0"/>
              </a:rPr>
              <a:t>='verbe' 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style</a:t>
            </a:r>
            <a:r>
              <a:rPr lang="fr-FR" sz="2200" b="1" dirty="0">
                <a:latin typeface="Consolas" panose="020B0609020204030204" pitchFamily="49" charset="0"/>
              </a:rPr>
              <a:t>='futur'&gt;verra&lt;/Mot&gt;</a:t>
            </a:r>
            <a:endParaRPr lang="fr-FR" sz="2200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6C7B3F-E3E5-4242-859C-41FF891073E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 sz="120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86C2110-CC6A-43F9-A098-3653DC90CBBD}" type="datetime11">
              <a:rPr lang="fr-FR" smtClean="0"/>
              <a:t>22:35:32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>
            <a:off x="3635896" y="4066009"/>
            <a:ext cx="2089150" cy="161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lIns="91438" tIns="45719" rIns="91438" bIns="45719" anchor="ctr">
            <a:spAutoFit/>
          </a:bodyPr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400389" name="Line 5"/>
          <p:cNvSpPr>
            <a:spLocks noChangeShapeType="1"/>
          </p:cNvSpPr>
          <p:nvPr/>
        </p:nvSpPr>
        <p:spPr bwMode="auto">
          <a:xfrm flipH="1">
            <a:off x="3635896" y="4066009"/>
            <a:ext cx="2089150" cy="161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lIns="91438" tIns="45719" rIns="91438" bIns="45719" anchor="ctr">
            <a:spAutoFit/>
          </a:bodyPr>
          <a:lstStyle/>
          <a:p>
            <a:pPr algn="ctr" eaLnBrk="1" hangingPunct="1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Autour de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BCAC0C-C301-412D-9236-DDE8536876A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0845FEB-83CC-456A-AFD5-119DACECC49C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Prologue XML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 </a:t>
            </a:r>
            <a:r>
              <a:rPr lang="fr-FR" dirty="0">
                <a:solidFill>
                  <a:schemeClr val="bg1"/>
                </a:solidFill>
              </a:rPr>
              <a:t>prologue</a:t>
            </a:r>
            <a:r>
              <a:rPr lang="fr-FR" dirty="0"/>
              <a:t> d'un document XML </a:t>
            </a:r>
            <a:r>
              <a:rPr lang="fr-FR" dirty="0">
                <a:solidFill>
                  <a:schemeClr val="bg1"/>
                </a:solidFill>
              </a:rPr>
              <a:t>contient</a:t>
            </a:r>
            <a:r>
              <a:rPr lang="fr-FR" dirty="0"/>
              <a:t> tout </a:t>
            </a:r>
            <a:r>
              <a:rPr lang="fr-FR" dirty="0">
                <a:solidFill>
                  <a:schemeClr val="bg1"/>
                </a:solidFill>
              </a:rPr>
              <a:t>ce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qui précède l'élément racine </a:t>
            </a:r>
            <a:r>
              <a:rPr lang="fr-FR" dirty="0"/>
              <a:t>et peut contenir :</a:t>
            </a:r>
          </a:p>
          <a:p>
            <a:pPr lvl="1" eaLnBrk="1" hangingPunct="1">
              <a:defRPr/>
            </a:pPr>
            <a:r>
              <a:rPr lang="fr-FR" sz="2100" dirty="0"/>
              <a:t>la déclaration XML</a:t>
            </a:r>
          </a:p>
          <a:p>
            <a:pPr lvl="1" eaLnBrk="1" hangingPunct="1">
              <a:defRPr/>
            </a:pPr>
            <a:r>
              <a:rPr lang="fr-FR" sz="2100" dirty="0"/>
              <a:t>des instructions de traitement</a:t>
            </a:r>
          </a:p>
          <a:p>
            <a:pPr lvl="1" eaLnBrk="1" hangingPunct="1">
              <a:defRPr/>
            </a:pPr>
            <a:r>
              <a:rPr lang="fr-FR" sz="2100" dirty="0"/>
              <a:t>des commentaires</a:t>
            </a:r>
          </a:p>
          <a:p>
            <a:pPr lvl="1" eaLnBrk="1" hangingPunct="1">
              <a:defRPr/>
            </a:pPr>
            <a:r>
              <a:rPr lang="fr-FR" sz="2100" dirty="0"/>
              <a:t>une clause DTD</a:t>
            </a:r>
          </a:p>
          <a:p>
            <a:pPr eaLnBrk="1" hangingPunct="1">
              <a:defRPr/>
            </a:pPr>
            <a:r>
              <a:rPr lang="fr-FR" dirty="0"/>
              <a:t>Instructions de traitement</a:t>
            </a:r>
            <a:br>
              <a:rPr lang="fr-FR" dirty="0"/>
            </a:br>
            <a:r>
              <a:rPr lang="fr-FR" b="1" dirty="0">
                <a:latin typeface="Consolas" panose="020B0609020204030204" pitchFamily="49" charset="0"/>
              </a:rPr>
              <a:t>&lt;?</a:t>
            </a:r>
            <a:r>
              <a:rPr lang="fr-FR" b="1" dirty="0" err="1">
                <a:latin typeface="Consolas" panose="020B0609020204030204" pitchFamily="49" charset="0"/>
              </a:rPr>
              <a:t>xml-stylesheet</a:t>
            </a:r>
            <a:r>
              <a:rPr lang="fr-FR" b="1" dirty="0">
                <a:latin typeface="Consolas" panose="020B0609020204030204" pitchFamily="49" charset="0"/>
              </a:rPr>
              <a:t> type="</a:t>
            </a:r>
            <a:r>
              <a:rPr lang="fr-FR" b="1" dirty="0" err="1">
                <a:latin typeface="Consolas" panose="020B0609020204030204" pitchFamily="49" charset="0"/>
              </a:rPr>
              <a:t>text</a:t>
            </a:r>
            <a:r>
              <a:rPr lang="fr-FR" b="1" dirty="0">
                <a:latin typeface="Consolas" panose="020B0609020204030204" pitchFamily="49" charset="0"/>
              </a:rPr>
              <a:t>/</a:t>
            </a:r>
            <a:r>
              <a:rPr lang="fr-FR" b="1" dirty="0" err="1">
                <a:latin typeface="Consolas" panose="020B0609020204030204" pitchFamily="49" charset="0"/>
              </a:rPr>
              <a:t>css</a:t>
            </a:r>
            <a:r>
              <a:rPr lang="fr-FR" b="1" dirty="0">
                <a:latin typeface="Consolas" panose="020B0609020204030204" pitchFamily="49" charset="0"/>
              </a:rPr>
              <a:t>" </a:t>
            </a:r>
            <a:r>
              <a:rPr lang="fr-FR" b="1" dirty="0" err="1">
                <a:latin typeface="Consolas" panose="020B0609020204030204" pitchFamily="49" charset="0"/>
              </a:rPr>
              <a:t>href</a:t>
            </a:r>
            <a:r>
              <a:rPr lang="fr-FR" b="1" dirty="0">
                <a:latin typeface="Consolas" panose="020B0609020204030204" pitchFamily="49" charset="0"/>
              </a:rPr>
              <a:t>="style.css"?&gt;</a:t>
            </a:r>
          </a:p>
          <a:p>
            <a:pPr eaLnBrk="1" hangingPunct="1">
              <a:defRPr/>
            </a:pPr>
            <a:r>
              <a:rPr lang="fr-FR" dirty="0"/>
              <a:t>Association à une référence externe à la structure (DTD)</a:t>
            </a:r>
            <a:br>
              <a:rPr lang="fr-FR" dirty="0"/>
            </a:br>
            <a:r>
              <a:rPr lang="fr-FR" b="1" dirty="0">
                <a:latin typeface="Consolas" panose="020B0609020204030204" pitchFamily="49" charset="0"/>
              </a:rPr>
              <a:t>&lt;!DOCTYPE </a:t>
            </a:r>
            <a:r>
              <a:rPr lang="fr-FR" b="1" dirty="0" err="1">
                <a:latin typeface="Consolas" panose="020B0609020204030204" pitchFamily="49" charset="0"/>
              </a:rPr>
              <a:t>La_racine</a:t>
            </a:r>
            <a:r>
              <a:rPr lang="fr-FR" b="1" dirty="0">
                <a:latin typeface="Consolas" panose="020B0609020204030204" pitchFamily="49" charset="0"/>
              </a:rPr>
              <a:t> SYSTEM "Recette.dtd"&gt;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A877C2-A805-4BDC-9C92-B245C7F5C16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0CBB18-D652-4F24-B3A1-BAFB5F68CA64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Commentaires et entités XML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Commentaires XML</a:t>
            </a:r>
            <a:br>
              <a:rPr lang="fr-FR" dirty="0"/>
            </a:b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&lt;!--</a:t>
            </a:r>
            <a:r>
              <a:rPr lang="fr-FR" sz="2400" b="1" dirty="0">
                <a:latin typeface="Consolas" panose="020B0609020204030204" pitchFamily="49" charset="0"/>
              </a:rPr>
              <a:t> Je suis un commentaire 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--&gt;</a:t>
            </a:r>
          </a:p>
          <a:p>
            <a:pPr eaLnBrk="1" hangingPunct="1">
              <a:defRPr/>
            </a:pPr>
            <a:r>
              <a:rPr lang="fr-FR" dirty="0"/>
              <a:t>Entités prédéfinies</a:t>
            </a:r>
            <a:br>
              <a:rPr lang="fr-FR" dirty="0"/>
            </a:b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&amp;</a:t>
            </a:r>
            <a:r>
              <a:rPr lang="fr-FR" sz="2400" b="1" dirty="0" err="1">
                <a:latin typeface="Consolas" panose="020B0609020204030204" pitchFamily="49" charset="0"/>
              </a:rPr>
              <a:t>lt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fr-FR" sz="2400" b="1" dirty="0"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&amp;</a:t>
            </a:r>
            <a:r>
              <a:rPr lang="fr-FR" sz="2400" b="1" dirty="0">
                <a:latin typeface="Consolas" panose="020B0609020204030204" pitchFamily="49" charset="0"/>
              </a:rPr>
              <a:t>gt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fr-FR" sz="2400" b="1" dirty="0"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&amp;</a:t>
            </a:r>
            <a:r>
              <a:rPr lang="fr-FR" sz="2400" b="1" dirty="0" err="1">
                <a:latin typeface="Consolas" panose="020B0609020204030204" pitchFamily="49" charset="0"/>
              </a:rPr>
              <a:t>amp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fr-FR" sz="2400" b="1" dirty="0"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&amp;</a:t>
            </a:r>
            <a:r>
              <a:rPr lang="fr-FR" sz="2400" b="1" dirty="0" err="1">
                <a:latin typeface="Consolas" panose="020B0609020204030204" pitchFamily="49" charset="0"/>
              </a:rPr>
              <a:t>quot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fr-FR" sz="2400" b="1" dirty="0"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&amp;</a:t>
            </a:r>
            <a:r>
              <a:rPr lang="fr-FR" sz="2400" b="1" dirty="0" err="1">
                <a:latin typeface="Consolas" panose="020B0609020204030204" pitchFamily="49" charset="0"/>
              </a:rPr>
              <a:t>apos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defRPr/>
            </a:pPr>
            <a:r>
              <a:rPr lang="fr-FR" dirty="0"/>
              <a:t>Entités des caractères ne faisant pas partie du jeu utilisé</a:t>
            </a:r>
            <a:br>
              <a:rPr lang="fr-FR" dirty="0"/>
            </a:br>
            <a:r>
              <a:rPr lang="fr-FR" dirty="0"/>
              <a:t>Mise en 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</a:rPr>
              <a:t>&amp;#339;</a:t>
            </a:r>
            <a:r>
              <a:rPr lang="fr-FR" dirty="0" err="1"/>
              <a:t>vre</a:t>
            </a:r>
            <a:r>
              <a:rPr lang="fr-FR" dirty="0"/>
              <a:t> =&gt; Mise en </a:t>
            </a:r>
            <a:r>
              <a:rPr lang="fr-FR" dirty="0">
                <a:solidFill>
                  <a:schemeClr val="bg1"/>
                </a:solidFill>
              </a:rPr>
              <a:t>œ</a:t>
            </a:r>
            <a:r>
              <a:rPr lang="fr-FR" dirty="0"/>
              <a:t>uvre</a:t>
            </a:r>
          </a:p>
          <a:p>
            <a:pPr eaLnBrk="1" hangingPunct="1">
              <a:defRPr/>
            </a:pPr>
            <a:r>
              <a:rPr lang="fr-FR" dirty="0"/>
              <a:t>Entités de texte définies dans la DTD</a:t>
            </a:r>
            <a:br>
              <a:rPr lang="fr-FR" dirty="0"/>
            </a:br>
            <a:r>
              <a:rPr lang="fr-FR" sz="2400" b="1" dirty="0">
                <a:latin typeface="Consolas" panose="020B0609020204030204" pitchFamily="49" charset="0"/>
              </a:rPr>
              <a:t>&amp;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copyright</a:t>
            </a:r>
            <a:r>
              <a:rPr lang="fr-FR" sz="2400" b="1" dirty="0">
                <a:latin typeface="Consolas" panose="020B0609020204030204" pitchFamily="49" charset="0"/>
              </a:rPr>
              <a:t>;</a:t>
            </a:r>
          </a:p>
          <a:p>
            <a:pPr eaLnBrk="1" hangingPunct="1">
              <a:defRPr/>
            </a:pPr>
            <a:r>
              <a:rPr lang="fr-FR" dirty="0"/>
              <a:t>Entité référence à des fichiers binaires</a:t>
            </a:r>
            <a:br>
              <a:rPr lang="fr-FR" dirty="0"/>
            </a:br>
            <a:r>
              <a:rPr lang="fr-FR" sz="2400" b="1" dirty="0">
                <a:latin typeface="Consolas" panose="020B0609020204030204" pitchFamily="49" charset="0"/>
              </a:rPr>
              <a:t>&lt;image photo="</a:t>
            </a:r>
            <a:r>
              <a:rPr lang="fr-FR" sz="2400" b="1" dirty="0">
                <a:solidFill>
                  <a:schemeClr val="bg1"/>
                </a:solidFill>
                <a:latin typeface="Consolas" panose="020B0609020204030204" pitchFamily="49" charset="0"/>
              </a:rPr>
              <a:t>flipper</a:t>
            </a:r>
            <a:r>
              <a:rPr lang="fr-FR" sz="2400" b="1" dirty="0">
                <a:latin typeface="Consolas" panose="020B0609020204030204" pitchFamily="49" charset="0"/>
              </a:rPr>
              <a:t>"&gt;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DF86C7-3DAA-455C-B147-2FF1F7939417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8957A0E-18DA-4456-8150-1AD9409BAE66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Entités XML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FR" dirty="0">
                <a:solidFill>
                  <a:schemeClr val="bg1"/>
                </a:solidFill>
              </a:rPr>
              <a:t>Noms des entités</a:t>
            </a:r>
            <a:r>
              <a:rPr lang="fr-FR" dirty="0"/>
              <a:t> :</a:t>
            </a:r>
          </a:p>
          <a:p>
            <a:pPr eaLnBrk="1" hangingPunct="1">
              <a:defRPr/>
            </a:pPr>
            <a:r>
              <a:rPr lang="fr-FR" dirty="0"/>
              <a:t>Peuvent </a:t>
            </a:r>
            <a:r>
              <a:rPr lang="fr-FR" dirty="0">
                <a:solidFill>
                  <a:schemeClr val="bg1"/>
                </a:solidFill>
              </a:rPr>
              <a:t>contenir</a:t>
            </a:r>
            <a:r>
              <a:rPr lang="fr-FR" dirty="0"/>
              <a:t> des </a:t>
            </a:r>
            <a:r>
              <a:rPr lang="fr-FR" dirty="0">
                <a:solidFill>
                  <a:schemeClr val="bg1"/>
                </a:solidFill>
              </a:rPr>
              <a:t>chiffres</a:t>
            </a:r>
            <a:r>
              <a:rPr lang="fr-FR" dirty="0"/>
              <a:t>, des </a:t>
            </a:r>
            <a:r>
              <a:rPr lang="fr-FR" dirty="0">
                <a:solidFill>
                  <a:schemeClr val="bg1"/>
                </a:solidFill>
              </a:rPr>
              <a:t>lettres</a:t>
            </a:r>
            <a:r>
              <a:rPr lang="fr-FR" dirty="0"/>
              <a:t> ou d'</a:t>
            </a:r>
            <a:r>
              <a:rPr lang="fr-FR" dirty="0">
                <a:solidFill>
                  <a:schemeClr val="bg1"/>
                </a:solidFill>
              </a:rPr>
              <a:t>autres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caractères</a:t>
            </a:r>
          </a:p>
          <a:p>
            <a:pPr eaLnBrk="1" hangingPunct="1">
              <a:defRPr/>
            </a:pPr>
            <a:r>
              <a:rPr lang="fr-FR" dirty="0"/>
              <a:t>Ne peuvent </a:t>
            </a:r>
            <a:r>
              <a:rPr lang="fr-FR" dirty="0">
                <a:solidFill>
                  <a:schemeClr val="bg1"/>
                </a:solidFill>
              </a:rPr>
              <a:t>PAS commencer par </a:t>
            </a: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chiffre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ou</a:t>
            </a:r>
            <a:r>
              <a:rPr lang="fr-FR" dirty="0"/>
              <a:t> un caractère de </a:t>
            </a:r>
            <a:r>
              <a:rPr lang="fr-FR" dirty="0">
                <a:solidFill>
                  <a:schemeClr val="bg1"/>
                </a:solidFill>
              </a:rPr>
              <a:t>ponctuation</a:t>
            </a:r>
          </a:p>
          <a:p>
            <a:pPr eaLnBrk="1" hangingPunct="1">
              <a:defRPr/>
            </a:pPr>
            <a:r>
              <a:rPr lang="fr-FR" dirty="0"/>
              <a:t>Ne peuvent </a:t>
            </a:r>
            <a:r>
              <a:rPr lang="fr-FR" dirty="0">
                <a:solidFill>
                  <a:schemeClr val="bg1"/>
                </a:solidFill>
              </a:rPr>
              <a:t>PAS commencer </a:t>
            </a:r>
            <a:r>
              <a:rPr lang="fr-FR" dirty="0"/>
              <a:t>par </a:t>
            </a:r>
            <a:r>
              <a:rPr lang="fr-FR" dirty="0">
                <a:solidFill>
                  <a:schemeClr val="bg1"/>
                </a:solidFill>
              </a:rPr>
              <a:t>la chaîne </a:t>
            </a:r>
            <a:r>
              <a:rPr lang="fr-FR" dirty="0" err="1">
                <a:solidFill>
                  <a:schemeClr val="bg1"/>
                </a:solidFill>
              </a:rPr>
              <a:t>xml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/>
              <a:t>(dans toutes les casses possibles)</a:t>
            </a:r>
          </a:p>
          <a:p>
            <a:pPr eaLnBrk="1" hangingPunct="1">
              <a:defRPr/>
            </a:pPr>
            <a:r>
              <a:rPr lang="fr-FR" dirty="0"/>
              <a:t>Ne peuvent </a:t>
            </a:r>
            <a:r>
              <a:rPr lang="fr-FR" dirty="0">
                <a:solidFill>
                  <a:schemeClr val="bg1"/>
                </a:solidFill>
              </a:rPr>
              <a:t>PAS contenir </a:t>
            </a:r>
            <a:r>
              <a:rPr lang="fr-FR" dirty="0"/>
              <a:t>des </a:t>
            </a:r>
            <a:r>
              <a:rPr lang="fr-FR" dirty="0">
                <a:solidFill>
                  <a:schemeClr val="bg1"/>
                </a:solidFill>
              </a:rPr>
              <a:t>espaces</a:t>
            </a:r>
          </a:p>
          <a:p>
            <a:pPr eaLnBrk="1" hangingPunct="1">
              <a:defRPr/>
            </a:pPr>
            <a:r>
              <a:rPr lang="fr-FR" dirty="0"/>
              <a:t>Ne doivent </a:t>
            </a:r>
            <a:r>
              <a:rPr lang="fr-FR" dirty="0">
                <a:solidFill>
                  <a:schemeClr val="bg1"/>
                </a:solidFill>
              </a:rPr>
              <a:t>PAS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contenir</a:t>
            </a:r>
            <a:r>
              <a:rPr lang="fr-FR" dirty="0"/>
              <a:t> le caractère « 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</a:rPr>
              <a:t>:</a:t>
            </a:r>
            <a:r>
              <a:rPr lang="fr-FR" dirty="0"/>
              <a:t> » qui est utilisé par les espaces de nom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CD148D-F2D1-4330-958F-AC7A4D0AADD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D43696-F26A-46B1-92F1-CFA8B9CCB36E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581055-598E-4D0A-B6C2-23224934A5B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FBB9A83-8062-4749-AB19-3A9715D2323F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XML, un exemple introductif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&lt;?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xml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 version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"1.0"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encoding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"UTF-8"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?&gt;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&lt;!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DOCTYPE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Recette 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SYSTEM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"Recette.dtd"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endParaRPr lang="fr-FR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&lt;Recette&gt;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	&lt;Titre&gt;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Tarte aux pommes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&lt;/Titre&gt;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	&lt;Auteur&gt;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&lt;Nom&gt;</a:t>
            </a:r>
            <a:r>
              <a:rPr lang="fr-FR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Desjardin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&lt;/Nom&gt;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		        &lt;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Prenom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Eric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&lt;/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Prenom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&lt;/Auteur&gt;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&lt;/Recette&gt;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eaLnBrk="1" hangingPunct="1">
              <a:defRPr/>
            </a:pPr>
            <a:r>
              <a:rPr lang="fr-FR" dirty="0"/>
              <a:t>Ça ressemble à du HTML dans lequel on utilise ses </a:t>
            </a:r>
            <a:r>
              <a:rPr lang="fr-FR" dirty="0">
                <a:solidFill>
                  <a:schemeClr val="bg1"/>
                </a:solidFill>
              </a:rPr>
              <a:t>propres balises et </a:t>
            </a:r>
            <a:r>
              <a:rPr lang="fr-FR" dirty="0"/>
              <a:t>dont la </a:t>
            </a:r>
            <a:r>
              <a:rPr lang="fr-FR" dirty="0">
                <a:solidFill>
                  <a:schemeClr val="bg1"/>
                </a:solidFill>
              </a:rPr>
              <a:t>syntaxe</a:t>
            </a:r>
            <a:r>
              <a:rPr lang="fr-FR" dirty="0"/>
              <a:t> est </a:t>
            </a:r>
            <a:r>
              <a:rPr lang="fr-FR" dirty="0">
                <a:solidFill>
                  <a:schemeClr val="bg1"/>
                </a:solidFill>
              </a:rPr>
              <a:t>rigoureuse</a:t>
            </a:r>
          </a:p>
          <a:p>
            <a:pPr eaLnBrk="1" hangingPunct="1">
              <a:defRPr/>
            </a:pPr>
            <a:r>
              <a:rPr lang="fr-FR" dirty="0"/>
              <a:t>Ce document </a:t>
            </a:r>
            <a:r>
              <a:rPr lang="fr-FR" dirty="0">
                <a:solidFill>
                  <a:schemeClr val="bg1"/>
                </a:solidFill>
              </a:rPr>
              <a:t>ne peut pas s’afficher </a:t>
            </a:r>
            <a:r>
              <a:rPr lang="fr-FR" dirty="0"/>
              <a:t>directement</a:t>
            </a:r>
          </a:p>
          <a:p>
            <a:pPr eaLnBrk="1" hangingPunct="1">
              <a:defRPr/>
            </a:pPr>
            <a:r>
              <a:rPr lang="fr-FR" dirty="0"/>
              <a:t>On utilise des </a:t>
            </a:r>
            <a:r>
              <a:rPr lang="fr-FR" dirty="0">
                <a:solidFill>
                  <a:schemeClr val="bg1"/>
                </a:solidFill>
              </a:rPr>
              <a:t>outils pour manipuler </a:t>
            </a:r>
            <a:r>
              <a:rPr lang="fr-FR" dirty="0"/>
              <a:t>l’information de ce </a:t>
            </a:r>
            <a:r>
              <a:rPr lang="fr-FR" dirty="0">
                <a:solidFill>
                  <a:schemeClr val="bg1"/>
                </a:solidFill>
              </a:rPr>
              <a:t>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79FF87-C060-4338-827D-EBBB844D090F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1A72F66-799B-4374-82D0-651ACB73F5B0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XML, historique, intérêt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XML = E</a:t>
            </a:r>
            <a:r>
              <a:rPr lang="fr-FR" b="1" dirty="0">
                <a:solidFill>
                  <a:schemeClr val="bg1"/>
                </a:solidFill>
              </a:rPr>
              <a:t>x</a:t>
            </a:r>
            <a:r>
              <a:rPr lang="fr-FR" dirty="0"/>
              <a:t>tensible </a:t>
            </a:r>
            <a:r>
              <a:rPr lang="fr-FR" b="1" dirty="0" err="1">
                <a:solidFill>
                  <a:schemeClr val="bg1"/>
                </a:solidFill>
              </a:rPr>
              <a:t>M</a:t>
            </a:r>
            <a:r>
              <a:rPr lang="fr-FR" dirty="0" err="1"/>
              <a:t>arkup</a:t>
            </a:r>
            <a:r>
              <a:rPr lang="fr-FR" dirty="0"/>
              <a:t> </a:t>
            </a:r>
            <a:r>
              <a:rPr lang="fr-FR" b="1" dirty="0" err="1">
                <a:solidFill>
                  <a:schemeClr val="bg1"/>
                </a:solidFill>
              </a:rPr>
              <a:t>L</a:t>
            </a:r>
            <a:r>
              <a:rPr lang="fr-FR" dirty="0" err="1"/>
              <a:t>anguage</a:t>
            </a:r>
            <a:endParaRPr lang="fr-FR" dirty="0"/>
          </a:p>
          <a:p>
            <a:pPr eaLnBrk="1" hangingPunct="1">
              <a:defRPr/>
            </a:pPr>
            <a:r>
              <a:rPr lang="fr-FR" dirty="0"/>
              <a:t>Version 1.0 publiée en 1998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Langage à balises </a:t>
            </a:r>
            <a:r>
              <a:rPr lang="fr-FR" dirty="0"/>
              <a:t>(</a:t>
            </a:r>
            <a:r>
              <a:rPr lang="fr-FR" b="1" dirty="0">
                <a:latin typeface="Consolas" panose="020B0609020204030204" pitchFamily="49" charset="0"/>
                <a:ea typeface="Adobe Song Std L" pitchFamily="18" charset="-128"/>
                <a:cs typeface="Courier New" pitchFamily="49" charset="0"/>
              </a:rPr>
              <a:t>&lt;a&gt;…&lt;/a&gt;</a:t>
            </a:r>
            <a:r>
              <a:rPr lang="fr-FR" dirty="0"/>
              <a:t>, 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&lt;b/&gt;</a:t>
            </a:r>
            <a:r>
              <a:rPr lang="fr-FR" dirty="0"/>
              <a:t>)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Lisible</a:t>
            </a:r>
            <a:r>
              <a:rPr lang="fr-FR" dirty="0"/>
              <a:t> par les humains et les machines</a:t>
            </a:r>
          </a:p>
          <a:p>
            <a:pPr eaLnBrk="1" hangingPunct="1">
              <a:defRPr/>
            </a:pPr>
            <a:r>
              <a:rPr lang="fr-FR" dirty="0"/>
              <a:t>Représente une </a:t>
            </a:r>
            <a:r>
              <a:rPr lang="fr-FR" dirty="0">
                <a:solidFill>
                  <a:schemeClr val="bg1"/>
                </a:solidFill>
              </a:rPr>
              <a:t>structure de données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Base de </a:t>
            </a:r>
            <a:r>
              <a:rPr lang="fr-FR" dirty="0"/>
              <a:t>RSS, SOAP, Office Open XML, </a:t>
            </a:r>
            <a:r>
              <a:rPr lang="fr-FR" dirty="0" err="1"/>
              <a:t>OpenDocument</a:t>
            </a:r>
            <a:r>
              <a:rPr lang="fr-FR" dirty="0"/>
              <a:t>, fichiers de configuration, …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Validation</a:t>
            </a:r>
            <a:r>
              <a:rPr lang="fr-FR" dirty="0"/>
              <a:t> par DTD ou schéma XSD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Manipulable</a:t>
            </a:r>
            <a:r>
              <a:rPr lang="fr-FR" dirty="0"/>
              <a:t> par XSLT ou API DOM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C5AF26-32C7-4B5C-B163-FE34C96F2443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4A2F419-0F92-4E0B-BAC9-6C2E77E87DC7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Comparaison HTML /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C51EAE-CCFE-4185-B009-3263A618105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4D55F10-553C-4721-8A36-95C19ADF0CFA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Comparaison HTML / XML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r>
              <a:rPr lang="fr-FR" dirty="0"/>
              <a:t>Normalisation de HTML en XML </a:t>
            </a:r>
            <a:r>
              <a:rPr lang="fr-FR" dirty="0">
                <a:sym typeface="Wingdings" pitchFamily="2" charset="2"/>
              </a:rPr>
              <a:t></a:t>
            </a:r>
            <a:r>
              <a:rPr lang="fr-FR" dirty="0"/>
              <a:t> XHTML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XML</a:t>
            </a:r>
            <a:r>
              <a:rPr lang="fr-FR" dirty="0"/>
              <a:t> a été conçu pour </a:t>
            </a:r>
            <a:r>
              <a:rPr lang="fr-FR" dirty="0">
                <a:solidFill>
                  <a:schemeClr val="bg1"/>
                </a:solidFill>
              </a:rPr>
              <a:t>décrire</a:t>
            </a:r>
            <a:r>
              <a:rPr lang="fr-FR" dirty="0"/>
              <a:t>, </a:t>
            </a:r>
            <a:r>
              <a:rPr lang="fr-FR" dirty="0">
                <a:solidFill>
                  <a:schemeClr val="bg1"/>
                </a:solidFill>
              </a:rPr>
              <a:t>stocker</a:t>
            </a:r>
            <a:r>
              <a:rPr lang="fr-FR" dirty="0"/>
              <a:t> et </a:t>
            </a:r>
            <a:r>
              <a:rPr lang="fr-FR" dirty="0">
                <a:solidFill>
                  <a:schemeClr val="bg1"/>
                </a:solidFill>
              </a:rPr>
              <a:t>échanger</a:t>
            </a:r>
            <a:r>
              <a:rPr lang="fr-FR" dirty="0"/>
              <a:t> des </a:t>
            </a:r>
            <a:r>
              <a:rPr lang="fr-FR" dirty="0">
                <a:solidFill>
                  <a:schemeClr val="bg1"/>
                </a:solidFill>
              </a:rPr>
              <a:t>données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6E23A7-5CB9-4FE7-B036-A10FE02811AB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20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12D53BE-EBCC-48AF-BD46-749ABC6FD42F}" type="datetime11">
              <a:rPr lang="fr-FR" smtClean="0"/>
              <a:t>22:35:32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271465" y="933452"/>
            <a:ext cx="4300537" cy="3170099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9" rIns="91438" bIns="45719">
            <a:spAutoFit/>
          </a:bodyPr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HTML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Structure orientée présentation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Jeu de balises fini et normalisé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Rendu graphique dépendant du navigateur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Réutilisation limitée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Cible : Web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Écriture laxiste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Stockage : Fichier</a:t>
            </a:r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4572002" y="933452"/>
            <a:ext cx="4321175" cy="3170099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9" rIns="91438" bIns="45719">
            <a:spAutoFit/>
          </a:bodyPr>
          <a:lstStyle/>
          <a:p>
            <a:pPr algn="ctr" eaLnBrk="1" hangingPunct="1">
              <a:defRPr/>
            </a:pPr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XML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Toutes structures, données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Jeu de balises extensible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 de présentation directe (nécessite une feuille de style)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Exploitation sémantique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Cible : Web, PDF, échange,…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Rédaction de contenu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Stockage : Fichier, BD, natif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Syntaxe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83B8A8-8EE4-4DB1-9722-C36924AE4BAC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E4EB156-A6A6-4639-8623-98B3769AC49A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XML, syntaxe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Déclaration</a:t>
            </a:r>
            <a:r>
              <a:rPr lang="fr-FR" dirty="0"/>
              <a:t> XML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</a:rPr>
              <a:t>	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&lt;?</a:t>
            </a:r>
            <a:r>
              <a:rPr lang="fr-FR" sz="2200" b="1" dirty="0" err="1">
                <a:solidFill>
                  <a:schemeClr val="hlink"/>
                </a:solidFill>
                <a:latin typeface="Consolas" panose="020B0609020204030204" pitchFamily="49" charset="0"/>
              </a:rPr>
              <a:t>xml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 version="1.0" </a:t>
            </a:r>
            <a:r>
              <a:rPr lang="fr-FR" sz="2200" b="1" dirty="0" err="1">
                <a:solidFill>
                  <a:schemeClr val="hlink"/>
                </a:solidFill>
                <a:latin typeface="Consolas" panose="020B0609020204030204" pitchFamily="49" charset="0"/>
              </a:rPr>
              <a:t>encoding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="ISO-8859-1"?&gt;</a:t>
            </a:r>
          </a:p>
          <a:p>
            <a:pPr eaLnBrk="1" hangingPunct="1">
              <a:defRPr/>
            </a:pPr>
            <a:r>
              <a:rPr lang="fr-FR" dirty="0"/>
              <a:t>Tout élément doit avoir une </a:t>
            </a:r>
            <a:r>
              <a:rPr lang="fr-FR" dirty="0">
                <a:solidFill>
                  <a:schemeClr val="bg1"/>
                </a:solidFill>
              </a:rPr>
              <a:t>balise de fermeture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</a:rPr>
              <a:t>	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&lt;p&gt;C'est un paragraphe&lt;/p&gt; &lt;</a:t>
            </a:r>
            <a:r>
              <a:rPr lang="fr-FR" sz="2200" b="1" dirty="0" err="1">
                <a:solidFill>
                  <a:schemeClr val="hlink"/>
                </a:solidFill>
                <a:latin typeface="Consolas" panose="020B0609020204030204" pitchFamily="49" charset="0"/>
              </a:rPr>
              <a:t>br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 /&gt;</a:t>
            </a:r>
          </a:p>
          <a:p>
            <a:pPr eaLnBrk="1" hangingPunct="1">
              <a:defRPr/>
            </a:pPr>
            <a:r>
              <a:rPr lang="fr-FR" dirty="0"/>
              <a:t>Les noms d'éléments sont </a:t>
            </a:r>
            <a:r>
              <a:rPr lang="fr-FR" dirty="0">
                <a:solidFill>
                  <a:schemeClr val="bg1"/>
                </a:solidFill>
              </a:rPr>
              <a:t>sensibles à la casse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</a:rPr>
              <a:t>	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&lt;Titre&gt;</a:t>
            </a:r>
            <a:r>
              <a:rPr lang="fr-FR" sz="2200" dirty="0"/>
              <a:t> et 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&lt;titre&gt;</a:t>
            </a:r>
            <a:r>
              <a:rPr lang="fr-FR" sz="2200" dirty="0"/>
              <a:t> sont deux éléments différents</a:t>
            </a:r>
          </a:p>
          <a:p>
            <a:pPr eaLnBrk="1" hangingPunct="1">
              <a:defRPr/>
            </a:pPr>
            <a:r>
              <a:rPr lang="fr-FR" dirty="0"/>
              <a:t>Les éléments doivent être </a:t>
            </a:r>
            <a:r>
              <a:rPr lang="fr-FR" dirty="0">
                <a:solidFill>
                  <a:schemeClr val="bg1"/>
                </a:solidFill>
              </a:rPr>
              <a:t>correctement appariés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</a:rPr>
              <a:t>	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&lt;Un&gt;</a:t>
            </a:r>
            <a:r>
              <a:rPr lang="fr-FR" sz="22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&lt;Deux&gt;</a:t>
            </a:r>
            <a:r>
              <a:rPr lang="fr-FR" sz="2200" dirty="0"/>
              <a:t>Ceci est incorrect</a:t>
            </a:r>
            <a:r>
              <a:rPr lang="fr-FR" sz="2200" b="1" dirty="0">
                <a:solidFill>
                  <a:schemeClr val="hlink"/>
                </a:solidFill>
                <a:latin typeface="Consolas" panose="020B0609020204030204" pitchFamily="49" charset="0"/>
              </a:rPr>
              <a:t>&lt;/Un&gt;</a:t>
            </a:r>
            <a:r>
              <a:rPr lang="fr-FR" sz="22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&lt;/Deux&gt;</a:t>
            </a:r>
          </a:p>
          <a:p>
            <a:pPr eaLnBrk="1" hangingPunct="1">
              <a:defRPr/>
            </a:pP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élément racine </a:t>
            </a:r>
            <a:r>
              <a:rPr lang="fr-FR" dirty="0"/>
              <a:t>qui </a:t>
            </a:r>
            <a:r>
              <a:rPr lang="fr-FR" dirty="0">
                <a:solidFill>
                  <a:schemeClr val="bg1"/>
                </a:solidFill>
              </a:rPr>
              <a:t>enserre tous les autres</a:t>
            </a:r>
            <a:br>
              <a:rPr lang="fr-FR" dirty="0"/>
            </a:br>
            <a:r>
              <a:rPr lang="fr-FR" dirty="0">
                <a:sym typeface="Wingdings" pitchFamily="2" charset="2"/>
              </a:rPr>
              <a:t> </a:t>
            </a:r>
            <a:r>
              <a:rPr lang="fr-FR" dirty="0"/>
              <a:t>il doit exister et est unique dans le document</a:t>
            </a:r>
            <a:br>
              <a:rPr lang="fr-FR" dirty="0"/>
            </a:br>
            <a:r>
              <a:rPr lang="fr-FR" dirty="0"/>
              <a:t>ex : </a:t>
            </a:r>
            <a:r>
              <a:rPr lang="fr-FR" sz="2200" b="1" dirty="0">
                <a:latin typeface="Consolas" panose="020B0609020204030204" pitchFamily="49" charset="0"/>
              </a:rPr>
              <a:t>&lt;html&gt;</a:t>
            </a:r>
            <a:r>
              <a:rPr lang="fr-FR" dirty="0"/>
              <a:t> … </a:t>
            </a:r>
            <a:r>
              <a:rPr lang="fr-FR" sz="2200" b="1" dirty="0">
                <a:latin typeface="Consolas" panose="020B0609020204030204" pitchFamily="49" charset="0"/>
              </a:rPr>
              <a:t>&lt;/html&gt;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87D164-E540-44F3-BE81-AEE7A8A446DD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A8DC534-A31F-4AEC-BF70-5CA3812F6262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Éléments XML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Ce qui est </a:t>
            </a:r>
            <a:r>
              <a:rPr lang="fr-FR" dirty="0">
                <a:solidFill>
                  <a:schemeClr val="bg1"/>
                </a:solidFill>
              </a:rPr>
              <a:t>entre la balise ouvrante et la balise fermante</a:t>
            </a:r>
            <a:r>
              <a:rPr lang="fr-FR" dirty="0"/>
              <a:t> représente le </a:t>
            </a:r>
            <a:r>
              <a:rPr lang="fr-FR" dirty="0">
                <a:solidFill>
                  <a:schemeClr val="bg1"/>
                </a:solidFill>
              </a:rPr>
              <a:t>contenu de l'élément</a:t>
            </a:r>
          </a:p>
          <a:p>
            <a:pPr eaLnBrk="1" hangingPunct="1">
              <a:defRPr/>
            </a:pPr>
            <a:r>
              <a:rPr lang="fr-FR" dirty="0"/>
              <a:t>L'</a:t>
            </a:r>
            <a:r>
              <a:rPr lang="fr-FR" dirty="0">
                <a:solidFill>
                  <a:schemeClr val="bg1"/>
                </a:solidFill>
              </a:rPr>
              <a:t>ordre</a:t>
            </a:r>
            <a:r>
              <a:rPr lang="fr-FR" dirty="0"/>
              <a:t> des éléments est </a:t>
            </a:r>
            <a:r>
              <a:rPr lang="fr-FR" dirty="0">
                <a:solidFill>
                  <a:schemeClr val="bg1"/>
                </a:solidFill>
              </a:rPr>
              <a:t>significatif</a:t>
            </a:r>
            <a:r>
              <a:rPr lang="fr-FR" dirty="0"/>
              <a:t> même si ici </a:t>
            </a:r>
            <a:r>
              <a:rPr lang="fr-FR" b="1" dirty="0">
                <a:latin typeface="Consolas" panose="020B0609020204030204" pitchFamily="49" charset="0"/>
              </a:rPr>
              <a:t>Chiffres</a:t>
            </a:r>
            <a:r>
              <a:rPr lang="fr-FR" dirty="0"/>
              <a:t> peut être vu comme un conteneur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dirty="0"/>
              <a:t>	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&lt;Chiffres&gt;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&lt;Un /&gt;&lt;Deux /&gt;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&lt;/Chiffres&gt;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	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&lt;Chiffres&gt;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&lt;Deux /&gt;&lt;Un /&gt;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&lt;/Chiffres&gt;</a:t>
            </a:r>
          </a:p>
          <a:p>
            <a:pPr eaLnBrk="1" hangingPunct="1">
              <a:defRPr/>
            </a:pPr>
            <a:r>
              <a:rPr lang="fr-FR" dirty="0"/>
              <a:t>Un élément peut contenir </a:t>
            </a:r>
            <a:r>
              <a:rPr lang="fr-FR" dirty="0">
                <a:solidFill>
                  <a:schemeClr val="bg1"/>
                </a:solidFill>
              </a:rPr>
              <a:t>plusieurs éléments identiques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	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&lt;Chiffres&gt;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		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&lt;Chiffre&gt;</a:t>
            </a:r>
            <a:r>
              <a:rPr lang="fr-FR" sz="2400" b="1" dirty="0">
                <a:latin typeface="Consolas" panose="020B0609020204030204" pitchFamily="49" charset="0"/>
              </a:rPr>
              <a:t>Un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&lt;/Chiffre&gt;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		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&lt;Chiffre&gt;</a:t>
            </a:r>
            <a:r>
              <a:rPr lang="fr-FR" sz="2400" b="1" dirty="0">
                <a:latin typeface="Consolas" panose="020B0609020204030204" pitchFamily="49" charset="0"/>
              </a:rPr>
              <a:t>Deux</a:t>
            </a:r>
            <a:r>
              <a:rPr lang="fr-FR" sz="2400" b="1" dirty="0">
                <a:solidFill>
                  <a:schemeClr val="hlink"/>
                </a:solidFill>
                <a:latin typeface="Consolas" panose="020B0609020204030204" pitchFamily="49" charset="0"/>
              </a:rPr>
              <a:t>&lt;/Chiffre&gt;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	</a:t>
            </a:r>
            <a:r>
              <a:rPr lang="fr-FR" sz="2400" b="1" dirty="0">
                <a:solidFill>
                  <a:schemeClr val="folHlink"/>
                </a:solidFill>
                <a:latin typeface="Consolas" panose="020B0609020204030204" pitchFamily="49" charset="0"/>
              </a:rPr>
              <a:t>&lt;/Chiffres&gt;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31" indent="-285743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972" indent="-228594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160" indent="-228594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348" indent="-228594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8915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3DCD72-FD26-48C7-A8D6-C38501DA14A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8F23D4E-ABC9-4F5B-8A99-12FCF855CA59}" type="datetime11">
              <a:rPr lang="fr-FR" smtClean="0"/>
              <a:t>22:35:32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0</TotalTime>
  <Words>854</Words>
  <Application>Microsoft Office PowerPoint</Application>
  <PresentationFormat>Affichage à l'écran (16:9)</PresentationFormat>
  <Paragraphs>155</Paragraphs>
  <Slides>14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Courier New</vt:lpstr>
      <vt:lpstr>Wingdings</vt:lpstr>
      <vt:lpstr>Thème2019-3</vt:lpstr>
      <vt:lpstr>Programmation Web : Introduction à XML</vt:lpstr>
      <vt:lpstr>Introduction</vt:lpstr>
      <vt:lpstr>XML, un exemple introductif</vt:lpstr>
      <vt:lpstr>XML, historique, intérêt</vt:lpstr>
      <vt:lpstr>Comparaison HTML / XML</vt:lpstr>
      <vt:lpstr>Comparaison HTML / XML</vt:lpstr>
      <vt:lpstr>Syntaxe XML</vt:lpstr>
      <vt:lpstr>XML, syntaxe</vt:lpstr>
      <vt:lpstr>Éléments XML</vt:lpstr>
      <vt:lpstr>Attributs des éléments XML</vt:lpstr>
      <vt:lpstr>Autour de XML</vt:lpstr>
      <vt:lpstr>Prologue XML</vt:lpstr>
      <vt:lpstr>Commentaires et entités XML</vt:lpstr>
      <vt:lpstr>Entités XML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/>
  <cp:revision>927</cp:revision>
  <cp:lastPrinted>1601-01-01T00:00:00Z</cp:lastPrinted>
  <dcterms:created xsi:type="dcterms:W3CDTF">2005-09-14T08:47:05Z</dcterms:created>
  <dcterms:modified xsi:type="dcterms:W3CDTF">2021-08-31T20:36:34Z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