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0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61" r:id="rId4"/>
    <p:sldId id="362" r:id="rId5"/>
    <p:sldId id="258" r:id="rId6"/>
    <p:sldId id="261" r:id="rId7"/>
    <p:sldId id="354" r:id="rId8"/>
    <p:sldId id="355" r:id="rId9"/>
    <p:sldId id="356" r:id="rId10"/>
    <p:sldId id="357" r:id="rId11"/>
    <p:sldId id="359" r:id="rId12"/>
    <p:sldId id="360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00FF"/>
    <a:srgbClr val="0000FF"/>
    <a:srgbClr val="CCCCFF"/>
    <a:srgbClr val="9966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4" autoAdjust="0"/>
    <p:restoredTop sz="94725" autoAdjust="0"/>
  </p:normalViewPr>
  <p:slideViewPr>
    <p:cSldViewPr>
      <p:cViewPr varScale="1">
        <p:scale>
          <a:sx n="177" d="100"/>
          <a:sy n="177" d="100"/>
        </p:scale>
        <p:origin x="174" y="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431AC7D-305F-454E-B47F-7D91ED3FAB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493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EEC78F5-61C1-4954-B088-B907DE378CF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1824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FF69F78A-A751-4D56-A58D-1E90DFBFBD51}" type="slidenum">
              <a:rPr lang="fr-FR" altLang="fr-FR" sz="1200">
                <a:latin typeface="Arial" charset="0"/>
              </a:rPr>
              <a:pPr/>
              <a:t>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2F3CE31F-7350-4F53-BD65-ED77ABC1C0AE}" type="slidenum">
              <a:rPr lang="fr-FR" altLang="fr-FR" sz="1200">
                <a:latin typeface="Arial" charset="0"/>
              </a:rPr>
              <a:pPr/>
              <a:t>2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D9C0AA67-DCF1-49DE-8027-4415AA18BB8C}" type="slidenum">
              <a:rPr lang="fr-FR" altLang="fr-FR" sz="1200">
                <a:latin typeface="Arial" charset="0"/>
              </a:rPr>
              <a:pPr/>
              <a:t>5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40EB1F83-A10A-4E51-BAC8-ABF20BBCAD8C}" type="slidenum">
              <a:rPr lang="fr-FR" altLang="fr-FR" sz="1200">
                <a:latin typeface="Arial" charset="0"/>
              </a:rPr>
              <a:pPr/>
              <a:t>6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0C5A6349-0A64-461D-85A9-61ABDF719F16}" type="slidenum">
              <a:rPr lang="fr-FR" altLang="fr-FR" sz="1200">
                <a:latin typeface="Arial" charset="0"/>
              </a:rPr>
              <a:pPr/>
              <a:t>7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E8FD0453-CBA9-491F-A871-882D74B647E2}" type="slidenum">
              <a:rPr lang="fr-FR" altLang="fr-FR" sz="1200">
                <a:latin typeface="Arial" charset="0"/>
              </a:rPr>
              <a:pPr/>
              <a:t>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83507"/>
            <a:ext cx="7772400" cy="1302544"/>
          </a:xfrm>
        </p:spPr>
        <p:txBody>
          <a:bodyPr anchor="b" anchorCtr="1"/>
          <a:lstStyle>
            <a:lvl1pPr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69567AA-3DA2-43C8-A22F-66220266A62E}" type="datetime11">
              <a:rPr lang="fr-FR" smtClean="0"/>
              <a:t>22:44:38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fld id="{47A2B9C1-DEFC-417A-BE34-BBDC5B0C22A4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4345B-E9FE-4947-A22A-652B32FC803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CCD4-30C7-44DF-AE8C-E816443F5ADD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52556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52556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32A0-E4BF-4677-A6F2-49FCA9C10DE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2E8E-74BA-4341-BD61-6D81437C7096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7505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B1335-DC55-4986-A289-20C8EE56CF79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D90E-8224-4A49-AD5C-A7B9D3374F1D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822B6-8C5C-44C6-BC76-5BD677217AA7}" type="datetime11">
              <a:rPr lang="fr-FR" smtClean="0"/>
              <a:t>22:44:38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0AD330B2-B387-4610-A29D-B367D11392E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1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86000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78023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CAD7C3-23AC-46C2-AD54-1770A27863E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D91424C-92A9-4BBC-A451-CC57021E4CA9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6" y="707232"/>
            <a:ext cx="3748088" cy="25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000" b="1" cap="small" spc="75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D795E8-E6EE-4492-B4FD-088C981F54A9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22A12FE-B821-4478-A998-5B92ECD807DD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B31656-F7F7-4910-8E3E-7BB3A23E371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96E2604-B2D2-4DC0-8E76-DE50A1D0A58E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374C12-61B1-4052-85C6-29F57DB6611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BCDAAAC-CF44-4630-ADCE-656DB7A45309}" type="datetime11">
              <a:rPr lang="fr-FR" smtClean="0"/>
              <a:t>22:44:38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7B086D-BD88-43A9-8456-C66C62916E4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5BAB5BF-5567-41BB-9CAA-7C053E84B340}" type="datetime11">
              <a:rPr lang="fr-FR" smtClean="0"/>
              <a:t>22:44:38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7D5F7A-7B48-4924-9205-4DAF4AE7EEB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129E84-1B51-4AA1-9976-D8413C035953}" type="datetime11">
              <a:rPr lang="fr-FR" smtClean="0"/>
              <a:t>22:44:38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06FF59-4AC9-42E2-87A6-92A51A7CF26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3B039F5-723E-4E7F-A560-46C8DFEF6B92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276D5-9486-45EF-A84B-40F1A44F3E3F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F9AE-2953-4EEB-BB0C-2C658E9C8E0F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5D000CA-0764-4DE9-81AE-C6557DE4AD4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916A84-9886-4384-9234-73B6E74E57BD}" type="datetime11">
              <a:rPr lang="fr-FR" smtClean="0"/>
              <a:t>22:44:38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39891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2021-2022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1310"/>
            <a:ext cx="8229600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05979"/>
            <a:ext cx="8219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05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tura-sciences.com/" TargetMode="External"/><Relationship Id="rId3" Type="http://schemas.openxmlformats.org/officeDocument/2006/relationships/hyperlink" Target="http://www.tomshardware.com/fr" TargetMode="External"/><Relationship Id="rId7" Type="http://schemas.openxmlformats.org/officeDocument/2006/relationships/hyperlink" Target="http://www.secunew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taz.com/" TargetMode="External"/><Relationship Id="rId5" Type="http://schemas.openxmlformats.org/officeDocument/2006/relationships/hyperlink" Target="http://www.hardware.fr/" TargetMode="External"/><Relationship Id="rId4" Type="http://schemas.openxmlformats.org/officeDocument/2006/relationships/hyperlink" Target="http://www.pcinpact.com/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enixj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Programmation Web :</a:t>
            </a:r>
            <a:br>
              <a:rPr lang="fr-FR" dirty="0"/>
            </a:br>
            <a:r>
              <a:rPr lang="fr-FR" dirty="0"/>
              <a:t>Flux RSS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167F38-3D3E-4591-BD07-B00F418E30DC}" type="datetime11">
              <a:rPr lang="fr-FR" smtClean="0"/>
              <a:t>22:44:38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775A21-5557-42DA-AB7A-7E6B7C70B48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Agrégation : seconde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779EA9-1FD2-4EB6-A30F-CBF028FA481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B76588-3795-49A3-B21D-1DEE0EDE67E2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27655" name="Image 6" descr="Agrégation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971675"/>
            <a:ext cx="2686050" cy="27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 bwMode="auto">
          <a:xfrm>
            <a:off x="3132139" y="951310"/>
            <a:ext cx="2879725" cy="91797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phoenixjp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68313" y="2301479"/>
            <a:ext cx="257213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presence-pc.com</a:t>
            </a:r>
          </a:p>
        </p:txBody>
      </p:sp>
      <p:cxnSp>
        <p:nvCxnSpPr>
          <p:cNvPr id="27658" name="Connecteur en arc 10"/>
          <p:cNvCxnSpPr>
            <a:cxnSpLocks noChangeShapeType="1"/>
            <a:stCxn id="9" idx="0"/>
            <a:endCxn id="8" idx="1"/>
          </p:cNvCxnSpPr>
          <p:nvPr/>
        </p:nvCxnSpPr>
        <p:spPr bwMode="auto">
          <a:xfrm rot="5400000" flipH="1" flipV="1">
            <a:off x="1951237" y="1120578"/>
            <a:ext cx="984043" cy="137776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9" name="Image 13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1977629"/>
            <a:ext cx="433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/>
          <p:nvPr/>
        </p:nvSpPr>
        <p:spPr bwMode="auto">
          <a:xfrm>
            <a:off x="468313" y="3057526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pcworld.fr</a:t>
            </a:r>
          </a:p>
        </p:txBody>
      </p:sp>
      <p:cxnSp>
        <p:nvCxnSpPr>
          <p:cNvPr id="27661" name="Connecteur en arc 10"/>
          <p:cNvCxnSpPr>
            <a:cxnSpLocks noChangeShapeType="1"/>
            <a:stCxn id="15" idx="0"/>
            <a:endCxn id="8" idx="1"/>
          </p:cNvCxnSpPr>
          <p:nvPr/>
        </p:nvCxnSpPr>
        <p:spPr bwMode="auto">
          <a:xfrm rot="5400000" flipH="1" flipV="1">
            <a:off x="1573118" y="1498506"/>
            <a:ext cx="1740090" cy="137795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2" name="Image 16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733675"/>
            <a:ext cx="433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à coins arrondis 18"/>
          <p:cNvSpPr/>
          <p:nvPr/>
        </p:nvSpPr>
        <p:spPr bwMode="auto">
          <a:xfrm>
            <a:off x="468313" y="3868342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pcinpact.com</a:t>
            </a:r>
          </a:p>
        </p:txBody>
      </p:sp>
      <p:cxnSp>
        <p:nvCxnSpPr>
          <p:cNvPr id="27664" name="Connecteur en arc 10"/>
          <p:cNvCxnSpPr>
            <a:cxnSpLocks noChangeShapeType="1"/>
            <a:stCxn id="19" idx="0"/>
            <a:endCxn id="8" idx="1"/>
          </p:cNvCxnSpPr>
          <p:nvPr/>
        </p:nvCxnSpPr>
        <p:spPr bwMode="auto">
          <a:xfrm rot="5400000" flipH="1" flipV="1">
            <a:off x="1167710" y="1903914"/>
            <a:ext cx="2550906" cy="137795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5" name="Image 20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3543300"/>
            <a:ext cx="4333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31"/>
          <p:cNvSpPr/>
          <p:nvPr/>
        </p:nvSpPr>
        <p:spPr bwMode="auto">
          <a:xfrm>
            <a:off x="6099175" y="2301479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hardware.fr</a:t>
            </a:r>
          </a:p>
        </p:txBody>
      </p:sp>
      <p:cxnSp>
        <p:nvCxnSpPr>
          <p:cNvPr id="27667" name="Connecteur en arc 10"/>
          <p:cNvCxnSpPr>
            <a:cxnSpLocks noChangeShapeType="1"/>
            <a:stCxn id="32" idx="0"/>
            <a:endCxn id="8" idx="3"/>
          </p:cNvCxnSpPr>
          <p:nvPr/>
        </p:nvCxnSpPr>
        <p:spPr bwMode="auto">
          <a:xfrm rot="16200000" flipV="1">
            <a:off x="6305777" y="1222206"/>
            <a:ext cx="785361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8" name="Image 33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77629"/>
            <a:ext cx="431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 bwMode="auto">
          <a:xfrm>
            <a:off x="6099175" y="3057526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clubic.com</a:t>
            </a:r>
          </a:p>
        </p:txBody>
      </p:sp>
      <p:cxnSp>
        <p:nvCxnSpPr>
          <p:cNvPr id="27670" name="Connecteur en arc 10"/>
          <p:cNvCxnSpPr>
            <a:cxnSpLocks noChangeShapeType="1"/>
            <a:stCxn id="35" idx="0"/>
            <a:endCxn id="8" idx="3"/>
          </p:cNvCxnSpPr>
          <p:nvPr/>
        </p:nvCxnSpPr>
        <p:spPr bwMode="auto">
          <a:xfrm rot="16200000" flipV="1">
            <a:off x="5927753" y="1600229"/>
            <a:ext cx="1541408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71" name="Image 36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33675"/>
            <a:ext cx="431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/>
          <p:cNvSpPr/>
          <p:nvPr/>
        </p:nvSpPr>
        <p:spPr bwMode="auto">
          <a:xfrm>
            <a:off x="6099175" y="3868342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cxnSp>
        <p:nvCxnSpPr>
          <p:cNvPr id="27673" name="Connecteur en arc 10"/>
          <p:cNvCxnSpPr>
            <a:cxnSpLocks noChangeShapeType="1"/>
            <a:stCxn id="38" idx="0"/>
            <a:endCxn id="8" idx="3"/>
          </p:cNvCxnSpPr>
          <p:nvPr/>
        </p:nvCxnSpPr>
        <p:spPr bwMode="auto">
          <a:xfrm rot="16200000" flipV="1">
            <a:off x="5522345" y="2005637"/>
            <a:ext cx="2352224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74" name="Image 39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43300"/>
            <a:ext cx="4318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lèche droite rayée 49"/>
          <p:cNvSpPr/>
          <p:nvPr/>
        </p:nvSpPr>
        <p:spPr bwMode="auto">
          <a:xfrm rot="5400000">
            <a:off x="4205289" y="1568054"/>
            <a:ext cx="733425" cy="904875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28" name="Image 27" descr="Agrég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8" b="46008"/>
          <a:stretch>
            <a:fillRect/>
          </a:stretch>
        </p:blipFill>
        <p:spPr bwMode="auto">
          <a:xfrm>
            <a:off x="479425" y="3003948"/>
            <a:ext cx="8180388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Utiliser un lecteur de flux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Lecteur/</a:t>
            </a:r>
            <a:r>
              <a:rPr lang="fr-FR" dirty="0" err="1"/>
              <a:t>agrégateur</a:t>
            </a:r>
            <a:r>
              <a:rPr lang="fr-FR" dirty="0"/>
              <a:t> de flux :</a:t>
            </a:r>
          </a:p>
          <a:p>
            <a:pPr lvl="1" eaLnBrk="1" hangingPunct="1">
              <a:defRPr/>
            </a:pPr>
            <a:r>
              <a:rPr lang="fr-FR" dirty="0"/>
              <a:t>Marque page dynamique de </a:t>
            </a:r>
            <a:r>
              <a:rPr lang="fr-FR" dirty="0" err="1"/>
              <a:t>Firefox</a:t>
            </a:r>
            <a:endParaRPr lang="fr-FR" dirty="0"/>
          </a:p>
          <a:p>
            <a:pPr lvl="1" eaLnBrk="1" hangingPunct="1">
              <a:defRPr/>
            </a:pPr>
            <a:r>
              <a:rPr lang="fr-FR" dirty="0" err="1"/>
              <a:t>Thunderbird</a:t>
            </a:r>
            <a:endParaRPr lang="fr-FR" dirty="0"/>
          </a:p>
          <a:p>
            <a:pPr lvl="1" eaLnBrk="1" hangingPunct="1">
              <a:defRPr/>
            </a:pPr>
            <a:r>
              <a:rPr lang="fr-FR" dirty="0" err="1"/>
              <a:t>Opera</a:t>
            </a:r>
            <a:endParaRPr lang="fr-FR" dirty="0"/>
          </a:p>
          <a:p>
            <a:pPr lvl="1" eaLnBrk="1" hangingPunct="1">
              <a:defRPr/>
            </a:pPr>
            <a:r>
              <a:rPr lang="fr-FR" dirty="0"/>
              <a:t>Outlook</a:t>
            </a:r>
          </a:p>
          <a:p>
            <a:pPr lvl="1" eaLnBrk="1" hangingPunct="1">
              <a:defRPr/>
            </a:pPr>
            <a:r>
              <a:rPr lang="fr-FR" dirty="0"/>
              <a:t>…</a:t>
            </a:r>
          </a:p>
          <a:p>
            <a:pPr eaLnBrk="1" hangingPunct="1">
              <a:defRPr/>
            </a:pPr>
            <a:r>
              <a:rPr lang="fr-FR" dirty="0"/>
              <a:t>Ajout manuel de flux</a:t>
            </a:r>
          </a:p>
          <a:p>
            <a:pPr eaLnBrk="1" hangingPunct="1">
              <a:defRPr/>
            </a:pPr>
            <a:r>
              <a:rPr lang="fr-FR" dirty="0"/>
              <a:t>Import/export au format OPML</a:t>
            </a:r>
          </a:p>
          <a:p>
            <a:pPr eaLnBrk="1" hangingPunct="1">
              <a:defRPr/>
            </a:pPr>
            <a:r>
              <a:rPr lang="fr-FR" dirty="0"/>
              <a:t>Les nouvelles sont marquées lues/non lues</a:t>
            </a:r>
          </a:p>
          <a:p>
            <a:pPr eaLnBrk="1" hangingPunct="1">
              <a:defRPr/>
            </a:pPr>
            <a:r>
              <a:rPr lang="fr-FR" dirty="0"/>
              <a:t>Pratique et efficace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B62BB2-FD20-4FF2-924E-B94E150105A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506CC4-A417-42AB-AD45-4244A0DADDF2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Et sur mon mobile ?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F286A2-5C3A-45B5-A901-9AC981D515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572543-18A0-407E-B0F9-EC061F1F21FB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79EA042-AA60-4C75-ABB7-FD5D1988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951310"/>
            <a:ext cx="6392455" cy="37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RSS ?</a:t>
            </a:r>
          </a:p>
          <a:p>
            <a:pPr lvl="1" eaLnBrk="1" hangingPunct="1">
              <a:defRPr/>
            </a:pP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R</a:t>
            </a:r>
            <a:r>
              <a:rPr lang="en-US" dirty="0"/>
              <a:t>ich </a:t>
            </a: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en-US" dirty="0"/>
              <a:t>ite </a:t>
            </a: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en-US" dirty="0"/>
              <a:t>ummary (RSS 0.91)</a:t>
            </a:r>
          </a:p>
          <a:p>
            <a:pPr lvl="1" eaLnBrk="1" hangingPunct="1">
              <a:defRPr/>
            </a:pPr>
            <a:r>
              <a:rPr lang="fr-FR" sz="2800" kern="1200" dirty="0">
                <a:solidFill>
                  <a:schemeClr val="bg1"/>
                </a:solidFill>
                <a:ea typeface="+mn-ea"/>
                <a:cs typeface="+mn-cs"/>
              </a:rPr>
              <a:t>R</a:t>
            </a:r>
            <a:r>
              <a:rPr lang="fr-FR" dirty="0"/>
              <a:t>esource Description Framework </a:t>
            </a:r>
            <a:r>
              <a:rPr lang="nb-NO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nb-NO" dirty="0"/>
              <a:t>ite </a:t>
            </a:r>
            <a:r>
              <a:rPr lang="nb-NO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nb-NO" dirty="0"/>
              <a:t>ummary (RSS 0.90 et 1.0)</a:t>
            </a:r>
          </a:p>
          <a:p>
            <a:pPr lvl="1" eaLnBrk="1" hangingPunct="1">
              <a:defRPr/>
            </a:pP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R</a:t>
            </a:r>
            <a:r>
              <a:rPr lang="en-US" dirty="0"/>
              <a:t>eally </a:t>
            </a: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en-US" dirty="0"/>
              <a:t>imple </a:t>
            </a:r>
            <a:r>
              <a:rPr lang="en-US" sz="2800" kern="1200" dirty="0">
                <a:solidFill>
                  <a:schemeClr val="bg1"/>
                </a:solidFill>
                <a:ea typeface="+mn-ea"/>
                <a:cs typeface="+mn-cs"/>
              </a:rPr>
              <a:t>S</a:t>
            </a:r>
            <a:r>
              <a:rPr lang="en-US" dirty="0"/>
              <a:t>yndication (RSS 2.0)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Format XML utilisé pour la syndication de contenus Web (structurer pour échanger)</a:t>
            </a:r>
          </a:p>
          <a:p>
            <a:pPr eaLnBrk="1" hangingPunct="1">
              <a:defRPr/>
            </a:pPr>
            <a:r>
              <a:rPr lang="fr-FR" dirty="0"/>
              <a:t>Syndication ?</a:t>
            </a:r>
          </a:p>
          <a:p>
            <a:pPr lvl="1" eaLnBrk="1" hangingPunct="1">
              <a:defRPr/>
            </a:pPr>
            <a:r>
              <a:rPr lang="fr-FR" dirty="0"/>
              <a:t>Mise à disposition d’une partie d’un site pour qu’il soit accessible depuis d’autres sites ou des lecteurs dédiés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3AAFA5-E53C-4C3A-8593-CD27D8E2027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F86A25-0477-41C6-ACA2-FF92AB02C0E1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Contenu XML d’un flux RSS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 flux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&lt;channel&gt;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est décrit par :</a:t>
            </a:r>
          </a:p>
          <a:p>
            <a:pPr lvl="1" eaLnBrk="1" hangingPunct="1">
              <a:defRPr/>
            </a:pPr>
            <a:r>
              <a:rPr lang="fr-FR" dirty="0"/>
              <a:t>Titre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&lt;title&gt;</a:t>
            </a:r>
          </a:p>
          <a:p>
            <a:pPr lvl="1" eaLnBrk="1" hangingPunct="1">
              <a:defRPr/>
            </a:pPr>
            <a:r>
              <a:rPr lang="fr-FR" dirty="0"/>
              <a:t>Description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&lt;description&gt;</a:t>
            </a:r>
          </a:p>
          <a:p>
            <a:pPr lvl="1" eaLnBrk="1" hangingPunct="1">
              <a:defRPr/>
            </a:pPr>
            <a:r>
              <a:rPr lang="fr-FR" dirty="0"/>
              <a:t>URL du site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&lt;link&gt;</a:t>
            </a:r>
          </a:p>
          <a:p>
            <a:pPr eaLnBrk="1" hangingPunct="1">
              <a:defRPr/>
            </a:pPr>
            <a:r>
              <a:rPr lang="fr-FR" dirty="0"/>
              <a:t>Le flux contient des éléments </a:t>
            </a:r>
            <a:r>
              <a:rPr lang="fr-FR" sz="2400" b="1" kern="1200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&lt;item&gt;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avec :</a:t>
            </a:r>
          </a:p>
          <a:p>
            <a:pPr lvl="1" eaLnBrk="1" hangingPunct="1">
              <a:defRPr/>
            </a:pPr>
            <a:r>
              <a:rPr lang="fr-FR" dirty="0"/>
              <a:t>Titre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&lt;title&gt;</a:t>
            </a:r>
          </a:p>
          <a:p>
            <a:pPr lvl="1" eaLnBrk="1" hangingPunct="1">
              <a:defRPr/>
            </a:pPr>
            <a:r>
              <a:rPr lang="fr-FR" dirty="0"/>
              <a:t>URL vers le détail de l’actualité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&lt;link&gt;</a:t>
            </a:r>
          </a:p>
          <a:p>
            <a:pPr lvl="1" eaLnBrk="1" hangingPunct="1">
              <a:defRPr/>
            </a:pPr>
            <a:r>
              <a:rPr lang="fr-FR" dirty="0"/>
              <a:t>Date de publication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&lt;pubDate&gt;</a:t>
            </a:r>
          </a:p>
          <a:p>
            <a:pPr lvl="1" eaLnBrk="1" hangingPunct="1">
              <a:defRPr/>
            </a:pPr>
            <a:r>
              <a:rPr lang="fr-FR" dirty="0"/>
              <a:t>Description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&lt;description&gt;</a:t>
            </a:r>
          </a:p>
          <a:p>
            <a:pPr lvl="1" eaLnBrk="1" hangingPunct="1">
              <a:defRPr/>
            </a:pPr>
            <a:r>
              <a:rPr lang="fr-FR" dirty="0"/>
              <a:t>Identifiant unique </a:t>
            </a:r>
            <a:r>
              <a:rPr lang="fr-FR" b="1" kern="1200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urier New" pitchFamily="49" charset="0"/>
              </a:rPr>
              <a:t>&lt;guid&gt;</a:t>
            </a:r>
          </a:p>
          <a:p>
            <a:pPr eaLnBrk="1" hangingPunct="1">
              <a:defRPr/>
            </a:pPr>
            <a:r>
              <a:rPr lang="fr-FR" dirty="0"/>
              <a:t>Les flux sont (très) souvent mal formés…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B5EC71-8CA1-4569-83D4-C21B2F9339B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C5538C4-D601-4439-95E1-AED03FA47667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exemple </a:t>
            </a:r>
            <a:r>
              <a:rPr lang="fr-FR"/>
              <a:t>de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AD7C3-23AC-46C2-AD54-1770A27863EB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9DEF57E-34D7-4FBE-86B2-919631FD34FF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1026" name="Picture 2" descr="C:\Users\CuC\Desktop\FireShot Capture 5 -  - https___www.clubic.com_articles.r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028" b="84931"/>
          <a:stretch/>
        </p:blipFill>
        <p:spPr bwMode="auto">
          <a:xfrm>
            <a:off x="395536" y="951570"/>
            <a:ext cx="8331996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RSS en pratique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/>
              <a:t>Un site fournit une ou plusieurs URL</a:t>
            </a:r>
            <a:br>
              <a:rPr lang="fr-FR" dirty="0"/>
            </a:br>
            <a:r>
              <a:rPr lang="fr-FR" dirty="0"/>
              <a:t>permettant d’accéder au(x) flux qu’il propose :</a:t>
            </a:r>
          </a:p>
          <a:p>
            <a:pPr eaLnBrk="1" hangingPunct="1">
              <a:defRPr/>
            </a:pPr>
            <a:r>
              <a:rPr lang="fr-FR" dirty="0"/>
              <a:t>D’autres sites peuvent accéder au flux et le proposer, selon leur mise en forme, dans leurs propres pages Web</a:t>
            </a:r>
          </a:p>
          <a:p>
            <a:pPr eaLnBrk="1" hangingPunct="1">
              <a:defRPr/>
            </a:pPr>
            <a:r>
              <a:rPr lang="fr-FR" dirty="0"/>
              <a:t>Un utilisateur peut ajouter l’URL dans un lecteur de flux RSS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/>
              <a:t>Si le flux est mis à jour, tous les syndiqués en profitent lorsqu’ils le vérifient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0BA4C4-523E-4455-9FB9-BA6EA4552D6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60A3C0A-1C8B-40D9-9C10-691B98B0FF8E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18439" name="Image 7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951310"/>
            <a:ext cx="100806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concret d’utilisation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Un internaute techno-enthousiaste souhaite rester informé des actualités du monde informatique</a:t>
            </a:r>
          </a:p>
          <a:p>
            <a:pPr eaLnBrk="1" hangingPunct="1">
              <a:defRPr/>
            </a:pPr>
            <a:r>
              <a:rPr lang="fr-FR" dirty="0"/>
              <a:t>Il visite donc régulièrement :</a:t>
            </a:r>
          </a:p>
          <a:p>
            <a:pPr lvl="1" eaLnBrk="1" hangingPunct="1">
              <a:defRPr/>
            </a:pPr>
            <a:r>
              <a:rPr lang="fr-FR" dirty="0">
                <a:hlinkClick r:id="rId3"/>
              </a:rPr>
              <a:t>http://www.tomshardware.com/fr</a:t>
            </a:r>
            <a:endParaRPr lang="fr-FR" dirty="0"/>
          </a:p>
          <a:p>
            <a:pPr lvl="1" eaLnBrk="1" hangingPunct="1">
              <a:defRPr/>
            </a:pPr>
            <a:r>
              <a:rPr lang="fr-FR" dirty="0">
                <a:hlinkClick r:id="rId4"/>
              </a:rPr>
              <a:t>http://www.pcinpact.com/</a:t>
            </a:r>
            <a:endParaRPr lang="fr-FR" dirty="0"/>
          </a:p>
          <a:p>
            <a:pPr lvl="1" eaLnBrk="1" hangingPunct="1">
              <a:defRPr/>
            </a:pPr>
            <a:r>
              <a:rPr lang="fr-FR" dirty="0">
                <a:hlinkClick r:id="rId5"/>
              </a:rPr>
              <a:t>http://www.hardware.fr/</a:t>
            </a:r>
            <a:endParaRPr lang="fr-FR" dirty="0"/>
          </a:p>
          <a:p>
            <a:pPr lvl="1" eaLnBrk="1" hangingPunct="1">
              <a:defRPr/>
            </a:pPr>
            <a:r>
              <a:rPr lang="fr-FR" dirty="0">
                <a:hlinkClick r:id="rId6"/>
              </a:rPr>
              <a:t>http://www.zataz.com/</a:t>
            </a:r>
            <a:endParaRPr lang="fr-FR" dirty="0"/>
          </a:p>
          <a:p>
            <a:pPr lvl="1" eaLnBrk="1" hangingPunct="1">
              <a:defRPr/>
            </a:pPr>
            <a:r>
              <a:rPr lang="fr-FR" dirty="0">
                <a:hlinkClick r:id="rId7"/>
              </a:rPr>
              <a:t>http://www.secunews.org/</a:t>
            </a:r>
            <a:endParaRPr lang="fr-FR" dirty="0"/>
          </a:p>
          <a:p>
            <a:pPr lvl="1" eaLnBrk="1" hangingPunct="1">
              <a:defRPr/>
            </a:pPr>
            <a:r>
              <a:rPr lang="fr-FR" dirty="0">
                <a:hlinkClick r:id="rId8"/>
              </a:rPr>
              <a:t>http://www.futura-sciences.com/</a:t>
            </a:r>
            <a:endParaRPr lang="fr-FR" dirty="0"/>
          </a:p>
          <a:p>
            <a:pPr lvl="1" eaLnBrk="1" hangingPunct="1">
              <a:defRPr/>
            </a:pPr>
            <a:r>
              <a:rPr lang="fr-FR" dirty="0"/>
              <a:t>… et beaucoup d’autres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9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52981E-B632-47F4-8C8D-D02C7E955E9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404992-103C-4B4A-A5B3-98BAC16CE581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L’internaute sans RSS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Il passe beaucoup de temps à parcourir ces nombreux sites</a:t>
            </a:r>
          </a:p>
          <a:p>
            <a:pPr eaLnBrk="1" hangingPunct="1">
              <a:defRPr/>
            </a:pPr>
            <a:r>
              <a:rPr lang="fr-FR" dirty="0"/>
              <a:t>Il ne sait pas s’il va trouver des nouvelles qu’il n’a pas déjà consultées</a:t>
            </a:r>
          </a:p>
          <a:p>
            <a:pPr eaLnBrk="1" hangingPunct="1">
              <a:defRPr/>
            </a:pPr>
            <a:r>
              <a:rPr lang="fr-FR" dirty="0"/>
              <a:t>Où en est-il dans la liste des sites consultés ?</a:t>
            </a:r>
          </a:p>
          <a:p>
            <a:pPr eaLnBrk="1" hangingPunct="1">
              <a:defRPr/>
            </a:pPr>
            <a:r>
              <a:rPr lang="fr-FR" dirty="0"/>
              <a:t>Il surfe à partir de son téléphone (débit, transfert et batterie limités). Il charge beaucoup de données pour rien</a:t>
            </a:r>
          </a:p>
          <a:p>
            <a:pPr eaLnBrk="1" hangingPunct="1">
              <a:defRPr/>
            </a:pPr>
            <a:r>
              <a:rPr lang="fr-FR" dirty="0"/>
              <a:t>Tout ceci semble parfaitement inefficace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3508DB-11E1-42EC-96DD-8B30F4BD47B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6A2ECA-43F2-4881-A59B-DECBC08BE94D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L’internaute découvre RSS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Il découvre </a:t>
            </a:r>
            <a:r>
              <a:rPr lang="fr-FR" dirty="0">
                <a:hlinkClick r:id="rId3"/>
              </a:rPr>
              <a:t>http://www.phoenixjp.net</a:t>
            </a:r>
            <a:r>
              <a:rPr lang="fr-FR" dirty="0"/>
              <a:t> qui agrège les flux RSS de ses sites favoris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6971DD-5E64-4EA0-8D8F-E60A09EA4F9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E2B890C-359C-44E4-A38E-B39E6F6D7ACE}" type="datetime11">
              <a:rPr lang="fr-FR" smtClean="0"/>
              <a:t>22:44:38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24583" name="Image 7" descr="Agrégatio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8"/>
          <a:stretch>
            <a:fillRect/>
          </a:stretch>
        </p:blipFill>
        <p:spPr bwMode="auto">
          <a:xfrm>
            <a:off x="468313" y="1707357"/>
            <a:ext cx="2684462" cy="280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8" descr="Agrégatio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6" b="33499"/>
          <a:stretch>
            <a:fillRect/>
          </a:stretch>
        </p:blipFill>
        <p:spPr bwMode="auto">
          <a:xfrm>
            <a:off x="3203576" y="1707357"/>
            <a:ext cx="2684463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age 9" descr="Agrégatio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6"/>
          <a:stretch>
            <a:fillRect/>
          </a:stretch>
        </p:blipFill>
        <p:spPr bwMode="auto">
          <a:xfrm>
            <a:off x="5940426" y="1707357"/>
            <a:ext cx="2684463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Agrégation : première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BCF14-4579-464C-BE1B-5873473E1DE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9B69CD0-758E-4CF2-9BC5-23E4F2A75A06}" type="datetime11">
              <a:rPr lang="fr-FR" smtClean="0"/>
              <a:t>22:44:38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2021-2022</a:t>
            </a:r>
          </a:p>
        </p:txBody>
      </p:sp>
      <p:pic>
        <p:nvPicPr>
          <p:cNvPr id="26631" name="Image 6" descr="Agrégation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8"/>
          <a:stretch>
            <a:fillRect/>
          </a:stretch>
        </p:blipFill>
        <p:spPr bwMode="auto">
          <a:xfrm>
            <a:off x="3228975" y="1924050"/>
            <a:ext cx="2686050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 bwMode="auto">
          <a:xfrm>
            <a:off x="3132139" y="951310"/>
            <a:ext cx="2879725" cy="91797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phoenixjp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68313" y="2301479"/>
            <a:ext cx="257213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presence-pc.com</a:t>
            </a:r>
          </a:p>
        </p:txBody>
      </p:sp>
      <p:cxnSp>
        <p:nvCxnSpPr>
          <p:cNvPr id="26634" name="Connecteur en arc 10"/>
          <p:cNvCxnSpPr>
            <a:cxnSpLocks noChangeShapeType="1"/>
            <a:stCxn id="9" idx="0"/>
            <a:endCxn id="8" idx="1"/>
          </p:cNvCxnSpPr>
          <p:nvPr/>
        </p:nvCxnSpPr>
        <p:spPr bwMode="auto">
          <a:xfrm rot="5400000" flipH="1" flipV="1">
            <a:off x="1951237" y="1120578"/>
            <a:ext cx="984043" cy="137776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5" name="Image 13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1977629"/>
            <a:ext cx="433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/>
          <p:nvPr/>
        </p:nvSpPr>
        <p:spPr bwMode="auto">
          <a:xfrm>
            <a:off x="468313" y="3057526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pcworld.fr</a:t>
            </a:r>
          </a:p>
        </p:txBody>
      </p:sp>
      <p:cxnSp>
        <p:nvCxnSpPr>
          <p:cNvPr id="26637" name="Connecteur en arc 10"/>
          <p:cNvCxnSpPr>
            <a:cxnSpLocks noChangeShapeType="1"/>
            <a:stCxn id="15" idx="0"/>
            <a:endCxn id="8" idx="1"/>
          </p:cNvCxnSpPr>
          <p:nvPr/>
        </p:nvCxnSpPr>
        <p:spPr bwMode="auto">
          <a:xfrm rot="5400000" flipH="1" flipV="1">
            <a:off x="1573118" y="1498506"/>
            <a:ext cx="1740090" cy="137795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8" name="Image 16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733675"/>
            <a:ext cx="4333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à coins arrondis 18"/>
          <p:cNvSpPr/>
          <p:nvPr/>
        </p:nvSpPr>
        <p:spPr bwMode="auto">
          <a:xfrm>
            <a:off x="468313" y="3868342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pcinpact.com</a:t>
            </a:r>
          </a:p>
        </p:txBody>
      </p:sp>
      <p:cxnSp>
        <p:nvCxnSpPr>
          <p:cNvPr id="26640" name="Connecteur en arc 10"/>
          <p:cNvCxnSpPr>
            <a:cxnSpLocks noChangeShapeType="1"/>
            <a:stCxn id="19" idx="0"/>
            <a:endCxn id="8" idx="1"/>
          </p:cNvCxnSpPr>
          <p:nvPr/>
        </p:nvCxnSpPr>
        <p:spPr bwMode="auto">
          <a:xfrm rot="5400000" flipH="1" flipV="1">
            <a:off x="1167710" y="1903914"/>
            <a:ext cx="2550906" cy="1377951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1" name="Image 20" descr="150px-Feed-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3543300"/>
            <a:ext cx="4333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31"/>
          <p:cNvSpPr/>
          <p:nvPr/>
        </p:nvSpPr>
        <p:spPr bwMode="auto">
          <a:xfrm>
            <a:off x="6099175" y="2301479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hardware.fr</a:t>
            </a:r>
          </a:p>
        </p:txBody>
      </p:sp>
      <p:cxnSp>
        <p:nvCxnSpPr>
          <p:cNvPr id="26643" name="Connecteur en arc 10"/>
          <p:cNvCxnSpPr>
            <a:cxnSpLocks noChangeShapeType="1"/>
            <a:stCxn id="32" idx="0"/>
            <a:endCxn id="8" idx="3"/>
          </p:cNvCxnSpPr>
          <p:nvPr/>
        </p:nvCxnSpPr>
        <p:spPr bwMode="auto">
          <a:xfrm rot="16200000" flipV="1">
            <a:off x="6305777" y="1222206"/>
            <a:ext cx="785361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4" name="Image 33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77629"/>
            <a:ext cx="431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 bwMode="auto">
          <a:xfrm>
            <a:off x="6099175" y="3057526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clubic.com</a:t>
            </a:r>
          </a:p>
        </p:txBody>
      </p:sp>
      <p:cxnSp>
        <p:nvCxnSpPr>
          <p:cNvPr id="26646" name="Connecteur en arc 10"/>
          <p:cNvCxnSpPr>
            <a:cxnSpLocks noChangeShapeType="1"/>
            <a:stCxn id="35" idx="0"/>
            <a:endCxn id="8" idx="3"/>
          </p:cNvCxnSpPr>
          <p:nvPr/>
        </p:nvCxnSpPr>
        <p:spPr bwMode="auto">
          <a:xfrm rot="16200000" flipV="1">
            <a:off x="5927753" y="1600229"/>
            <a:ext cx="1541408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7" name="Image 36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33675"/>
            <a:ext cx="431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/>
          <p:cNvSpPr/>
          <p:nvPr/>
        </p:nvSpPr>
        <p:spPr bwMode="auto">
          <a:xfrm>
            <a:off x="6099175" y="3868342"/>
            <a:ext cx="25717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cxnSp>
        <p:nvCxnSpPr>
          <p:cNvPr id="26649" name="Connecteur en arc 10"/>
          <p:cNvCxnSpPr>
            <a:cxnSpLocks noChangeShapeType="1"/>
            <a:stCxn id="38" idx="0"/>
            <a:endCxn id="8" idx="3"/>
          </p:cNvCxnSpPr>
          <p:nvPr/>
        </p:nvCxnSpPr>
        <p:spPr bwMode="auto">
          <a:xfrm rot="16200000" flipV="1">
            <a:off x="5522345" y="2005637"/>
            <a:ext cx="2352224" cy="1373186"/>
          </a:xfrm>
          <a:prstGeom prst="curvedConnector2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0" name="Image 39" descr="150px-Feed-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43300"/>
            <a:ext cx="4318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lèche droite rayée 49"/>
          <p:cNvSpPr/>
          <p:nvPr/>
        </p:nvSpPr>
        <p:spPr bwMode="auto">
          <a:xfrm rot="5400000">
            <a:off x="4205289" y="1568054"/>
            <a:ext cx="733425" cy="904875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0</TotalTime>
  <Words>538</Words>
  <Application>Microsoft Office PowerPoint</Application>
  <PresentationFormat>Affichage à l'écran (16:9)</PresentationFormat>
  <Paragraphs>118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Consolas</vt:lpstr>
      <vt:lpstr>Courier New</vt:lpstr>
      <vt:lpstr>Wingdings</vt:lpstr>
      <vt:lpstr>Thème2019-3</vt:lpstr>
      <vt:lpstr>Programmation Web : Flux RSS</vt:lpstr>
      <vt:lpstr>RSS</vt:lpstr>
      <vt:lpstr>Contenu XML d’un flux RSS</vt:lpstr>
      <vt:lpstr>Un exemple de contenu</vt:lpstr>
      <vt:lpstr>RSS en pratique</vt:lpstr>
      <vt:lpstr>Exemple concret d’utilisation</vt:lpstr>
      <vt:lpstr>L’internaute sans RSS</vt:lpstr>
      <vt:lpstr>L’internaute découvre RSS</vt:lpstr>
      <vt:lpstr>Agrégation : première solution</vt:lpstr>
      <vt:lpstr>Agrégation : seconde solution</vt:lpstr>
      <vt:lpstr>Utiliser un lecteur de flux</vt:lpstr>
      <vt:lpstr>Et sur mon mobile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927</cp:revision>
  <cp:lastPrinted>1601-01-01T00:00:00Z</cp:lastPrinted>
  <dcterms:created xsi:type="dcterms:W3CDTF">2005-09-14T08:47:05Z</dcterms:created>
  <dcterms:modified xsi:type="dcterms:W3CDTF">2021-08-31T20:45:15Z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