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4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5" r:id="rId3"/>
    <p:sldId id="367" r:id="rId4"/>
    <p:sldId id="368" r:id="rId5"/>
    <p:sldId id="376" r:id="rId6"/>
    <p:sldId id="363" r:id="rId7"/>
    <p:sldId id="366" r:id="rId8"/>
    <p:sldId id="364" r:id="rId9"/>
    <p:sldId id="362" r:id="rId10"/>
    <p:sldId id="377" r:id="rId11"/>
    <p:sldId id="369" r:id="rId12"/>
    <p:sldId id="371" r:id="rId13"/>
    <p:sldId id="372" r:id="rId14"/>
    <p:sldId id="373" r:id="rId15"/>
    <p:sldId id="370" r:id="rId16"/>
    <p:sldId id="374" r:id="rId17"/>
    <p:sldId id="378" r:id="rId18"/>
    <p:sldId id="380" r:id="rId19"/>
    <p:sldId id="379" r:id="rId2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00FF"/>
    <a:srgbClr val="0000FF"/>
    <a:srgbClr val="CCCCFF"/>
    <a:srgbClr val="9966FF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4" autoAdjust="0"/>
    <p:restoredTop sz="94725" autoAdjust="0"/>
  </p:normalViewPr>
  <p:slideViewPr>
    <p:cSldViewPr>
      <p:cViewPr varScale="1">
        <p:scale>
          <a:sx n="177" d="100"/>
          <a:sy n="177" d="100"/>
        </p:scale>
        <p:origin x="174" y="8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DF79807-0EF0-4B59-BB4F-B34D360CA48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3239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CA5BEA2-942D-4F19-8DE4-E178C467A8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6562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57742DD5-C362-4869-A4E2-ECAC543B571A}" type="slidenum">
              <a:rPr lang="fr-FR" altLang="fr-FR" sz="1200">
                <a:latin typeface="Arial" charset="0"/>
              </a:rPr>
              <a:pPr/>
              <a:t>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68117CF7-5F89-4C66-ABB9-114CAE1D8F52}" type="slidenum">
              <a:rPr lang="fr-FR" altLang="fr-FR" sz="1200">
                <a:latin typeface="Arial" charset="0"/>
              </a:rPr>
              <a:pPr/>
              <a:t>3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EF8F4BB3-7933-4C0C-81ED-29319A69425F}" type="slidenum">
              <a:rPr lang="fr-FR" altLang="fr-FR" sz="1200">
                <a:latin typeface="Arial" charset="0"/>
              </a:rPr>
              <a:pPr/>
              <a:t>4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8DBD3ABC-A87B-4F2E-8DB7-70E72C7A9839}" type="slidenum">
              <a:rPr lang="fr-FR" altLang="fr-FR" sz="1200">
                <a:latin typeface="Arial" charset="0"/>
              </a:rPr>
              <a:pPr/>
              <a:t>6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A5D94ECA-95A3-4457-ABD0-9EB7CA5776E2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7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DB3C167-92FA-459A-A761-8616CA97701A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8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48D6867-291C-4CA6-B050-59FA5716A9A0}" type="slidenum">
              <a:rPr lang="fr-FR" altLang="fr-FR" sz="1200">
                <a:latin typeface="Arial" charset="0"/>
              </a:rPr>
              <a:pPr/>
              <a:t>9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83507"/>
            <a:ext cx="7772400" cy="1302544"/>
          </a:xfrm>
        </p:spPr>
        <p:txBody>
          <a:bodyPr anchor="b" anchorCtr="1"/>
          <a:lstStyle>
            <a:lvl1pPr>
              <a:defRPr sz="3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AF3B2BA-78C5-490F-81C3-2419A7DCFAA7}" type="datetime11">
              <a:rPr lang="fr-FR" smtClean="0"/>
              <a:t>22:44:52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fld id="{78F53374-AA37-4F41-8254-7F67827A9D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33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0BF07-7A1A-44DF-98EF-3AFB7C9BCB74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C33A2-5FBA-4817-A6C5-7808524A60C6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7669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52556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52556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242E8-FE22-4FB8-89AB-C36D42D9E07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82589-1925-4BC1-9746-8ABBB508DC9E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84782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995AC-A5B2-4F7C-AD4E-2B02383A53A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AA6E4-BFED-4B0C-A571-D4FF9BA56F91}" type="datetime11">
              <a:rPr lang="fr-FR" smtClean="0"/>
              <a:t>22:44:52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497267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30BB-80F6-4B0D-81EF-35C505C5980B}" type="datetime11">
              <a:rPr lang="fr-FR" smtClean="0"/>
              <a:t>22:44:52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20815347-C928-4805-B610-4A86B82052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48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86000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1310"/>
            <a:ext cx="8229600" cy="3780234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A6F27-ABA7-4E8C-B7EA-B2E3FBFEDF8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9699A2D-BEB3-48FA-9E30-44934949548D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368927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866" y="707232"/>
            <a:ext cx="3748088" cy="25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000" b="1" cap="small" spc="75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97EC15-2B70-48E8-9A4E-45B51C629DDD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D096308-B7C1-403C-9750-D0E245419B37}" type="datetime11">
              <a:rPr lang="fr-FR" smtClean="0"/>
              <a:t>22:44:52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4110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737C8-9CF9-4E26-9B4D-9A0FCA1C511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6ECB6E-6F88-41E6-8611-50C95B6E0460}" type="datetime11">
              <a:rPr lang="fr-FR" smtClean="0"/>
              <a:t>22:44:52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365984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22859-D71A-40C3-8FC1-87241EE29566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08AB00-9FC2-4635-A7D5-08673E14F3AB}" type="datetime11">
              <a:rPr lang="fr-FR" smtClean="0"/>
              <a:t>22:44:52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57686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681B2F-8CFD-4D36-8CF5-86C890AA758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C28CD5A-E526-4980-A078-E80A6E5DD242}" type="datetime11">
              <a:rPr lang="fr-FR" smtClean="0"/>
              <a:t>22:44:52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3214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6DFDF7-44D8-4EA9-8C9B-1262062B05C9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C84D20-99B1-4583-9576-18C91BF3BF41}" type="datetime11">
              <a:rPr lang="fr-FR" smtClean="0"/>
              <a:t>22:44:52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4480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7D8FAF-A6FA-4508-915B-820DDE6E1BC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24DAE3-231F-48E8-A030-115260D0F913}" type="datetime11">
              <a:rPr lang="fr-FR" smtClean="0"/>
              <a:t>22:44:52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4354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82399-CE61-4672-B682-4C640C72748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34CE-79A1-46DD-902F-9CF9362D1E5F}" type="datetime11">
              <a:rPr lang="fr-FR" smtClean="0"/>
              <a:t>22:44:52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778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1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AA04FEE-FA52-4427-BBA6-3A20A12D2283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5CC50C0-DA92-40FF-B76C-E9E559F9719B}" type="datetime11">
              <a:rPr lang="fr-FR" smtClean="0"/>
              <a:t>22:44:52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39891"/>
            <a:ext cx="289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1310"/>
            <a:ext cx="8229600" cy="37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05979"/>
            <a:ext cx="8219256" cy="4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  <p:sldLayoutId id="2147484356" r:id="rId12"/>
    <p:sldLayoutId id="2147484343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Programmation Web :</a:t>
            </a:r>
            <a:br>
              <a:rPr lang="fr-FR" dirty="0"/>
            </a:br>
            <a:r>
              <a:rPr lang="fr-FR" dirty="0"/>
              <a:t>DOM en PHP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Jérôme CUTRONA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70685A-E34B-4A59-8265-8FC9B701E71A}" type="datetime11">
              <a:rPr lang="fr-FR" smtClean="0"/>
              <a:t>22:44:52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CECD638-E269-4987-A9A3-1F4BA8B96D96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En PHP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38B604-33BA-451C-A631-0FF683CEB3BF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FCC0EF2-8422-411E-8F8D-0D017D928B02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DOM PHP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API DOM orientée objet en PHP</a:t>
            </a:r>
          </a:p>
          <a:p>
            <a:pPr eaLnBrk="1" hangingPunct="1">
              <a:defRPr/>
            </a:pPr>
            <a:r>
              <a:rPr lang="fr-FR" dirty="0"/>
              <a:t>Principales classes :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ea typeface="+mn-ea"/>
                <a:cs typeface="Courier New" pitchFamily="49" charset="0"/>
              </a:rPr>
              <a:t>DOMNode</a:t>
            </a:r>
            <a:r>
              <a:rPr lang="fr-FR" dirty="0"/>
              <a:t>		nœud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ea typeface="+mn-ea"/>
                <a:cs typeface="Courier New" pitchFamily="49" charset="0"/>
              </a:rPr>
              <a:t>DOMElement</a:t>
            </a:r>
            <a:r>
              <a:rPr lang="fr-FR" dirty="0"/>
              <a:t>	nœud de type élément (issu d’une balise)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ea typeface="+mn-ea"/>
                <a:cs typeface="Courier New" pitchFamily="49" charset="0"/>
              </a:rPr>
              <a:t>DOMText</a:t>
            </a:r>
            <a:r>
              <a:rPr lang="fr-FR" dirty="0"/>
              <a:t>		nœud de type texte (possède une valeur)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ea typeface="+mn-ea"/>
                <a:cs typeface="Courier New" pitchFamily="49" charset="0"/>
              </a:rPr>
              <a:t>DOMDocument</a:t>
            </a:r>
            <a:r>
              <a:rPr lang="fr-FR" dirty="0"/>
              <a:t>	nœud correspondant au document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ea typeface="+mn-ea"/>
                <a:cs typeface="Courier New" pitchFamily="49" charset="0"/>
              </a:rPr>
              <a:t>DOMNodeList</a:t>
            </a:r>
            <a:r>
              <a:rPr lang="fr-FR" dirty="0"/>
              <a:t>	collection de nœuds (cf. </a:t>
            </a:r>
            <a:r>
              <a:rPr lang="fr-FR" dirty="0" err="1"/>
              <a:t>getElementsByTagName</a:t>
            </a:r>
            <a:r>
              <a:rPr lang="fr-FR" dirty="0"/>
              <a:t>)</a:t>
            </a:r>
          </a:p>
          <a:p>
            <a:pPr eaLnBrk="1" hangingPunct="1">
              <a:defRPr/>
            </a:pPr>
            <a:r>
              <a:rPr lang="fr-FR" dirty="0"/>
              <a:t>Permettent la lecture ou la création d’un fichier XML ou HTML</a:t>
            </a:r>
          </a:p>
          <a:p>
            <a:pPr>
              <a:defRPr/>
            </a:pPr>
            <a:r>
              <a:rPr lang="fr-FR" dirty="0"/>
              <a:t>Utilise la table de caractères 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utf-8</a:t>
            </a:r>
            <a:br>
              <a:rPr lang="fr-FR" dirty="0"/>
            </a:br>
            <a:r>
              <a:rPr lang="fr-FR" dirty="0">
                <a:sym typeface="Wingdings" pitchFamily="2" charset="2"/>
              </a:rPr>
              <a:t> </a:t>
            </a:r>
            <a:r>
              <a:rPr lang="fr-FR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iconv</a:t>
            </a:r>
            <a:r>
              <a:rPr lang="fr-FR" sz="1800" b="1" dirty="0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fr-FR" sz="1400" b="1" dirty="0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string $</a:t>
            </a:r>
            <a:r>
              <a:rPr lang="fr-FR" sz="1400" b="1" dirty="0" err="1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in_charset</a:t>
            </a:r>
            <a:r>
              <a:rPr lang="fr-FR" sz="1400" b="1" dirty="0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, string $</a:t>
            </a:r>
            <a:r>
              <a:rPr lang="fr-FR" sz="1400" b="1" dirty="0" err="1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out_charset</a:t>
            </a:r>
            <a:r>
              <a:rPr lang="fr-FR" sz="1400" b="1" dirty="0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, string $</a:t>
            </a:r>
            <a:r>
              <a:rPr lang="fr-FR" sz="1400" b="1" dirty="0" err="1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str</a:t>
            </a:r>
            <a:r>
              <a:rPr lang="fr-FR" sz="1800" b="1" dirty="0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): </a:t>
            </a:r>
            <a:r>
              <a:rPr lang="fr-FR" sz="1400" b="1" dirty="0"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string</a:t>
            </a:r>
            <a:br>
              <a:rPr lang="fr-FR" dirty="0">
                <a:sym typeface="Wingdings" pitchFamily="2" charset="2"/>
              </a:rPr>
            </a:br>
            <a:r>
              <a:rPr lang="fr-FR" dirty="0">
                <a:sym typeface="Wingdings" pitchFamily="2" charset="2"/>
              </a:rPr>
              <a:t> </a:t>
            </a:r>
            <a:r>
              <a:rPr lang="fr-FR" sz="1800" dirty="0">
                <a:sym typeface="Wingdings" pitchFamily="2" charset="2"/>
              </a:rPr>
              <a:t>fonctions </a:t>
            </a:r>
            <a:r>
              <a:rPr lang="fr-FR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  <a:sym typeface="Wingdings" pitchFamily="2" charset="2"/>
              </a:rPr>
              <a:t>mb_*</a:t>
            </a:r>
            <a:r>
              <a:rPr lang="fr-FR" sz="1800" dirty="0">
                <a:sym typeface="Wingdings" pitchFamily="2" charset="2"/>
              </a:rPr>
              <a:t> : </a:t>
            </a:r>
            <a:r>
              <a:rPr lang="fr-FR" sz="1800" dirty="0" err="1">
                <a:solidFill>
                  <a:schemeClr val="bg1"/>
                </a:solidFill>
                <a:sym typeface="Wingdings" pitchFamily="2" charset="2"/>
              </a:rPr>
              <a:t>M</a:t>
            </a:r>
            <a:r>
              <a:rPr lang="fr-FR" sz="1800" dirty="0" err="1">
                <a:sym typeface="Wingdings" pitchFamily="2" charset="2"/>
              </a:rPr>
              <a:t>ulti</a:t>
            </a:r>
            <a:r>
              <a:rPr lang="fr-FR" sz="1800" dirty="0" err="1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fr-FR" sz="1800" dirty="0" err="1">
                <a:sym typeface="Wingdings" pitchFamily="2" charset="2"/>
              </a:rPr>
              <a:t>yte</a:t>
            </a:r>
            <a:r>
              <a:rPr lang="fr-FR" sz="1800" dirty="0">
                <a:sym typeface="Wingdings" pitchFamily="2" charset="2"/>
              </a:rPr>
              <a:t> String </a:t>
            </a:r>
            <a:r>
              <a:rPr lang="fr-FR" sz="1800" dirty="0" err="1">
                <a:sym typeface="Wingdings" pitchFamily="2" charset="2"/>
              </a:rPr>
              <a:t>Functions</a:t>
            </a:r>
            <a:endParaRPr lang="fr-FR" sz="1800" dirty="0">
              <a:sym typeface="Wingdings" pitchFamily="2" charset="2"/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CD22B37-BB0C-4B33-AC9B-D6FC81F26258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48C4273-5523-4B81-9E18-DC82B0E53456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Classe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Nœud de l’arbre DOM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r>
              <a:rPr lang="fr-FR" dirty="0"/>
              <a:t>Principaux attributs :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public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nodeName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public string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nodeValue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public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nodeType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public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parentNode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public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DOMNodeList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childNodes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public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firstChild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FEEDA69-64C7-43E7-9E0D-E5EE877C70EF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F66FDA8-A596-4579-B9C1-D5A8F9471DFE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Classe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Principales méthodes :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appendChild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newnode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hasAttributes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hasChildNodes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insertBefore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newnode</a:t>
            </a:r>
            <a:b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			      [,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refnode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]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removeChild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oldnode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replaceChild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newnode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,</a:t>
            </a:r>
            <a:b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   		      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oldnode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1084614-6481-4A3B-9A13-ED2769E32058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E289E5F-A6B0-45B6-87F9-535D89E1A49D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Classe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DOMElement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Nœud balise de l’arbre DOM</a:t>
            </a:r>
          </a:p>
          <a:p>
            <a:pPr eaLnBrk="1" hangingPunct="1">
              <a:defRPr/>
            </a:pPr>
            <a:r>
              <a:rPr lang="fr-FR" dirty="0"/>
              <a:t>Hérite de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fr-FR" dirty="0"/>
              <a:t>Principal attribut propre :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public string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tagName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fr-FR" dirty="0"/>
              <a:t>Principales méthodes propres :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string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getAttribute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DOMNodeList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getElementsByTagName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hasAttribute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removeAttribute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DOMAttr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setAttribute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, string $value )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setIdAttribute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,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isId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5CAB22B-2F4A-4368-96A6-22B17E33D92F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804D1E-FFF7-493E-A83B-ACEB418950B2}" type="datetime11">
              <a:rPr lang="fr-FR" smtClean="0"/>
              <a:t>22:44:52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Classe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DOMDocument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Représente un document HTML ou XML entier</a:t>
            </a:r>
          </a:p>
          <a:p>
            <a:pPr eaLnBrk="1" hangingPunct="1">
              <a:defRPr/>
            </a:pPr>
            <a:r>
              <a:rPr lang="fr-FR" dirty="0"/>
              <a:t>Hérite de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fr-FR" dirty="0"/>
              <a:t>Principales méthodes 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loadHTMLFile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filename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mixed </a:t>
            </a:r>
            <a:r>
              <a:rPr lang="en-US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load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$filename [,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$options = 0 ]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string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saveHTML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da-DK" b="1" dirty="0">
                <a:latin typeface="Consolas" panose="020B0609020204030204" pitchFamily="49" charset="0"/>
                <a:cs typeface="Courier New" panose="02070309020205020404" pitchFamily="49" charset="0"/>
              </a:rPr>
              <a:t>string </a:t>
            </a:r>
            <a:r>
              <a:rPr lang="da-DK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saveXML</a:t>
            </a:r>
            <a:r>
              <a:rPr lang="da-DK" b="1" dirty="0">
                <a:latin typeface="Consolas" panose="020B0609020204030204" pitchFamily="49" charset="0"/>
                <a:cs typeface="Courier New" panose="02070309020205020404" pitchFamily="49" charset="0"/>
              </a:rPr>
              <a:t> ([ DOMNode $node [, int $options ]]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DOMElement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createElement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$name [, string $value ]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DOMAttr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createAttribute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DOMText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createTextNode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$content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DOMElement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getElementById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elementId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DOMNodeList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getElementsByTagName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C0E1DAA-A4A9-4C2D-87D8-8F92DCB5278F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F8F34BB-028D-43E3-9037-6D9447B07545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Classe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DOMNodeList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Collection de nœuds DOM</a:t>
            </a:r>
          </a:p>
          <a:p>
            <a:pPr eaLnBrk="1" hangingPunct="1">
              <a:defRPr/>
            </a:pPr>
            <a:r>
              <a:rPr lang="fr-FR" dirty="0"/>
              <a:t>Résultat des recherches effectuées avec</a:t>
            </a:r>
            <a:br>
              <a:rPr lang="fr-FR" dirty="0"/>
            </a:br>
            <a:r>
              <a:rPr lang="fr-FR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DOMNodeList</a:t>
            </a:r>
            <a:r>
              <a:rPr lang="fr-FR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getElementsByTagName</a:t>
            </a:r>
            <a:r>
              <a:rPr lang="fr-FR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 ( string $</a:t>
            </a:r>
            <a:r>
              <a:rPr lang="fr-FR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name</a:t>
            </a:r>
            <a:r>
              <a:rPr lang="fr-FR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  <a:br>
              <a:rPr lang="fr-FR" sz="1800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fr-FR" dirty="0"/>
              <a:t>des classes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DOMElement</a:t>
            </a:r>
            <a:r>
              <a:rPr lang="fr-FR" dirty="0"/>
              <a:t> et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DOMDocument</a:t>
            </a:r>
            <a:r>
              <a:rPr lang="fr-FR" dirty="0"/>
              <a:t> </a:t>
            </a:r>
          </a:p>
          <a:p>
            <a:pPr>
              <a:defRPr/>
            </a:pPr>
            <a:r>
              <a:rPr lang="fr-FR" dirty="0"/>
              <a:t>Implémente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Traversable ,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Countable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fr-FR" dirty="0"/>
              <a:t>Principal attribut :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readonly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public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$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length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;</a:t>
            </a:r>
          </a:p>
          <a:p>
            <a:pPr eaLnBrk="1" hangingPunct="1">
              <a:defRPr/>
            </a:pPr>
            <a:r>
              <a:rPr lang="fr-FR" dirty="0"/>
              <a:t>Principale méthode :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DOMNode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item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(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$index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54640F2-9E1C-4A20-B970-AFCC0FD7EA37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0C4CC2E-2D08-40A5-BC3F-722950951D54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Précisions importantes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5BBD4E-DCB2-4E1B-BE7A-8165CB100D1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1F6A8FF-9B59-4D70-9A53-4068B62401D3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Informations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 DOM est une API générale, ne dépendant pas d’un langage</a:t>
            </a:r>
          </a:p>
          <a:p>
            <a:pPr eaLnBrk="1" hangingPunct="1">
              <a:defRPr/>
            </a:pPr>
            <a:r>
              <a:rPr lang="fr-FR" dirty="0"/>
              <a:t>Les classes et méthodes sont très similaires quel que soit le langage utilisé</a:t>
            </a:r>
          </a:p>
          <a:p>
            <a:pPr eaLnBrk="1" hangingPunct="1">
              <a:defRPr/>
            </a:pPr>
            <a:r>
              <a:rPr lang="fr-FR" dirty="0"/>
              <a:t>Les spécificités de chaque langage doivent cependant être respectés (syntaxe !)</a:t>
            </a:r>
          </a:p>
          <a:p>
            <a:pPr eaLnBrk="1" hangingPunct="1">
              <a:defRPr/>
            </a:pPr>
            <a:r>
              <a:rPr lang="fr-FR" dirty="0"/>
              <a:t>Les fichiers XML ne sont pas forcément validés avant exploitation</a:t>
            </a:r>
          </a:p>
          <a:p>
            <a:pPr eaLnBrk="1" hangingPunct="1">
              <a:defRPr/>
            </a:pPr>
            <a:r>
              <a:rPr lang="fr-FR" dirty="0"/>
              <a:t>Ne pas faire trop de suppositions quant à l’ordre des balises :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getElementsByTagName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37CF04-0963-4032-BD97-C7B2D6F24E83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B12AC52-E8DF-4012-835E-F81AA94ED200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 cas 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getElementsByTagName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Dans beaucoup de cas, la navigation dans le DOM se fera en cherchant des </a:t>
            </a:r>
            <a:r>
              <a:rPr lang="fr-FR" dirty="0">
                <a:solidFill>
                  <a:schemeClr val="bg1"/>
                </a:solidFill>
              </a:rPr>
              <a:t>éléments à partir de leur nom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collection</a:t>
            </a:r>
            <a:b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getElement</a:t>
            </a:r>
            <a:r>
              <a:rPr lang="fr-FR" sz="54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ByTagName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nom_élément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defRPr/>
            </a:pPr>
            <a:r>
              <a:rPr lang="fr-FR" dirty="0">
                <a:cs typeface="Courier New" panose="02070309020205020404" pitchFamily="49" charset="0"/>
              </a:rPr>
              <a:t>Méthode de la classe </a:t>
            </a:r>
            <a:r>
              <a:rPr lang="fr-FR" dirty="0" err="1">
                <a:cs typeface="Courier New" panose="02070309020205020404" pitchFamily="49" charset="0"/>
              </a:rPr>
              <a:t>noeudDOM</a:t>
            </a:r>
            <a:endParaRPr lang="fr-FR" dirty="0"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  <a:cs typeface="Courier New" panose="02070309020205020404" pitchFamily="49" charset="0"/>
              </a:rPr>
              <a:t>Retourne </a:t>
            </a:r>
            <a:r>
              <a:rPr lang="fr-FR" b="1" dirty="0">
                <a:solidFill>
                  <a:schemeClr val="bg1"/>
                </a:solidFill>
                <a:cs typeface="Courier New" panose="02070309020205020404" pitchFamily="49" charset="0"/>
              </a:rPr>
              <a:t>TOUJOURS</a:t>
            </a:r>
            <a:r>
              <a:rPr lang="fr-FR" dirty="0">
                <a:solidFill>
                  <a:schemeClr val="bg1"/>
                </a:solidFill>
                <a:cs typeface="Courier New" panose="02070309020205020404" pitchFamily="49" charset="0"/>
              </a:rPr>
              <a:t> une collection </a:t>
            </a:r>
            <a:r>
              <a:rPr lang="fr-FR" dirty="0">
                <a:cs typeface="Courier New" panose="02070309020205020404" pitchFamily="49" charset="0"/>
              </a:rPr>
              <a:t>= un tableau contenant 0 à n éléments</a:t>
            </a:r>
          </a:p>
          <a:p>
            <a:pPr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getElementByTagName</a:t>
            </a:r>
            <a:r>
              <a:rPr lang="fr-FR" dirty="0">
                <a:cs typeface="Courier New" panose="02070309020205020404" pitchFamily="49" charset="0"/>
              </a:rPr>
              <a:t> sans « s » à « </a:t>
            </a: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element</a:t>
            </a:r>
            <a:r>
              <a:rPr lang="fr-FR" dirty="0">
                <a:cs typeface="Courier New" panose="02070309020205020404" pitchFamily="49" charset="0"/>
              </a:rPr>
              <a:t> » </a:t>
            </a:r>
            <a:r>
              <a:rPr lang="fr-FR" dirty="0">
                <a:solidFill>
                  <a:schemeClr val="bg1"/>
                </a:solidFill>
                <a:cs typeface="Courier New" panose="02070309020205020404" pitchFamily="49" charset="0"/>
              </a:rPr>
              <a:t>n’existe pas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D0B7BA-6088-41CE-B678-CDA99681097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0497182-E360-4F11-BF35-7F1CD0116DF2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3F99CD-E971-4669-8F61-4D9E1D49F2DB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8D090ED-A3E0-4907-AF88-B36249FBAF5B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DOM = Document Object Model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API</a:t>
            </a:r>
            <a:r>
              <a:rPr lang="fr-FR" dirty="0"/>
              <a:t> (Application </a:t>
            </a:r>
            <a:r>
              <a:rPr lang="fr-FR" dirty="0" err="1"/>
              <a:t>Programming</a:t>
            </a:r>
            <a:r>
              <a:rPr lang="fr-FR" dirty="0"/>
              <a:t> Interface) pour la </a:t>
            </a:r>
            <a:r>
              <a:rPr lang="fr-FR" dirty="0">
                <a:solidFill>
                  <a:schemeClr val="bg1"/>
                </a:solidFill>
              </a:rPr>
              <a:t>manipulation de HTML / XML</a:t>
            </a:r>
          </a:p>
          <a:p>
            <a:pPr eaLnBrk="1" hangingPunct="1">
              <a:defRPr/>
            </a:pPr>
            <a:r>
              <a:rPr lang="fr-FR" dirty="0"/>
              <a:t>Définit la </a:t>
            </a:r>
            <a:r>
              <a:rPr lang="fr-FR" dirty="0">
                <a:solidFill>
                  <a:schemeClr val="bg1"/>
                </a:solidFill>
              </a:rPr>
              <a:t>structure logique </a:t>
            </a:r>
            <a:r>
              <a:rPr lang="fr-FR" dirty="0"/>
              <a:t>des documents</a:t>
            </a:r>
          </a:p>
          <a:p>
            <a:pPr eaLnBrk="1" hangingPunct="1">
              <a:defRPr/>
            </a:pPr>
            <a:r>
              <a:rPr lang="fr-FR" dirty="0"/>
              <a:t>Définit la façon d’y accéder, de la </a:t>
            </a:r>
            <a:r>
              <a:rPr lang="fr-FR" dirty="0">
                <a:solidFill>
                  <a:schemeClr val="bg1"/>
                </a:solidFill>
              </a:rPr>
              <a:t>manipuler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è"/>
              <a:defRPr/>
            </a:pPr>
            <a:r>
              <a:rPr lang="fr-FR" dirty="0"/>
              <a:t>Créer des documents</a:t>
            </a:r>
            <a:endParaRPr lang="fr-FR" dirty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è"/>
              <a:defRPr/>
            </a:pPr>
            <a:r>
              <a:rPr lang="fr-FR" dirty="0">
                <a:sym typeface="Wingdings" pitchFamily="2" charset="2"/>
              </a:rPr>
              <a:t>Parcourir leur structure</a:t>
            </a:r>
          </a:p>
          <a:p>
            <a:pPr eaLnBrk="1" hangingPunct="1">
              <a:buFont typeface="Wingdings" pitchFamily="2" charset="2"/>
              <a:buChar char="è"/>
              <a:defRPr/>
            </a:pPr>
            <a:r>
              <a:rPr lang="fr-FR" dirty="0">
                <a:sym typeface="Wingdings" pitchFamily="2" charset="2"/>
              </a:rPr>
              <a:t>Ajouter, effacer, modifier des éléments</a:t>
            </a:r>
          </a:p>
          <a:p>
            <a:pPr eaLnBrk="1" hangingPunct="1">
              <a:buFont typeface="Wingdings" pitchFamily="2" charset="2"/>
              <a:buChar char="è"/>
              <a:defRPr/>
            </a:pPr>
            <a:r>
              <a:rPr lang="fr-FR" dirty="0">
                <a:sym typeface="Wingdings" pitchFamily="2" charset="2"/>
              </a:rPr>
              <a:t>Ajouter, effacer, modifier leur contenu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7A3E241-DEFF-4CC2-8C22-A512AFB70EF0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8CFE6C-8CB0-40E9-A843-E7A4FE6492E2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Qu’est-ce que le DOM ?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Représentation arborescente </a:t>
            </a:r>
            <a:r>
              <a:rPr lang="fr-FR" dirty="0"/>
              <a:t>du document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Modèle objet </a:t>
            </a:r>
            <a:r>
              <a:rPr lang="fr-FR" dirty="0"/>
              <a:t>(structure + méthodes)</a:t>
            </a:r>
          </a:p>
          <a:p>
            <a:pPr eaLnBrk="1" hangingPunct="1">
              <a:defRPr/>
            </a:pPr>
            <a:r>
              <a:rPr lang="fr-FR" dirty="0"/>
              <a:t>Permet la </a:t>
            </a:r>
            <a:r>
              <a:rPr lang="fr-FR" dirty="0">
                <a:solidFill>
                  <a:schemeClr val="bg1"/>
                </a:solidFill>
              </a:rPr>
              <a:t>manipulation</a:t>
            </a:r>
            <a:r>
              <a:rPr lang="fr-FR" dirty="0"/>
              <a:t> du document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Des implémentations </a:t>
            </a:r>
            <a:r>
              <a:rPr lang="fr-FR" dirty="0"/>
              <a:t>:</a:t>
            </a:r>
          </a:p>
          <a:p>
            <a:pPr lvl="1" eaLnBrk="1" hangingPunct="1">
              <a:defRPr/>
            </a:pPr>
            <a:r>
              <a:rPr lang="fr-FR" dirty="0"/>
              <a:t>JavaScript</a:t>
            </a:r>
          </a:p>
          <a:p>
            <a:pPr lvl="1" eaLnBrk="1" hangingPunct="1">
              <a:defRPr/>
            </a:pPr>
            <a:r>
              <a:rPr lang="fr-FR" dirty="0"/>
              <a:t>PHP</a:t>
            </a:r>
          </a:p>
          <a:p>
            <a:pPr lvl="1" eaLnBrk="1" hangingPunct="1">
              <a:defRPr/>
            </a:pPr>
            <a:r>
              <a:rPr lang="fr-FR" dirty="0"/>
              <a:t>Java</a:t>
            </a:r>
          </a:p>
          <a:p>
            <a:pPr lvl="1" eaLnBrk="1" hangingPunct="1">
              <a:defRPr/>
            </a:pPr>
            <a:r>
              <a:rPr lang="fr-FR" dirty="0"/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82DBD76-193F-4CB4-B4B5-66C605278AF2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DBEBE50-944B-42CB-A9C5-A792DDB9A69F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En JavaScript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8C969B-2540-4E6B-B2EF-09E018050CE9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A06628F-B3F0-426C-878E-93B7B73763A2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Exemple XML </a:t>
            </a:r>
            <a:r>
              <a:rPr lang="fr-FR" dirty="0">
                <a:sym typeface="Wingdings" pitchFamily="2" charset="2"/>
              </a:rPr>
              <a:t> DOM JavaScript</a:t>
            </a:r>
            <a:endParaRPr lang="fr-FR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&lt;?</a:t>
            </a:r>
            <a:r>
              <a:rPr lang="fr-FR" sz="22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xml</a:t>
            </a:r>
            <a:r>
              <a:rPr lang="fr-FR" sz="2200" b="1" dirty="0">
                <a:solidFill>
                  <a:srgbClr val="2E8B57"/>
                </a:solidFill>
                <a:latin typeface="Consolas" panose="020B0609020204030204" pitchFamily="49" charset="0"/>
              </a:rPr>
              <a:t> version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r-FR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"1.0"</a:t>
            </a:r>
            <a:r>
              <a:rPr lang="fr-FR" sz="22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fr-FR" sz="22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encoding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r-FR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"UTF-8"</a:t>
            </a:r>
            <a:r>
              <a:rPr lang="fr-FR" sz="22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fr-FR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?&gt;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&lt;liste&gt;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&lt;animal </a:t>
            </a:r>
            <a:r>
              <a:rPr lang="fr-FR" sz="22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idani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r-FR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"AC001-03"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fr-FR" sz="22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noman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Aquilon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</a:t>
            </a:r>
            <a:r>
              <a:rPr lang="fr-FR" sz="22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noman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&lt;visites&gt;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&lt;/visites&gt;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&lt;/animal&gt;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&lt;animal </a:t>
            </a:r>
            <a:r>
              <a:rPr lang="fr-FR" sz="22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idani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r-FR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"AC001-01"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fr-FR" sz="22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noman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Bobo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</a:t>
            </a:r>
            <a:r>
              <a:rPr lang="fr-FR" sz="22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noman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&lt;visites&gt;</a:t>
            </a: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&lt;/visites&gt;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&lt;/animal&gt;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8080"/>
                </a:solidFill>
                <a:latin typeface="Consolas" panose="020B0609020204030204" pitchFamily="49" charset="0"/>
              </a:rPr>
              <a:t>&lt;/liste&gt;</a:t>
            </a:r>
            <a:endParaRPr lang="fr-FR" sz="22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39701D5-A7AB-47FA-B45D-D3E353730350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24753A2-DC91-4300-A178-0B98371373F5}" type="datetime11">
              <a:rPr lang="fr-FR" smtClean="0"/>
              <a:t>22:44:52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Exemple XML </a:t>
            </a:r>
            <a:r>
              <a:rPr lang="fr-FR" dirty="0">
                <a:sym typeface="Wingdings" pitchFamily="2" charset="2"/>
              </a:rPr>
              <a:t> DOM JavaScript</a:t>
            </a:r>
          </a:p>
        </p:txBody>
      </p:sp>
      <p:sp>
        <p:nvSpPr>
          <p:cNvPr id="50" name="Espace réservé du numéro de diapositive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C1F4937-F040-4A75-B86C-360C28196674}" type="slidenum">
              <a:rPr lang="fr-FR" altLang="fr-FR" sz="12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6" name="Espace réservé de la date 4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7AB7587-1C71-46C9-8198-DDE48F4C4B8B}" type="datetime11">
              <a:rPr lang="fr-FR" smtClean="0"/>
              <a:t>22:44:52</a:t>
            </a:fld>
            <a:endParaRPr lang="fr-FR" dirty="0"/>
          </a:p>
        </p:txBody>
      </p:sp>
      <p:sp>
        <p:nvSpPr>
          <p:cNvPr id="51" name="Espace réservé du pied de page 5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  <a:endParaRPr lang="fr-FR" dirty="0"/>
          </a:p>
        </p:txBody>
      </p:sp>
      <p:sp>
        <p:nvSpPr>
          <p:cNvPr id="392196" name="AutoShape 4"/>
          <p:cNvSpPr>
            <a:spLocks noChangeArrowheads="1"/>
          </p:cNvSpPr>
          <p:nvPr/>
        </p:nvSpPr>
        <p:spPr bwMode="auto">
          <a:xfrm>
            <a:off x="2856563" y="760924"/>
            <a:ext cx="678747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liste</a:t>
            </a:r>
          </a:p>
        </p:txBody>
      </p:sp>
      <p:sp>
        <p:nvSpPr>
          <p:cNvPr id="392197" name="AutoShape 5"/>
          <p:cNvSpPr>
            <a:spLocks noChangeArrowheads="1"/>
          </p:cNvSpPr>
          <p:nvPr/>
        </p:nvSpPr>
        <p:spPr bwMode="auto">
          <a:xfrm>
            <a:off x="502291" y="1883689"/>
            <a:ext cx="2279956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animal</a:t>
            </a:r>
          </a:p>
          <a:p>
            <a:pPr algn="ctr" eaLnBrk="1" hangingPunct="1">
              <a:defRPr/>
            </a:pPr>
            <a:r>
              <a:rPr lang="fr-F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idani</a:t>
            </a:r>
            <a:r>
              <a:rPr 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="AC001-03"</a:t>
            </a:r>
          </a:p>
        </p:txBody>
      </p:sp>
      <p:cxnSp>
        <p:nvCxnSpPr>
          <p:cNvPr id="392199" name="AutoShape 7"/>
          <p:cNvCxnSpPr>
            <a:cxnSpLocks noChangeShapeType="1"/>
            <a:stCxn id="392197" idx="0"/>
            <a:endCxn id="392196" idx="2"/>
          </p:cNvCxnSpPr>
          <p:nvPr/>
        </p:nvCxnSpPr>
        <p:spPr bwMode="auto">
          <a:xfrm flipV="1">
            <a:off x="1642269" y="1203598"/>
            <a:ext cx="1553668" cy="68009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01" name="AutoShape 9"/>
          <p:cNvSpPr>
            <a:spLocks noChangeArrowheads="1"/>
          </p:cNvSpPr>
          <p:nvPr/>
        </p:nvSpPr>
        <p:spPr bwMode="auto">
          <a:xfrm>
            <a:off x="383407" y="3290999"/>
            <a:ext cx="100600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noman</a:t>
            </a:r>
            <a:endParaRPr lang="fr-FR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92202" name="AutoShape 10"/>
          <p:cNvSpPr>
            <a:spLocks noChangeArrowheads="1"/>
          </p:cNvSpPr>
          <p:nvPr/>
        </p:nvSpPr>
        <p:spPr bwMode="auto">
          <a:xfrm>
            <a:off x="1990434" y="3287426"/>
            <a:ext cx="93274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visites</a:t>
            </a:r>
          </a:p>
        </p:txBody>
      </p:sp>
      <p:cxnSp>
        <p:nvCxnSpPr>
          <p:cNvPr id="392203" name="AutoShape 11"/>
          <p:cNvCxnSpPr>
            <a:cxnSpLocks noChangeShapeType="1"/>
            <a:stCxn id="392201" idx="0"/>
            <a:endCxn id="392197" idx="2"/>
          </p:cNvCxnSpPr>
          <p:nvPr/>
        </p:nvCxnSpPr>
        <p:spPr bwMode="auto">
          <a:xfrm flipV="1">
            <a:off x="886408" y="2666882"/>
            <a:ext cx="755861" cy="6241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2204" name="AutoShape 12"/>
          <p:cNvCxnSpPr>
            <a:cxnSpLocks noChangeShapeType="1"/>
            <a:stCxn id="392202" idx="0"/>
            <a:endCxn id="392197" idx="2"/>
          </p:cNvCxnSpPr>
          <p:nvPr/>
        </p:nvCxnSpPr>
        <p:spPr bwMode="auto">
          <a:xfrm flipH="1" flipV="1">
            <a:off x="1642269" y="2666882"/>
            <a:ext cx="814536" cy="62054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05" name="AutoShape 13"/>
          <p:cNvSpPr>
            <a:spLocks noChangeArrowheads="1"/>
          </p:cNvSpPr>
          <p:nvPr/>
        </p:nvSpPr>
        <p:spPr bwMode="auto">
          <a:xfrm>
            <a:off x="355389" y="4292837"/>
            <a:ext cx="1060450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Aquilon </a:t>
            </a:r>
          </a:p>
        </p:txBody>
      </p:sp>
      <p:sp>
        <p:nvSpPr>
          <p:cNvPr id="392206" name="AutoShape 14"/>
          <p:cNvSpPr>
            <a:spLocks noChangeArrowheads="1"/>
          </p:cNvSpPr>
          <p:nvPr/>
        </p:nvSpPr>
        <p:spPr bwMode="auto">
          <a:xfrm>
            <a:off x="1924199" y="4292837"/>
            <a:ext cx="1063625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 </a:t>
            </a:r>
          </a:p>
        </p:txBody>
      </p:sp>
      <p:cxnSp>
        <p:nvCxnSpPr>
          <p:cNvPr id="392207" name="AutoShape 15"/>
          <p:cNvCxnSpPr>
            <a:cxnSpLocks noChangeShapeType="1"/>
            <a:stCxn id="392205" idx="3"/>
            <a:endCxn id="392201" idx="2"/>
          </p:cNvCxnSpPr>
          <p:nvPr/>
        </p:nvCxnSpPr>
        <p:spPr bwMode="auto">
          <a:xfrm flipV="1">
            <a:off x="885614" y="3733673"/>
            <a:ext cx="794" cy="55916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2208" name="AutoShape 16"/>
          <p:cNvCxnSpPr>
            <a:cxnSpLocks noChangeShapeType="1"/>
            <a:stCxn id="392206" idx="3"/>
            <a:endCxn id="392202" idx="2"/>
          </p:cNvCxnSpPr>
          <p:nvPr/>
        </p:nvCxnSpPr>
        <p:spPr bwMode="auto">
          <a:xfrm flipV="1">
            <a:off x="2456012" y="3730100"/>
            <a:ext cx="793" cy="5627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09" name="AutoShape 17"/>
          <p:cNvSpPr>
            <a:spLocks noChangeArrowheads="1"/>
          </p:cNvSpPr>
          <p:nvPr/>
        </p:nvSpPr>
        <p:spPr bwMode="auto">
          <a:xfrm>
            <a:off x="3588188" y="1883689"/>
            <a:ext cx="2279956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animal</a:t>
            </a:r>
          </a:p>
          <a:p>
            <a:pPr algn="ctr" eaLnBrk="1" hangingPunct="1">
              <a:defRPr/>
            </a:pPr>
            <a:r>
              <a:rPr lang="fr-F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idani</a:t>
            </a:r>
            <a:r>
              <a:rPr 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="AC001-01"</a:t>
            </a:r>
          </a:p>
        </p:txBody>
      </p:sp>
      <p:sp>
        <p:nvSpPr>
          <p:cNvPr id="392210" name="AutoShape 18"/>
          <p:cNvSpPr>
            <a:spLocks noChangeArrowheads="1"/>
          </p:cNvSpPr>
          <p:nvPr/>
        </p:nvSpPr>
        <p:spPr bwMode="auto">
          <a:xfrm>
            <a:off x="3394822" y="3290999"/>
            <a:ext cx="100600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noman</a:t>
            </a:r>
            <a:endParaRPr lang="fr-FR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92211" name="AutoShape 19"/>
          <p:cNvSpPr>
            <a:spLocks noChangeArrowheads="1"/>
          </p:cNvSpPr>
          <p:nvPr/>
        </p:nvSpPr>
        <p:spPr bwMode="auto">
          <a:xfrm>
            <a:off x="5086778" y="3287426"/>
            <a:ext cx="93274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visites</a:t>
            </a:r>
          </a:p>
        </p:txBody>
      </p:sp>
      <p:cxnSp>
        <p:nvCxnSpPr>
          <p:cNvPr id="392213" name="AutoShape 21"/>
          <p:cNvCxnSpPr>
            <a:cxnSpLocks noChangeShapeType="1"/>
            <a:stCxn id="392211" idx="0"/>
            <a:endCxn id="392209" idx="2"/>
          </p:cNvCxnSpPr>
          <p:nvPr/>
        </p:nvCxnSpPr>
        <p:spPr bwMode="auto">
          <a:xfrm flipH="1" flipV="1">
            <a:off x="4728166" y="2666882"/>
            <a:ext cx="824983" cy="62054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14" name="AutoShape 22"/>
          <p:cNvSpPr>
            <a:spLocks noChangeArrowheads="1"/>
          </p:cNvSpPr>
          <p:nvPr/>
        </p:nvSpPr>
        <p:spPr bwMode="auto">
          <a:xfrm>
            <a:off x="3365216" y="4292837"/>
            <a:ext cx="1063625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Bobo </a:t>
            </a:r>
          </a:p>
        </p:txBody>
      </p:sp>
      <p:sp>
        <p:nvSpPr>
          <p:cNvPr id="392215" name="AutoShape 23"/>
          <p:cNvSpPr>
            <a:spLocks noChangeArrowheads="1"/>
          </p:cNvSpPr>
          <p:nvPr/>
        </p:nvSpPr>
        <p:spPr bwMode="auto">
          <a:xfrm>
            <a:off x="5020543" y="4292837"/>
            <a:ext cx="1063625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 </a:t>
            </a:r>
          </a:p>
        </p:txBody>
      </p:sp>
      <p:cxnSp>
        <p:nvCxnSpPr>
          <p:cNvPr id="392216" name="AutoShape 24"/>
          <p:cNvCxnSpPr>
            <a:cxnSpLocks noChangeShapeType="1"/>
            <a:stCxn id="392214" idx="3"/>
            <a:endCxn id="392210" idx="2"/>
          </p:cNvCxnSpPr>
          <p:nvPr/>
        </p:nvCxnSpPr>
        <p:spPr bwMode="auto">
          <a:xfrm flipV="1">
            <a:off x="3897029" y="3733673"/>
            <a:ext cx="794" cy="55916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2217" name="AutoShape 25"/>
          <p:cNvCxnSpPr>
            <a:cxnSpLocks noChangeShapeType="1"/>
            <a:stCxn id="392215" idx="3"/>
            <a:endCxn id="392211" idx="2"/>
          </p:cNvCxnSpPr>
          <p:nvPr/>
        </p:nvCxnSpPr>
        <p:spPr bwMode="auto">
          <a:xfrm flipV="1">
            <a:off x="5552356" y="3730100"/>
            <a:ext cx="793" cy="5627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2200" name="AutoShape 8"/>
          <p:cNvCxnSpPr>
            <a:cxnSpLocks noChangeShapeType="1"/>
            <a:stCxn id="392209" idx="0"/>
            <a:endCxn id="392196" idx="2"/>
          </p:cNvCxnSpPr>
          <p:nvPr/>
        </p:nvCxnSpPr>
        <p:spPr bwMode="auto">
          <a:xfrm flipH="1" flipV="1">
            <a:off x="3195937" y="1203598"/>
            <a:ext cx="1532229" cy="68009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1209303" y="1249003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43" name="AutoShape 15"/>
          <p:cNvCxnSpPr>
            <a:cxnSpLocks noChangeShapeType="1"/>
            <a:stCxn id="42" idx="0"/>
            <a:endCxn id="392196" idx="2"/>
          </p:cNvCxnSpPr>
          <p:nvPr/>
        </p:nvCxnSpPr>
        <p:spPr bwMode="auto">
          <a:xfrm flipV="1">
            <a:off x="1735512" y="1203598"/>
            <a:ext cx="1460425" cy="25075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AutoShape 13"/>
          <p:cNvSpPr>
            <a:spLocks noChangeArrowheads="1"/>
          </p:cNvSpPr>
          <p:nvPr/>
        </p:nvSpPr>
        <p:spPr bwMode="auto">
          <a:xfrm>
            <a:off x="282474" y="2700914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53" name="AutoShape 15"/>
          <p:cNvCxnSpPr>
            <a:cxnSpLocks noChangeShapeType="1"/>
            <a:stCxn id="52" idx="0"/>
            <a:endCxn id="392197" idx="2"/>
          </p:cNvCxnSpPr>
          <p:nvPr/>
        </p:nvCxnSpPr>
        <p:spPr bwMode="auto">
          <a:xfrm flipV="1">
            <a:off x="1088703" y="2666882"/>
            <a:ext cx="553566" cy="23937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1242328" y="3779079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56" name="AutoShape 15"/>
          <p:cNvCxnSpPr>
            <a:cxnSpLocks noChangeShapeType="1"/>
            <a:stCxn id="55" idx="3"/>
            <a:endCxn id="392197" idx="2"/>
          </p:cNvCxnSpPr>
          <p:nvPr/>
        </p:nvCxnSpPr>
        <p:spPr bwMode="auto">
          <a:xfrm flipH="1" flipV="1">
            <a:off x="1642269" y="2666882"/>
            <a:ext cx="3174" cy="111219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AutoShape 13"/>
          <p:cNvSpPr>
            <a:spLocks noChangeArrowheads="1"/>
          </p:cNvSpPr>
          <p:nvPr/>
        </p:nvSpPr>
        <p:spPr bwMode="auto">
          <a:xfrm>
            <a:off x="2935434" y="2089051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1" name="AutoShape 15"/>
          <p:cNvCxnSpPr>
            <a:cxnSpLocks noChangeShapeType="1"/>
            <a:stCxn id="60" idx="3"/>
            <a:endCxn id="392196" idx="2"/>
          </p:cNvCxnSpPr>
          <p:nvPr/>
        </p:nvCxnSpPr>
        <p:spPr bwMode="auto">
          <a:xfrm flipH="1" flipV="1">
            <a:off x="3195937" y="1203598"/>
            <a:ext cx="2602" cy="88545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3378818" y="2700914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7" name="AutoShape 15"/>
          <p:cNvCxnSpPr>
            <a:cxnSpLocks noChangeShapeType="1"/>
            <a:stCxn id="66" idx="0"/>
            <a:endCxn id="392209" idx="2"/>
          </p:cNvCxnSpPr>
          <p:nvPr/>
        </p:nvCxnSpPr>
        <p:spPr bwMode="auto">
          <a:xfrm flipV="1">
            <a:off x="4185047" y="2666882"/>
            <a:ext cx="543119" cy="23937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4333781" y="3779079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9" name="AutoShape 15"/>
          <p:cNvCxnSpPr>
            <a:cxnSpLocks noChangeShapeType="1"/>
            <a:stCxn id="68" idx="3"/>
            <a:endCxn id="392209" idx="2"/>
          </p:cNvCxnSpPr>
          <p:nvPr/>
        </p:nvCxnSpPr>
        <p:spPr bwMode="auto">
          <a:xfrm flipH="1" flipV="1">
            <a:off x="4728166" y="2666882"/>
            <a:ext cx="8730" cy="111219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2379438" y="2700914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85" name="AutoShape 15"/>
          <p:cNvCxnSpPr>
            <a:cxnSpLocks noChangeShapeType="1"/>
            <a:stCxn id="84" idx="2"/>
            <a:endCxn id="392197" idx="2"/>
          </p:cNvCxnSpPr>
          <p:nvPr/>
        </p:nvCxnSpPr>
        <p:spPr bwMode="auto">
          <a:xfrm flipH="1" flipV="1">
            <a:off x="1642269" y="2666882"/>
            <a:ext cx="737169" cy="23937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AutoShape 13"/>
          <p:cNvSpPr>
            <a:spLocks noChangeArrowheads="1"/>
          </p:cNvSpPr>
          <p:nvPr/>
        </p:nvSpPr>
        <p:spPr bwMode="auto">
          <a:xfrm>
            <a:off x="5466257" y="2700914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91" name="AutoShape 15"/>
          <p:cNvCxnSpPr>
            <a:cxnSpLocks noChangeShapeType="1"/>
            <a:stCxn id="90" idx="2"/>
            <a:endCxn id="392209" idx="2"/>
          </p:cNvCxnSpPr>
          <p:nvPr/>
        </p:nvCxnSpPr>
        <p:spPr bwMode="auto">
          <a:xfrm flipH="1" flipV="1">
            <a:off x="4728166" y="2666882"/>
            <a:ext cx="738091" cy="23937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4673891" y="1265645"/>
            <a:ext cx="211732" cy="377409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95" name="AutoShape 15"/>
          <p:cNvCxnSpPr>
            <a:cxnSpLocks noChangeShapeType="1"/>
            <a:stCxn id="94" idx="2"/>
            <a:endCxn id="392196" idx="2"/>
          </p:cNvCxnSpPr>
          <p:nvPr/>
        </p:nvCxnSpPr>
        <p:spPr bwMode="auto">
          <a:xfrm flipH="1" flipV="1">
            <a:off x="3195937" y="1203598"/>
            <a:ext cx="1477954" cy="25075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2212" name="AutoShape 20"/>
          <p:cNvCxnSpPr>
            <a:cxnSpLocks noChangeShapeType="1"/>
            <a:stCxn id="392210" idx="0"/>
            <a:endCxn id="392209" idx="2"/>
          </p:cNvCxnSpPr>
          <p:nvPr/>
        </p:nvCxnSpPr>
        <p:spPr bwMode="auto">
          <a:xfrm flipV="1">
            <a:off x="3897823" y="2666882"/>
            <a:ext cx="830343" cy="6241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18" name="Rectangle 26"/>
          <p:cNvSpPr>
            <a:spLocks noChangeArrowheads="1"/>
          </p:cNvSpPr>
          <p:nvPr/>
        </p:nvSpPr>
        <p:spPr bwMode="auto">
          <a:xfrm>
            <a:off x="4156076" y="1383506"/>
            <a:ext cx="4987925" cy="378565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&lt;?</a:t>
            </a:r>
            <a:r>
              <a:rPr lang="fr-FR" sz="2000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xml</a:t>
            </a: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</a:t>
            </a:r>
            <a:r>
              <a:rPr lang="fr-FR" sz="2000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version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fr-FR" sz="2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"1.0"</a:t>
            </a: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······</a:t>
            </a:r>
            <a:r>
              <a:rPr lang="fr-FR" sz="2000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encoding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fr-FR" sz="2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"UTF-8"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</a:t>
            </a:r>
            <a:r>
              <a:rPr lang="fr-F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?&gt;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</a:p>
          <a:p>
            <a:pPr eaLnBrk="1" hangingPunct="1">
              <a:defRPr/>
            </a:pP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&lt;liste&gt;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</a:t>
            </a:r>
            <a:r>
              <a:rPr lang="fr-FR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animal</a:t>
            </a: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</a:t>
            </a:r>
            <a:r>
              <a:rPr lang="fr-FR" sz="2000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idani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fr-FR" sz="2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"AC001-03"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</a:t>
            </a:r>
            <a:r>
              <a:rPr lang="fr-FR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noman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Aquilon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</a:t>
            </a:r>
            <a:r>
              <a:rPr lang="fr-FR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noman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&lt;visites&gt;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1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&lt;/visites&gt;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&lt;/animal&gt;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</a:t>
            </a:r>
            <a:r>
              <a:rPr lang="fr-FR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animal</a:t>
            </a: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</a:t>
            </a:r>
            <a:r>
              <a:rPr lang="fr-FR" sz="2000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idani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fr-FR" sz="2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"AC001-01"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</a:t>
            </a:r>
            <a:r>
              <a:rPr lang="fr-FR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noman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Bobo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</a:t>
            </a:r>
            <a:r>
              <a:rPr lang="fr-FR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noman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&lt;visites&gt;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3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&lt;/visites&gt;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··</a:t>
            </a: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&lt;/animal&gt;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&lt;/liste&gt;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9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9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2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2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392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392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92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392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92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392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392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392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392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392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92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92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3922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3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92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92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39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9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3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39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9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9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39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0" dur="500"/>
                                        <p:tgtEl>
                                          <p:spTgt spid="39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6" grpId="0" animBg="1"/>
      <p:bldP spid="392197" grpId="0" animBg="1"/>
      <p:bldP spid="392201" grpId="0" animBg="1"/>
      <p:bldP spid="392202" grpId="0" animBg="1"/>
      <p:bldP spid="392205" grpId="0" animBg="1"/>
      <p:bldP spid="392206" grpId="0" animBg="1"/>
      <p:bldP spid="392209" grpId="0" animBg="1"/>
      <p:bldP spid="392210" grpId="0" animBg="1"/>
      <p:bldP spid="392211" grpId="0" animBg="1"/>
      <p:bldP spid="392214" grpId="0" animBg="1"/>
      <p:bldP spid="392215" grpId="0" animBg="1"/>
      <p:bldP spid="42" grpId="0" animBg="1"/>
      <p:bldP spid="52" grpId="0" animBg="1"/>
      <p:bldP spid="55" grpId="0" animBg="1"/>
      <p:bldP spid="60" grpId="0" animBg="1"/>
      <p:bldP spid="66" grpId="0" animBg="1"/>
      <p:bldP spid="68" grpId="0" animBg="1"/>
      <p:bldP spid="84" grpId="0" animBg="1"/>
      <p:bldP spid="90" grpId="0" animBg="1"/>
      <p:bldP spid="94" grpId="0" animBg="1"/>
      <p:bldP spid="392218" grpId="0" uiExpand="1" build="allAtOnce" animBg="1"/>
      <p:bldP spid="392218" grpI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Exemple XML </a:t>
            </a:r>
            <a:r>
              <a:rPr lang="fr-FR" dirty="0">
                <a:sym typeface="Wingdings" pitchFamily="2" charset="2"/>
              </a:rPr>
              <a:t> DOM JavaScript</a:t>
            </a:r>
          </a:p>
        </p:txBody>
      </p:sp>
      <p:sp>
        <p:nvSpPr>
          <p:cNvPr id="70" name="Espace réservé du numéro de diapositive 6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11DC32A-7A8B-47B4-A044-E0637044530D}" type="slidenum">
              <a:rPr lang="fr-FR" altLang="fr-FR" sz="12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69" name="Espace réservé de la date 6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5EC8E34-6C13-489F-905A-AF39CCA39ECB}" type="datetime11">
              <a:rPr lang="fr-FR" smtClean="0"/>
              <a:t>22:44:52</a:t>
            </a:fld>
            <a:endParaRPr lang="fr-FR" dirty="0"/>
          </a:p>
        </p:txBody>
      </p:sp>
      <p:sp>
        <p:nvSpPr>
          <p:cNvPr id="71" name="Espace réservé du pied de page 7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  <a:endParaRPr lang="fr-FR" dirty="0"/>
          </a:p>
        </p:txBody>
      </p:sp>
      <p:sp>
        <p:nvSpPr>
          <p:cNvPr id="392196" name="AutoShape 4"/>
          <p:cNvSpPr>
            <a:spLocks noChangeArrowheads="1"/>
          </p:cNvSpPr>
          <p:nvPr/>
        </p:nvSpPr>
        <p:spPr bwMode="auto">
          <a:xfrm>
            <a:off x="2490346" y="788314"/>
            <a:ext cx="678747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liste</a:t>
            </a:r>
          </a:p>
        </p:txBody>
      </p:sp>
      <p:sp>
        <p:nvSpPr>
          <p:cNvPr id="392197" name="AutoShape 5"/>
          <p:cNvSpPr>
            <a:spLocks noChangeArrowheads="1"/>
          </p:cNvSpPr>
          <p:nvPr/>
        </p:nvSpPr>
        <p:spPr bwMode="auto">
          <a:xfrm>
            <a:off x="502291" y="1883689"/>
            <a:ext cx="2279956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animal</a:t>
            </a:r>
          </a:p>
          <a:p>
            <a:pPr algn="ctr" eaLnBrk="1" hangingPunct="1">
              <a:defRPr/>
            </a:pPr>
            <a:r>
              <a:rPr lang="fr-F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idani</a:t>
            </a:r>
            <a:r>
              <a:rPr 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="AC001-03"</a:t>
            </a:r>
          </a:p>
        </p:txBody>
      </p:sp>
      <p:cxnSp>
        <p:nvCxnSpPr>
          <p:cNvPr id="25608" name="AutoShape 7"/>
          <p:cNvCxnSpPr>
            <a:cxnSpLocks noChangeShapeType="1"/>
            <a:stCxn id="392197" idx="0"/>
            <a:endCxn id="392196" idx="2"/>
          </p:cNvCxnSpPr>
          <p:nvPr/>
        </p:nvCxnSpPr>
        <p:spPr bwMode="auto">
          <a:xfrm flipV="1">
            <a:off x="1642269" y="1230988"/>
            <a:ext cx="1187451" cy="65270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01" name="AutoShape 9"/>
          <p:cNvSpPr>
            <a:spLocks noChangeArrowheads="1"/>
          </p:cNvSpPr>
          <p:nvPr/>
        </p:nvSpPr>
        <p:spPr bwMode="auto">
          <a:xfrm>
            <a:off x="532843" y="3281204"/>
            <a:ext cx="100600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noman</a:t>
            </a:r>
            <a:endParaRPr lang="fr-FR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92202" name="AutoShape 10"/>
          <p:cNvSpPr>
            <a:spLocks noChangeArrowheads="1"/>
          </p:cNvSpPr>
          <p:nvPr/>
        </p:nvSpPr>
        <p:spPr bwMode="auto">
          <a:xfrm>
            <a:off x="1774386" y="3277631"/>
            <a:ext cx="93274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visites</a:t>
            </a:r>
          </a:p>
        </p:txBody>
      </p:sp>
      <p:cxnSp>
        <p:nvCxnSpPr>
          <p:cNvPr id="25611" name="AutoShape 11"/>
          <p:cNvCxnSpPr>
            <a:cxnSpLocks noChangeShapeType="1"/>
            <a:stCxn id="392201" idx="0"/>
            <a:endCxn id="392197" idx="2"/>
          </p:cNvCxnSpPr>
          <p:nvPr/>
        </p:nvCxnSpPr>
        <p:spPr bwMode="auto">
          <a:xfrm flipV="1">
            <a:off x="1035844" y="2666882"/>
            <a:ext cx="606425" cy="61432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12"/>
          <p:cNvCxnSpPr>
            <a:cxnSpLocks noChangeShapeType="1"/>
            <a:stCxn id="392202" idx="0"/>
            <a:endCxn id="392197" idx="2"/>
          </p:cNvCxnSpPr>
          <p:nvPr/>
        </p:nvCxnSpPr>
        <p:spPr bwMode="auto">
          <a:xfrm flipH="1" flipV="1">
            <a:off x="1642269" y="2666882"/>
            <a:ext cx="598488" cy="61074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05" name="AutoShape 13"/>
          <p:cNvSpPr>
            <a:spLocks noChangeArrowheads="1"/>
          </p:cNvSpPr>
          <p:nvPr/>
        </p:nvSpPr>
        <p:spPr bwMode="auto">
          <a:xfrm>
            <a:off x="504825" y="4318398"/>
            <a:ext cx="1060450" cy="359569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/>
          <a:lstStyle/>
          <a:p>
            <a:pPr algn="ctr" eaLnBrk="1" hangingPunct="1">
              <a:defRPr/>
            </a:pPr>
            <a:r>
              <a:rPr 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Aquilon </a:t>
            </a:r>
          </a:p>
        </p:txBody>
      </p:sp>
      <p:sp>
        <p:nvSpPr>
          <p:cNvPr id="392206" name="AutoShape 14"/>
          <p:cNvSpPr>
            <a:spLocks noChangeArrowheads="1"/>
          </p:cNvSpPr>
          <p:nvPr/>
        </p:nvSpPr>
        <p:spPr bwMode="auto">
          <a:xfrm>
            <a:off x="1708151" y="4292837"/>
            <a:ext cx="1063625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 </a:t>
            </a:r>
          </a:p>
        </p:txBody>
      </p:sp>
      <p:cxnSp>
        <p:nvCxnSpPr>
          <p:cNvPr id="25615" name="AutoShape 15"/>
          <p:cNvCxnSpPr>
            <a:cxnSpLocks noChangeShapeType="1"/>
            <a:stCxn id="392205" idx="3"/>
            <a:endCxn id="392201" idx="2"/>
          </p:cNvCxnSpPr>
          <p:nvPr/>
        </p:nvCxnSpPr>
        <p:spPr bwMode="auto">
          <a:xfrm flipV="1">
            <a:off x="1035050" y="3723878"/>
            <a:ext cx="794" cy="59452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16"/>
          <p:cNvCxnSpPr>
            <a:cxnSpLocks noChangeShapeType="1"/>
            <a:stCxn id="392206" idx="3"/>
            <a:endCxn id="392202" idx="2"/>
          </p:cNvCxnSpPr>
          <p:nvPr/>
        </p:nvCxnSpPr>
        <p:spPr bwMode="auto">
          <a:xfrm flipV="1">
            <a:off x="2239964" y="3720305"/>
            <a:ext cx="793" cy="57253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09" name="AutoShape 17"/>
          <p:cNvSpPr>
            <a:spLocks noChangeArrowheads="1"/>
          </p:cNvSpPr>
          <p:nvPr/>
        </p:nvSpPr>
        <p:spPr bwMode="auto">
          <a:xfrm>
            <a:off x="2945455" y="1883689"/>
            <a:ext cx="2279956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animal</a:t>
            </a:r>
          </a:p>
          <a:p>
            <a:pPr algn="ctr" eaLnBrk="1" hangingPunct="1">
              <a:defRPr/>
            </a:pPr>
            <a:r>
              <a:rPr lang="fr-F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idani</a:t>
            </a:r>
            <a:r>
              <a:rPr 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="AC001-01"</a:t>
            </a:r>
          </a:p>
        </p:txBody>
      </p:sp>
      <p:sp>
        <p:nvSpPr>
          <p:cNvPr id="392210" name="AutoShape 18"/>
          <p:cNvSpPr>
            <a:spLocks noChangeArrowheads="1"/>
          </p:cNvSpPr>
          <p:nvPr/>
        </p:nvSpPr>
        <p:spPr bwMode="auto">
          <a:xfrm>
            <a:off x="2906157" y="3281204"/>
            <a:ext cx="100600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noman</a:t>
            </a:r>
            <a:endParaRPr lang="fr-FR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92211" name="AutoShape 19"/>
          <p:cNvSpPr>
            <a:spLocks noChangeArrowheads="1"/>
          </p:cNvSpPr>
          <p:nvPr/>
        </p:nvSpPr>
        <p:spPr bwMode="auto">
          <a:xfrm>
            <a:off x="4222311" y="3277631"/>
            <a:ext cx="932742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visites</a:t>
            </a:r>
          </a:p>
        </p:txBody>
      </p:sp>
      <p:cxnSp>
        <p:nvCxnSpPr>
          <p:cNvPr id="25620" name="AutoShape 20"/>
          <p:cNvCxnSpPr>
            <a:cxnSpLocks noChangeShapeType="1"/>
            <a:stCxn id="392210" idx="0"/>
            <a:endCxn id="392209" idx="2"/>
          </p:cNvCxnSpPr>
          <p:nvPr/>
        </p:nvCxnSpPr>
        <p:spPr bwMode="auto">
          <a:xfrm flipV="1">
            <a:off x="3409158" y="2666882"/>
            <a:ext cx="676275" cy="61432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21"/>
          <p:cNvCxnSpPr>
            <a:cxnSpLocks noChangeShapeType="1"/>
            <a:stCxn id="392211" idx="0"/>
            <a:endCxn id="392209" idx="2"/>
          </p:cNvCxnSpPr>
          <p:nvPr/>
        </p:nvCxnSpPr>
        <p:spPr bwMode="auto">
          <a:xfrm flipH="1" flipV="1">
            <a:off x="4085433" y="2666882"/>
            <a:ext cx="603249" cy="61074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2214" name="AutoShape 22"/>
          <p:cNvSpPr>
            <a:spLocks noChangeArrowheads="1"/>
          </p:cNvSpPr>
          <p:nvPr/>
        </p:nvSpPr>
        <p:spPr bwMode="auto">
          <a:xfrm>
            <a:off x="2876551" y="4292837"/>
            <a:ext cx="1063625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Bobo </a:t>
            </a:r>
          </a:p>
        </p:txBody>
      </p:sp>
      <p:sp>
        <p:nvSpPr>
          <p:cNvPr id="392215" name="AutoShape 23"/>
          <p:cNvSpPr>
            <a:spLocks noChangeArrowheads="1"/>
          </p:cNvSpPr>
          <p:nvPr/>
        </p:nvSpPr>
        <p:spPr bwMode="auto">
          <a:xfrm>
            <a:off x="4156076" y="4292837"/>
            <a:ext cx="1063625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 </a:t>
            </a:r>
          </a:p>
        </p:txBody>
      </p:sp>
      <p:cxnSp>
        <p:nvCxnSpPr>
          <p:cNvPr id="25624" name="AutoShape 24"/>
          <p:cNvCxnSpPr>
            <a:cxnSpLocks noChangeShapeType="1"/>
            <a:stCxn id="392214" idx="3"/>
            <a:endCxn id="392210" idx="2"/>
          </p:cNvCxnSpPr>
          <p:nvPr/>
        </p:nvCxnSpPr>
        <p:spPr bwMode="auto">
          <a:xfrm flipV="1">
            <a:off x="3408364" y="3723878"/>
            <a:ext cx="794" cy="56895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5" name="AutoShape 25"/>
          <p:cNvCxnSpPr>
            <a:cxnSpLocks noChangeShapeType="1"/>
            <a:stCxn id="392215" idx="3"/>
            <a:endCxn id="392211" idx="2"/>
          </p:cNvCxnSpPr>
          <p:nvPr/>
        </p:nvCxnSpPr>
        <p:spPr bwMode="auto">
          <a:xfrm flipV="1">
            <a:off x="4687889" y="3720305"/>
            <a:ext cx="793" cy="57253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AutoShape 8"/>
          <p:cNvCxnSpPr>
            <a:cxnSpLocks noChangeShapeType="1"/>
            <a:stCxn id="392209" idx="0"/>
            <a:endCxn id="392196" idx="2"/>
          </p:cNvCxnSpPr>
          <p:nvPr/>
        </p:nvCxnSpPr>
        <p:spPr bwMode="auto">
          <a:xfrm flipH="1" flipV="1">
            <a:off x="2829720" y="1230988"/>
            <a:ext cx="1255713" cy="65270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1209303" y="1249003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28" name="AutoShape 15"/>
          <p:cNvCxnSpPr>
            <a:cxnSpLocks noChangeShapeType="1"/>
            <a:stCxn id="42" idx="0"/>
            <a:endCxn id="392196" idx="2"/>
          </p:cNvCxnSpPr>
          <p:nvPr/>
        </p:nvCxnSpPr>
        <p:spPr bwMode="auto">
          <a:xfrm flipV="1">
            <a:off x="1735512" y="1230988"/>
            <a:ext cx="1094208" cy="22336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AutoShape 13"/>
          <p:cNvSpPr>
            <a:spLocks noChangeArrowheads="1"/>
          </p:cNvSpPr>
          <p:nvPr/>
        </p:nvSpPr>
        <p:spPr bwMode="auto">
          <a:xfrm>
            <a:off x="431910" y="2772154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30" name="AutoShape 15"/>
          <p:cNvCxnSpPr>
            <a:cxnSpLocks noChangeShapeType="1"/>
            <a:stCxn id="52" idx="0"/>
            <a:endCxn id="392197" idx="2"/>
          </p:cNvCxnSpPr>
          <p:nvPr/>
        </p:nvCxnSpPr>
        <p:spPr bwMode="auto">
          <a:xfrm flipV="1">
            <a:off x="1238139" y="2666882"/>
            <a:ext cx="404130" cy="3106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1242328" y="3798131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32" name="AutoShape 15"/>
          <p:cNvCxnSpPr>
            <a:cxnSpLocks noChangeShapeType="1"/>
            <a:stCxn id="55" idx="3"/>
            <a:endCxn id="392197" idx="2"/>
          </p:cNvCxnSpPr>
          <p:nvPr/>
        </p:nvCxnSpPr>
        <p:spPr bwMode="auto">
          <a:xfrm flipH="1" flipV="1">
            <a:off x="1642269" y="2666882"/>
            <a:ext cx="3174" cy="113124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AutoShape 13"/>
          <p:cNvSpPr>
            <a:spLocks noChangeArrowheads="1"/>
          </p:cNvSpPr>
          <p:nvPr/>
        </p:nvSpPr>
        <p:spPr bwMode="auto">
          <a:xfrm>
            <a:off x="2553915" y="1539516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34" name="AutoShape 15"/>
          <p:cNvCxnSpPr>
            <a:cxnSpLocks noChangeShapeType="1"/>
            <a:stCxn id="60" idx="3"/>
            <a:endCxn id="392196" idx="2"/>
          </p:cNvCxnSpPr>
          <p:nvPr/>
        </p:nvCxnSpPr>
        <p:spPr bwMode="auto">
          <a:xfrm flipV="1">
            <a:off x="2817020" y="1230988"/>
            <a:ext cx="12700" cy="30852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2886978" y="2775726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36" name="AutoShape 15"/>
          <p:cNvCxnSpPr>
            <a:cxnSpLocks noChangeShapeType="1"/>
            <a:stCxn id="66" idx="0"/>
            <a:endCxn id="392209" idx="2"/>
          </p:cNvCxnSpPr>
          <p:nvPr/>
        </p:nvCxnSpPr>
        <p:spPr bwMode="auto">
          <a:xfrm flipV="1">
            <a:off x="3693207" y="2666882"/>
            <a:ext cx="392226" cy="31419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3691048" y="3821944"/>
            <a:ext cx="80622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38" name="AutoShape 15"/>
          <p:cNvCxnSpPr>
            <a:cxnSpLocks noChangeShapeType="1"/>
            <a:stCxn id="68" idx="3"/>
            <a:endCxn id="392209" idx="2"/>
          </p:cNvCxnSpPr>
          <p:nvPr/>
        </p:nvCxnSpPr>
        <p:spPr bwMode="auto">
          <a:xfrm flipH="1" flipV="1">
            <a:off x="4085433" y="2666882"/>
            <a:ext cx="8730" cy="11550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2163390" y="2772154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40" name="AutoShape 15"/>
          <p:cNvCxnSpPr>
            <a:cxnSpLocks noChangeShapeType="1"/>
            <a:stCxn id="84" idx="2"/>
            <a:endCxn id="392197" idx="2"/>
          </p:cNvCxnSpPr>
          <p:nvPr/>
        </p:nvCxnSpPr>
        <p:spPr bwMode="auto">
          <a:xfrm flipH="1" flipV="1">
            <a:off x="1642269" y="2666882"/>
            <a:ext cx="521121" cy="3106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AutoShape 13"/>
          <p:cNvSpPr>
            <a:spLocks noChangeArrowheads="1"/>
          </p:cNvSpPr>
          <p:nvPr/>
        </p:nvSpPr>
        <p:spPr bwMode="auto">
          <a:xfrm>
            <a:off x="4601790" y="2772154"/>
            <a:ext cx="526209" cy="410691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¶··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42" name="AutoShape 15"/>
          <p:cNvCxnSpPr>
            <a:cxnSpLocks noChangeShapeType="1"/>
            <a:stCxn id="90" idx="2"/>
            <a:endCxn id="392209" idx="2"/>
          </p:cNvCxnSpPr>
          <p:nvPr/>
        </p:nvCxnSpPr>
        <p:spPr bwMode="auto">
          <a:xfrm flipH="1" flipV="1">
            <a:off x="4085433" y="2666882"/>
            <a:ext cx="516357" cy="3106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4031159" y="1265644"/>
            <a:ext cx="211732" cy="377409"/>
          </a:xfrm>
          <a:prstGeom prst="snip2Diag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8000" rIns="18000" bIns="18000" anchor="ctr">
            <a:spAutoFit/>
          </a:bodyPr>
          <a:lstStyle/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¶</a:t>
            </a:r>
            <a:endParaRPr 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5644" name="AutoShape 15"/>
          <p:cNvCxnSpPr>
            <a:cxnSpLocks noChangeShapeType="1"/>
            <a:stCxn id="94" idx="2"/>
            <a:endCxn id="392196" idx="2"/>
          </p:cNvCxnSpPr>
          <p:nvPr/>
        </p:nvCxnSpPr>
        <p:spPr bwMode="auto">
          <a:xfrm flipH="1" flipV="1">
            <a:off x="2829720" y="1230988"/>
            <a:ext cx="1201439" cy="22336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" name="AutoShape 27"/>
          <p:cNvSpPr>
            <a:spLocks noChangeArrowheads="1"/>
          </p:cNvSpPr>
          <p:nvPr/>
        </p:nvSpPr>
        <p:spPr bwMode="auto">
          <a:xfrm>
            <a:off x="457201" y="789385"/>
            <a:ext cx="4829175" cy="3996928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0" name="AutoShape 28"/>
          <p:cNvSpPr>
            <a:spLocks noChangeArrowheads="1"/>
          </p:cNvSpPr>
          <p:nvPr/>
        </p:nvSpPr>
        <p:spPr bwMode="auto">
          <a:xfrm>
            <a:off x="5387070" y="803673"/>
            <a:ext cx="3621600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loadXMLDoc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pPr algn="ctr"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documentElement</a:t>
            </a:r>
            <a:endParaRPr lang="fr-FR" sz="2000" b="1" dirty="0">
              <a:solidFill>
                <a:srgbClr val="238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71" name="AutoShape 29"/>
          <p:cNvSpPr>
            <a:spLocks noChangeArrowheads="1"/>
          </p:cNvSpPr>
          <p:nvPr/>
        </p:nvSpPr>
        <p:spPr bwMode="auto">
          <a:xfrm>
            <a:off x="5515494" y="1651411"/>
            <a:ext cx="3364751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  <a:r>
              <a:rPr lang="fr-FR" sz="2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getElementsByTagName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</a:p>
          <a:p>
            <a:pPr algn="ctr" eaLnBrk="1" hangingPunct="1">
              <a:defRPr/>
            </a:pP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'animal')</a:t>
            </a:r>
          </a:p>
        </p:txBody>
      </p:sp>
      <p:sp>
        <p:nvSpPr>
          <p:cNvPr id="172" name="AutoShape 30"/>
          <p:cNvSpPr>
            <a:spLocks noChangeArrowheads="1"/>
          </p:cNvSpPr>
          <p:nvPr/>
        </p:nvSpPr>
        <p:spPr bwMode="auto">
          <a:xfrm>
            <a:off x="463551" y="1914525"/>
            <a:ext cx="4829175" cy="2871788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3" name="AutoShape 31"/>
          <p:cNvSpPr>
            <a:spLocks noChangeArrowheads="1"/>
          </p:cNvSpPr>
          <p:nvPr/>
        </p:nvSpPr>
        <p:spPr bwMode="auto">
          <a:xfrm>
            <a:off x="5387070" y="2499149"/>
            <a:ext cx="3621600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174" name="AutoShape 32"/>
          <p:cNvSpPr>
            <a:spLocks noChangeArrowheads="1"/>
          </p:cNvSpPr>
          <p:nvPr/>
        </p:nvSpPr>
        <p:spPr bwMode="auto">
          <a:xfrm>
            <a:off x="468313" y="1914525"/>
            <a:ext cx="2362200" cy="2871788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5" name="AutoShape 33"/>
          <p:cNvSpPr>
            <a:spLocks noChangeArrowheads="1"/>
          </p:cNvSpPr>
          <p:nvPr/>
        </p:nvSpPr>
        <p:spPr bwMode="auto">
          <a:xfrm>
            <a:off x="5387070" y="3023077"/>
            <a:ext cx="3621600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rgbClr val="238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.</a:t>
            </a:r>
            <a:r>
              <a:rPr lang="fr-FR" sz="2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getAttribute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('</a:t>
            </a: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idani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')</a:t>
            </a:r>
          </a:p>
        </p:txBody>
      </p:sp>
      <p:sp>
        <p:nvSpPr>
          <p:cNvPr id="176" name="AutoShape 34"/>
          <p:cNvSpPr>
            <a:spLocks noChangeArrowheads="1"/>
          </p:cNvSpPr>
          <p:nvPr/>
        </p:nvSpPr>
        <p:spPr bwMode="auto">
          <a:xfrm>
            <a:off x="1276350" y="2225254"/>
            <a:ext cx="1409700" cy="415588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7" name="AutoShape 35"/>
          <p:cNvSpPr>
            <a:spLocks noChangeArrowheads="1"/>
          </p:cNvSpPr>
          <p:nvPr/>
        </p:nvSpPr>
        <p:spPr bwMode="auto">
          <a:xfrm>
            <a:off x="5387070" y="3006368"/>
            <a:ext cx="3621600" cy="7831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.</a:t>
            </a:r>
            <a:r>
              <a:rPr lang="fr-FR" sz="2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getElementsByTagName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(</a:t>
            </a:r>
          </a:p>
          <a:p>
            <a:pPr algn="ctr" eaLnBrk="1" hangingPunct="1">
              <a:defRPr/>
            </a:pP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'</a:t>
            </a:r>
            <a:r>
              <a:rPr lang="fr-F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noman</a:t>
            </a: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')</a:t>
            </a:r>
            <a:r>
              <a:rPr lang="fr-FR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[0]</a:t>
            </a:r>
          </a:p>
        </p:txBody>
      </p:sp>
      <p:sp>
        <p:nvSpPr>
          <p:cNvPr id="178" name="AutoShape 36"/>
          <p:cNvSpPr>
            <a:spLocks noChangeArrowheads="1"/>
          </p:cNvSpPr>
          <p:nvPr/>
        </p:nvSpPr>
        <p:spPr bwMode="auto">
          <a:xfrm>
            <a:off x="457200" y="3244414"/>
            <a:ext cx="1181100" cy="1470462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9" name="AutoShape 37"/>
          <p:cNvSpPr>
            <a:spLocks noChangeArrowheads="1"/>
          </p:cNvSpPr>
          <p:nvPr/>
        </p:nvSpPr>
        <p:spPr bwMode="auto">
          <a:xfrm>
            <a:off x="5387070" y="3854106"/>
            <a:ext cx="3621600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.</a:t>
            </a:r>
            <a:r>
              <a:rPr lang="fr-FR" sz="2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firstChild</a:t>
            </a:r>
            <a:endParaRPr lang="fr-FR" sz="2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sym typeface="Wingdings" pitchFamily="2" charset="2"/>
            </a:endParaRPr>
          </a:p>
        </p:txBody>
      </p:sp>
      <p:sp>
        <p:nvSpPr>
          <p:cNvPr id="180" name="AutoShape 38"/>
          <p:cNvSpPr>
            <a:spLocks noChangeArrowheads="1"/>
          </p:cNvSpPr>
          <p:nvPr/>
        </p:nvSpPr>
        <p:spPr bwMode="auto">
          <a:xfrm>
            <a:off x="468314" y="4286250"/>
            <a:ext cx="1152525" cy="428625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1" name="AutoShape 39"/>
          <p:cNvSpPr>
            <a:spLocks noChangeArrowheads="1"/>
          </p:cNvSpPr>
          <p:nvPr/>
        </p:nvSpPr>
        <p:spPr bwMode="auto">
          <a:xfrm>
            <a:off x="5387070" y="4361324"/>
            <a:ext cx="3621600" cy="4426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.</a:t>
            </a:r>
            <a:r>
              <a:rPr lang="fr-FR" sz="2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sym typeface="Wingdings" pitchFamily="2" charset="2"/>
              </a:rPr>
              <a:t>nodeValue</a:t>
            </a:r>
            <a:endParaRPr lang="fr-FR" sz="2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sym typeface="Wingdings" pitchFamily="2" charset="2"/>
            </a:endParaRPr>
          </a:p>
        </p:txBody>
      </p:sp>
      <p:sp>
        <p:nvSpPr>
          <p:cNvPr id="182" name="AutoShape 40"/>
          <p:cNvSpPr>
            <a:spLocks noChangeArrowheads="1"/>
          </p:cNvSpPr>
          <p:nvPr/>
        </p:nvSpPr>
        <p:spPr bwMode="auto">
          <a:xfrm>
            <a:off x="534989" y="4303485"/>
            <a:ext cx="1012825" cy="415588"/>
          </a:xfrm>
          <a:prstGeom prst="roundRect">
            <a:avLst>
              <a:gd name="adj" fmla="val 7657"/>
            </a:avLst>
          </a:prstGeom>
          <a:noFill/>
          <a:ln w="38100" algn="ctr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fr-FR" sz="2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69" grpId="1" animBg="1"/>
      <p:bldP spid="170" grpId="0" animBg="1"/>
      <p:bldP spid="171" grpId="0" animBg="1"/>
      <p:bldP spid="172" grpId="0" animBg="1"/>
      <p:bldP spid="172" grpId="1" animBg="1"/>
      <p:bldP spid="173" grpId="0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8" grpId="0" animBg="1"/>
      <p:bldP spid="178" grpId="1" animBg="1"/>
      <p:bldP spid="179" grpId="0" animBg="1"/>
      <p:bldP spid="180" grpId="0" animBg="1"/>
      <p:bldP spid="180" grpId="1" animBg="1"/>
      <p:bldP spid="181" grpId="0" animBg="1"/>
      <p:bldP spid="182" grpId="0" animBg="1"/>
      <p:bldP spid="18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Exploiter des données au format XML en </a:t>
            </a:r>
            <a:r>
              <a:rPr lang="fr-FR" dirty="0">
                <a:sym typeface="Wingdings" pitchFamily="2" charset="2"/>
              </a:rPr>
              <a:t>JavaScript</a:t>
            </a:r>
            <a:endParaRPr lang="fr-FR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fr-FR" dirty="0">
                <a:solidFill>
                  <a:schemeClr val="bg1"/>
                </a:solidFill>
              </a:rPr>
              <a:t>Objet XML </a:t>
            </a:r>
            <a:r>
              <a:rPr lang="fr-FR" dirty="0"/>
              <a:t>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getElementsByTagName</a:t>
            </a:r>
            <a:r>
              <a:rPr lang="fr-FR" sz="2200" b="1" dirty="0">
                <a:latin typeface="Consolas" panose="020B0609020204030204" pitchFamily="49" charset="0"/>
              </a:rPr>
              <a:t>(</a:t>
            </a:r>
            <a:r>
              <a:rPr lang="fr-FR" sz="2200" b="1" i="1" dirty="0">
                <a:latin typeface="Consolas" panose="020B0609020204030204" pitchFamily="49" charset="0"/>
              </a:rPr>
              <a:t>n</a:t>
            </a:r>
            <a:r>
              <a:rPr lang="fr-FR" sz="2200" b="1" dirty="0">
                <a:latin typeface="Consolas" panose="020B0609020204030204" pitchFamily="49" charset="0"/>
              </a:rPr>
              <a:t>)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 Collection de nœuds</a:t>
            </a:r>
          </a:p>
          <a:p>
            <a:pPr>
              <a:spcBef>
                <a:spcPts val="0"/>
              </a:spcBef>
              <a:defRPr/>
            </a:pPr>
            <a:r>
              <a:rPr lang="fr-FR" dirty="0">
                <a:solidFill>
                  <a:schemeClr val="bg1"/>
                </a:solidFill>
              </a:rPr>
              <a:t>Collection de nœuds</a:t>
            </a:r>
            <a:r>
              <a:rPr lang="fr-FR" dirty="0">
                <a:sym typeface="Wingdings" pitchFamily="2" charset="2"/>
              </a:rPr>
              <a:t> (</a:t>
            </a:r>
            <a:r>
              <a:rPr lang="fr-FR" dirty="0" err="1">
                <a:sym typeface="Wingdings" pitchFamily="2" charset="2"/>
              </a:rPr>
              <a:t>array</a:t>
            </a:r>
            <a:r>
              <a:rPr lang="fr-FR" dirty="0">
                <a:sym typeface="Wingdings" pitchFamily="2" charset="2"/>
              </a:rPr>
              <a:t> en JavaScript)</a:t>
            </a:r>
            <a:r>
              <a:rPr lang="fr-FR" dirty="0"/>
              <a:t> 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length</a:t>
            </a:r>
            <a:r>
              <a:rPr lang="fr-FR" dirty="0"/>
              <a:t>	</a:t>
            </a:r>
            <a:r>
              <a:rPr lang="fr-FR" dirty="0">
                <a:sym typeface="Wingdings" pitchFamily="2" charset="2"/>
              </a:rPr>
              <a:t> nombre d'éléments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>
                <a:latin typeface="Consolas" panose="020B0609020204030204" pitchFamily="49" charset="0"/>
                <a:sym typeface="Wingdings" pitchFamily="2" charset="2"/>
              </a:rPr>
              <a:t>[</a:t>
            </a:r>
            <a:r>
              <a:rPr lang="fr-FR" sz="2200" b="1" i="1" dirty="0">
                <a:latin typeface="Consolas" panose="020B0609020204030204" pitchFamily="49" charset="0"/>
                <a:sym typeface="Wingdings" pitchFamily="2" charset="2"/>
              </a:rPr>
              <a:t>x</a:t>
            </a:r>
            <a:r>
              <a:rPr lang="fr-FR" sz="2200" b="1" dirty="0">
                <a:latin typeface="Consolas" panose="020B0609020204030204" pitchFamily="49" charset="0"/>
                <a:sym typeface="Wingdings" pitchFamily="2" charset="2"/>
              </a:rPr>
              <a:t>]</a:t>
            </a:r>
            <a:r>
              <a:rPr lang="fr-FR" dirty="0">
                <a:sym typeface="Wingdings" pitchFamily="2" charset="2"/>
              </a:rPr>
              <a:t>	 accès au </a:t>
            </a:r>
            <a:r>
              <a:rPr lang="fr-FR" dirty="0" err="1">
                <a:sym typeface="Wingdings" pitchFamily="2" charset="2"/>
              </a:rPr>
              <a:t>x</a:t>
            </a:r>
            <a:r>
              <a:rPr lang="fr-FR" baseline="30000" dirty="0" err="1">
                <a:sym typeface="Wingdings" pitchFamily="2" charset="2"/>
              </a:rPr>
              <a:t>éme</a:t>
            </a:r>
            <a:r>
              <a:rPr lang="fr-FR" dirty="0">
                <a:sym typeface="Wingdings" pitchFamily="2" charset="2"/>
              </a:rPr>
              <a:t> élément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fr-FR" dirty="0">
                <a:solidFill>
                  <a:schemeClr val="bg1"/>
                </a:solidFill>
              </a:rPr>
              <a:t>Nœud</a:t>
            </a:r>
            <a:r>
              <a:rPr lang="fr-FR" dirty="0"/>
              <a:t> 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firstChild</a:t>
            </a:r>
            <a:r>
              <a:rPr lang="fr-FR" dirty="0"/>
              <a:t>		</a:t>
            </a:r>
            <a:r>
              <a:rPr lang="fr-FR" dirty="0">
                <a:sym typeface="Wingdings" pitchFamily="2" charset="2"/>
              </a:rPr>
              <a:t> Premier fils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childNodes</a:t>
            </a:r>
            <a:r>
              <a:rPr lang="fr-FR" dirty="0"/>
              <a:t>		</a:t>
            </a:r>
            <a:r>
              <a:rPr lang="fr-FR" dirty="0">
                <a:sym typeface="Wingdings" pitchFamily="2" charset="2"/>
              </a:rPr>
              <a:t> Collection de fils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hasChildNodes</a:t>
            </a:r>
            <a:r>
              <a:rPr lang="fr-FR" sz="2200" b="1" dirty="0">
                <a:latin typeface="Consolas" panose="020B0609020204030204" pitchFamily="49" charset="0"/>
              </a:rPr>
              <a:t>()</a:t>
            </a:r>
            <a:r>
              <a:rPr lang="fr-FR" dirty="0"/>
              <a:t>	</a:t>
            </a:r>
            <a:r>
              <a:rPr lang="fr-FR" dirty="0">
                <a:sym typeface="Wingdings" pitchFamily="2" charset="2"/>
              </a:rPr>
              <a:t> Possède des fils ?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nodeValue</a:t>
            </a:r>
            <a:r>
              <a:rPr lang="fr-FR" dirty="0"/>
              <a:t>		</a:t>
            </a:r>
            <a:r>
              <a:rPr lang="fr-FR" dirty="0">
                <a:sym typeface="Wingdings" pitchFamily="2" charset="2"/>
              </a:rPr>
              <a:t> Valeur du nœud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</a:rPr>
              <a:t>nodeName</a:t>
            </a:r>
            <a:r>
              <a:rPr lang="fr-FR" dirty="0"/>
              <a:t>		</a:t>
            </a:r>
            <a:r>
              <a:rPr lang="fr-FR" dirty="0">
                <a:sym typeface="Wingdings" pitchFamily="2" charset="2"/>
              </a:rPr>
              <a:t> Nom du nœud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sz="2200" b="1" dirty="0" err="1">
                <a:latin typeface="Consolas" panose="020B0609020204030204" pitchFamily="49" charset="0"/>
                <a:sym typeface="Wingdings" pitchFamily="2" charset="2"/>
              </a:rPr>
              <a:t>getAttribute</a:t>
            </a:r>
            <a:r>
              <a:rPr lang="fr-FR" sz="2200" b="1" dirty="0">
                <a:latin typeface="Consolas" panose="020B0609020204030204" pitchFamily="49" charset="0"/>
                <a:sym typeface="Wingdings" pitchFamily="2" charset="2"/>
              </a:rPr>
              <a:t>(</a:t>
            </a:r>
            <a:r>
              <a:rPr lang="fr-FR" sz="2200" b="1" i="1" dirty="0">
                <a:latin typeface="Consolas" panose="020B0609020204030204" pitchFamily="49" charset="0"/>
                <a:sym typeface="Wingdings" pitchFamily="2" charset="2"/>
              </a:rPr>
              <a:t>a</a:t>
            </a:r>
            <a:r>
              <a:rPr lang="fr-FR" sz="2200" b="1" dirty="0">
                <a:latin typeface="Consolas" panose="020B0609020204030204" pitchFamily="49" charset="0"/>
                <a:sym typeface="Wingdings" pitchFamily="2" charset="2"/>
              </a:rPr>
              <a:t>)</a:t>
            </a:r>
            <a:r>
              <a:rPr lang="fr-FR" dirty="0">
                <a:sym typeface="Wingdings" pitchFamily="2" charset="2"/>
              </a:rPr>
              <a:t>	 Valeur de l'attribut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00E5964-380E-456C-8C3B-3ED14C027A79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E00DBBC-76F0-41DB-995F-D3461AFBC8C1}" type="datetime11">
              <a:rPr lang="fr-FR" smtClean="0"/>
              <a:t>22:44:52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0</TotalTime>
  <Words>1075</Words>
  <Application>Microsoft Office PowerPoint</Application>
  <PresentationFormat>Affichage à l'écran (16:9)</PresentationFormat>
  <Paragraphs>255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Consolas</vt:lpstr>
      <vt:lpstr>Courier New</vt:lpstr>
      <vt:lpstr>Wingdings</vt:lpstr>
      <vt:lpstr>Thème2019-3</vt:lpstr>
      <vt:lpstr>Programmation Web : DOM en PHP</vt:lpstr>
      <vt:lpstr>Introduction</vt:lpstr>
      <vt:lpstr>DOM = Document Object Model</vt:lpstr>
      <vt:lpstr>Qu’est-ce que le DOM ?</vt:lpstr>
      <vt:lpstr>En JavaScript</vt:lpstr>
      <vt:lpstr>Exemple XML  DOM JavaScript</vt:lpstr>
      <vt:lpstr>Exemple XML  DOM JavaScript</vt:lpstr>
      <vt:lpstr>Exemple XML  DOM JavaScript</vt:lpstr>
      <vt:lpstr>Exploiter des données au format XML en JavaScript</vt:lpstr>
      <vt:lpstr>En PHP</vt:lpstr>
      <vt:lpstr>DOM PHP</vt:lpstr>
      <vt:lpstr>Classe DOMNode</vt:lpstr>
      <vt:lpstr>Classe DOMNode</vt:lpstr>
      <vt:lpstr>Classe DOMElement</vt:lpstr>
      <vt:lpstr>Classe DOMDocument</vt:lpstr>
      <vt:lpstr>Classe DOMNodeList</vt:lpstr>
      <vt:lpstr>Précisions importantes</vt:lpstr>
      <vt:lpstr>Informations générales</vt:lpstr>
      <vt:lpstr>Le cas getElementsByTagName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/>
  <cp:revision>927</cp:revision>
  <cp:lastPrinted>1601-01-01T00:00:00Z</cp:lastPrinted>
  <dcterms:created xsi:type="dcterms:W3CDTF">2005-09-14T08:47:05Z</dcterms:created>
  <dcterms:modified xsi:type="dcterms:W3CDTF">2021-08-31T20:45:13Z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