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3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93" r:id="rId3"/>
    <p:sldId id="415" r:id="rId4"/>
    <p:sldId id="416" r:id="rId5"/>
    <p:sldId id="417" r:id="rId6"/>
    <p:sldId id="418" r:id="rId7"/>
    <p:sldId id="420" r:id="rId8"/>
    <p:sldId id="419" r:id="rId9"/>
    <p:sldId id="423" r:id="rId10"/>
    <p:sldId id="421" r:id="rId11"/>
    <p:sldId id="422" r:id="rId12"/>
    <p:sldId id="424" r:id="rId13"/>
    <p:sldId id="425" r:id="rId14"/>
    <p:sldId id="426" r:id="rId15"/>
    <p:sldId id="428" r:id="rId16"/>
    <p:sldId id="429" r:id="rId17"/>
    <p:sldId id="430" r:id="rId18"/>
    <p:sldId id="431" r:id="rId19"/>
    <p:sldId id="432" r:id="rId20"/>
    <p:sldId id="433" r:id="rId21"/>
    <p:sldId id="434" r:id="rId2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FF"/>
    <a:srgbClr val="969696"/>
    <a:srgbClr val="666699"/>
    <a:srgbClr val="99CCFF"/>
    <a:srgbClr val="6699FF"/>
    <a:srgbClr val="CCCC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15" autoAdjust="0"/>
    <p:restoredTop sz="78960" autoAdjust="0"/>
  </p:normalViewPr>
  <p:slideViewPr>
    <p:cSldViewPr snapToObjects="1">
      <p:cViewPr varScale="1">
        <p:scale>
          <a:sx n="134" d="100"/>
          <a:sy n="134" d="100"/>
        </p:scale>
        <p:origin x="150" y="17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29" d="100"/>
          <a:sy n="129" d="100"/>
        </p:scale>
        <p:origin x="-373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9078A95-86D0-4AF6-A588-D9E0647AC5F3}" type="slidenum">
              <a:rPr lang="fr-FR" altLang="fr-FR">
                <a:latin typeface="Consolas" panose="020B0609020204030204" pitchFamily="49" charset="0"/>
              </a:rPr>
              <a:pPr/>
              <a:t>‹N°›</a:t>
            </a:fld>
            <a:endParaRPr lang="fr-FR" altLang="fr-FR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865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nsolas" panose="020B0609020204030204" pitchFamily="49" charset="0"/>
              </a:defRPr>
            </a:lvl1pPr>
          </a:lstStyle>
          <a:p>
            <a:fld id="{8D703128-1EEA-48C9-984D-66E6F4D5A686}" type="slidenum">
              <a:rPr lang="fr-FR" altLang="fr-FR" smtClean="0"/>
              <a:pPr/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5240317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5AA7C03C-1BE9-4930-926B-F43B0EA7BF0B}" type="slidenum">
              <a:rPr lang="fr-FR" altLang="fr-FR" sz="1200">
                <a:latin typeface="Arial" charset="0"/>
              </a:rPr>
              <a:pPr/>
              <a:t>1</a:t>
            </a:fld>
            <a:endParaRPr lang="fr-FR" altLang="fr-FR" sz="1200">
              <a:latin typeface="Arial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03128-1EEA-48C9-984D-66E6F4D5A686}" type="slidenum">
              <a:rPr lang="fr-FR" altLang="fr-FR" smtClean="0"/>
              <a:pPr/>
              <a:t>10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690086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numCol="3"/>
          <a:lstStyle/>
          <a:p>
            <a:r>
              <a:rPr lang="fr-FR" sz="800" dirty="0"/>
              <a:t>@</a:t>
            </a:r>
            <a:r>
              <a:rPr lang="fr-FR" sz="800" dirty="0" err="1"/>
              <a:t>startuml</a:t>
            </a:r>
            <a:endParaRPr lang="fr-FR" sz="800" dirty="0"/>
          </a:p>
          <a:p>
            <a:endParaRPr lang="fr-FR" sz="800" dirty="0"/>
          </a:p>
          <a:p>
            <a:r>
              <a:rPr lang="fr-FR" sz="800" dirty="0"/>
              <a:t>class Doc {</a:t>
            </a:r>
          </a:p>
          <a:p>
            <a:r>
              <a:rPr lang="fr-FR" sz="800" dirty="0"/>
              <a:t>  +</a:t>
            </a:r>
            <a:r>
              <a:rPr lang="fr-FR" sz="800" dirty="0" err="1"/>
              <a:t>int</a:t>
            </a:r>
            <a:r>
              <a:rPr lang="fr-FR" sz="800" dirty="0"/>
              <a:t> Type</a:t>
            </a:r>
          </a:p>
          <a:p>
            <a:r>
              <a:rPr lang="fr-FR" sz="800" dirty="0"/>
              <a:t>}</a:t>
            </a:r>
          </a:p>
          <a:p>
            <a:endParaRPr lang="fr-FR" sz="800" dirty="0"/>
          </a:p>
          <a:p>
            <a:r>
              <a:rPr lang="fr-FR" sz="800" dirty="0"/>
              <a:t>class </a:t>
            </a:r>
            <a:r>
              <a:rPr lang="fr-FR" sz="800" dirty="0" err="1"/>
              <a:t>HTMLDoc</a:t>
            </a:r>
            <a:r>
              <a:rPr lang="fr-FR" sz="800" dirty="0"/>
              <a:t> </a:t>
            </a:r>
            <a:r>
              <a:rPr lang="fr-FR" sz="800" dirty="0" err="1"/>
              <a:t>extends</a:t>
            </a:r>
            <a:r>
              <a:rPr lang="fr-FR" sz="800" dirty="0"/>
              <a:t> Doc {</a:t>
            </a:r>
          </a:p>
          <a:p>
            <a:r>
              <a:rPr lang="fr-FR" sz="800" dirty="0"/>
              <a:t>  +</a:t>
            </a:r>
            <a:r>
              <a:rPr lang="fr-FR" sz="800" dirty="0" err="1"/>
              <a:t>int</a:t>
            </a:r>
            <a:r>
              <a:rPr lang="fr-FR" sz="800" dirty="0"/>
              <a:t> </a:t>
            </a:r>
            <a:r>
              <a:rPr lang="fr-FR" sz="800" dirty="0" err="1"/>
              <a:t>HTMLversion</a:t>
            </a:r>
            <a:endParaRPr lang="fr-FR" sz="800" dirty="0"/>
          </a:p>
          <a:p>
            <a:r>
              <a:rPr lang="fr-FR" sz="800" dirty="0"/>
              <a:t>}</a:t>
            </a:r>
          </a:p>
          <a:p>
            <a:endParaRPr lang="fr-FR" sz="800" dirty="0"/>
          </a:p>
          <a:p>
            <a:r>
              <a:rPr lang="fr-FR" sz="800" dirty="0"/>
              <a:t>class </a:t>
            </a:r>
            <a:r>
              <a:rPr lang="fr-FR" sz="800" dirty="0" err="1"/>
              <a:t>JSONDoc</a:t>
            </a:r>
            <a:r>
              <a:rPr lang="fr-FR" sz="800" dirty="0"/>
              <a:t> </a:t>
            </a:r>
            <a:r>
              <a:rPr lang="fr-FR" sz="800" dirty="0" err="1"/>
              <a:t>extends</a:t>
            </a:r>
            <a:r>
              <a:rPr lang="fr-FR" sz="800" dirty="0"/>
              <a:t> Doc {</a:t>
            </a:r>
          </a:p>
          <a:p>
            <a:r>
              <a:rPr lang="fr-FR" sz="800" dirty="0"/>
              <a:t>  +</a:t>
            </a:r>
            <a:r>
              <a:rPr lang="fr-FR" sz="800" dirty="0" err="1"/>
              <a:t>bool</a:t>
            </a:r>
            <a:r>
              <a:rPr lang="fr-FR" sz="800" dirty="0"/>
              <a:t> </a:t>
            </a:r>
            <a:r>
              <a:rPr lang="fr-FR" sz="800" dirty="0" err="1"/>
              <a:t>prettyPrint</a:t>
            </a:r>
            <a:endParaRPr lang="fr-FR" sz="800" dirty="0"/>
          </a:p>
          <a:p>
            <a:r>
              <a:rPr lang="fr-FR" sz="800" dirty="0"/>
              <a:t>}</a:t>
            </a:r>
          </a:p>
          <a:p>
            <a:endParaRPr lang="fr-FR" sz="800" dirty="0"/>
          </a:p>
          <a:p>
            <a:r>
              <a:rPr lang="fr-FR" sz="800" dirty="0"/>
              <a:t>class </a:t>
            </a:r>
            <a:r>
              <a:rPr lang="fr-FR" sz="800" dirty="0" err="1"/>
              <a:t>XMLDoc</a:t>
            </a:r>
            <a:r>
              <a:rPr lang="fr-FR" sz="800" dirty="0"/>
              <a:t> </a:t>
            </a:r>
            <a:r>
              <a:rPr lang="fr-FR" sz="800" dirty="0" err="1"/>
              <a:t>extends</a:t>
            </a:r>
            <a:r>
              <a:rPr lang="fr-FR" sz="800" dirty="0"/>
              <a:t> Doc {</a:t>
            </a:r>
          </a:p>
          <a:p>
            <a:r>
              <a:rPr lang="fr-FR" sz="800" dirty="0"/>
              <a:t>  +string XSD</a:t>
            </a:r>
          </a:p>
          <a:p>
            <a:r>
              <a:rPr lang="fr-FR" sz="800" dirty="0"/>
              <a:t>}</a:t>
            </a:r>
          </a:p>
          <a:p>
            <a:endParaRPr lang="fr-FR" sz="800" dirty="0"/>
          </a:p>
          <a:p>
            <a:r>
              <a:rPr lang="fr-FR" sz="800" dirty="0"/>
              <a:t>class </a:t>
            </a:r>
            <a:r>
              <a:rPr lang="fr-FR" sz="800" dirty="0" err="1"/>
              <a:t>Renderer</a:t>
            </a:r>
            <a:r>
              <a:rPr lang="fr-FR" sz="800" dirty="0"/>
              <a:t> {</a:t>
            </a:r>
          </a:p>
          <a:p>
            <a:r>
              <a:rPr lang="fr-FR" sz="800" dirty="0"/>
              <a:t>  +</a:t>
            </a:r>
            <a:r>
              <a:rPr lang="fr-FR" sz="800" dirty="0" err="1"/>
              <a:t>renderDoc</a:t>
            </a:r>
            <a:r>
              <a:rPr lang="fr-FR" sz="800" dirty="0"/>
              <a:t>(Doc)</a:t>
            </a:r>
          </a:p>
          <a:p>
            <a:r>
              <a:rPr lang="fr-FR" sz="800" dirty="0"/>
              <a:t>  +</a:t>
            </a:r>
            <a:r>
              <a:rPr lang="fr-FR" sz="800" dirty="0" err="1"/>
              <a:t>renderHTML</a:t>
            </a:r>
            <a:r>
              <a:rPr lang="fr-FR" sz="800" dirty="0"/>
              <a:t>(</a:t>
            </a:r>
            <a:r>
              <a:rPr lang="fr-FR" sz="800" dirty="0" err="1"/>
              <a:t>HTMLDoc</a:t>
            </a:r>
            <a:r>
              <a:rPr lang="fr-FR" sz="800" dirty="0"/>
              <a:t>)</a:t>
            </a:r>
          </a:p>
          <a:p>
            <a:r>
              <a:rPr lang="fr-FR" sz="800" dirty="0"/>
              <a:t>  +</a:t>
            </a:r>
            <a:r>
              <a:rPr lang="fr-FR" sz="800" dirty="0" err="1"/>
              <a:t>renderJSON</a:t>
            </a:r>
            <a:r>
              <a:rPr lang="fr-FR" sz="800" dirty="0"/>
              <a:t>(</a:t>
            </a:r>
            <a:r>
              <a:rPr lang="fr-FR" sz="800" dirty="0" err="1"/>
              <a:t>JSONDoc</a:t>
            </a:r>
            <a:r>
              <a:rPr lang="fr-FR" sz="800" dirty="0"/>
              <a:t>)</a:t>
            </a:r>
          </a:p>
          <a:p>
            <a:r>
              <a:rPr lang="fr-FR" sz="800" dirty="0"/>
              <a:t>  +</a:t>
            </a:r>
            <a:r>
              <a:rPr lang="fr-FR" sz="800" dirty="0" err="1"/>
              <a:t>render</a:t>
            </a:r>
            <a:r>
              <a:rPr lang="fr-FR" sz="800" dirty="0"/>
              <a:t>(XML(</a:t>
            </a:r>
            <a:r>
              <a:rPr lang="fr-FR" sz="800" dirty="0" err="1"/>
              <a:t>XMLDoc</a:t>
            </a:r>
            <a:r>
              <a:rPr lang="fr-FR" sz="800" dirty="0"/>
              <a:t>)</a:t>
            </a:r>
          </a:p>
          <a:p>
            <a:r>
              <a:rPr lang="fr-FR" sz="800" dirty="0"/>
              <a:t>}</a:t>
            </a:r>
          </a:p>
          <a:p>
            <a:endParaRPr lang="fr-FR" sz="800" dirty="0"/>
          </a:p>
          <a:p>
            <a:endParaRPr lang="fr-FR" sz="800" dirty="0"/>
          </a:p>
          <a:p>
            <a:r>
              <a:rPr lang="fr-FR" sz="800" dirty="0" err="1"/>
              <a:t>Renderer</a:t>
            </a:r>
            <a:r>
              <a:rPr lang="fr-FR" sz="800" dirty="0"/>
              <a:t> .up.&gt; </a:t>
            </a:r>
            <a:r>
              <a:rPr lang="fr-FR" sz="800" dirty="0" err="1"/>
              <a:t>HTMLDoc</a:t>
            </a:r>
            <a:endParaRPr lang="fr-FR" sz="800" dirty="0"/>
          </a:p>
          <a:p>
            <a:r>
              <a:rPr lang="fr-FR" sz="800" dirty="0" err="1"/>
              <a:t>Renderer</a:t>
            </a:r>
            <a:r>
              <a:rPr lang="fr-FR" sz="800" dirty="0"/>
              <a:t> .up.&gt; </a:t>
            </a:r>
            <a:r>
              <a:rPr lang="fr-FR" sz="800" dirty="0" err="1"/>
              <a:t>JSONDoc</a:t>
            </a:r>
            <a:endParaRPr lang="fr-FR" sz="800" dirty="0"/>
          </a:p>
          <a:p>
            <a:r>
              <a:rPr lang="fr-FR" sz="800" dirty="0" err="1"/>
              <a:t>Renderer</a:t>
            </a:r>
            <a:r>
              <a:rPr lang="fr-FR" sz="800" dirty="0"/>
              <a:t> .up.&gt; </a:t>
            </a:r>
            <a:r>
              <a:rPr lang="fr-FR" sz="800" dirty="0" err="1"/>
              <a:t>XMLDoc</a:t>
            </a:r>
            <a:endParaRPr lang="fr-FR" sz="800" dirty="0"/>
          </a:p>
          <a:p>
            <a:endParaRPr lang="fr-FR" sz="800" dirty="0"/>
          </a:p>
          <a:p>
            <a:r>
              <a:rPr lang="fr-FR" sz="800" dirty="0"/>
              <a:t>@</a:t>
            </a:r>
            <a:r>
              <a:rPr lang="fr-FR" sz="800" dirty="0" err="1"/>
              <a:t>enduml</a:t>
            </a:r>
            <a:endParaRPr lang="fr-FR" sz="800" dirty="0"/>
          </a:p>
          <a:p>
            <a:endParaRPr lang="fr-FR" sz="800" dirty="0"/>
          </a:p>
          <a:p>
            <a:endParaRPr lang="fr-FR" sz="800" dirty="0"/>
          </a:p>
          <a:p>
            <a:r>
              <a:rPr lang="fr-FR" sz="800" dirty="0"/>
              <a:t>***************************</a:t>
            </a:r>
          </a:p>
          <a:p>
            <a:endParaRPr lang="fr-FR" sz="800" dirty="0"/>
          </a:p>
          <a:p>
            <a:r>
              <a:rPr lang="fr-FR" sz="800" dirty="0"/>
              <a:t>@</a:t>
            </a:r>
            <a:r>
              <a:rPr lang="fr-FR" sz="800" dirty="0" err="1"/>
              <a:t>startuml</a:t>
            </a:r>
            <a:endParaRPr lang="fr-FR" sz="800" dirty="0"/>
          </a:p>
          <a:p>
            <a:endParaRPr lang="fr-FR" sz="800" dirty="0"/>
          </a:p>
          <a:p>
            <a:r>
              <a:rPr lang="fr-FR" sz="800" dirty="0"/>
              <a:t>interface Doc {</a:t>
            </a:r>
          </a:p>
          <a:p>
            <a:r>
              <a:rPr lang="fr-FR" sz="800" dirty="0"/>
              <a:t>  +</a:t>
            </a:r>
            <a:r>
              <a:rPr lang="fr-FR" sz="800" dirty="0" err="1"/>
              <a:t>render</a:t>
            </a:r>
            <a:r>
              <a:rPr lang="fr-FR" sz="800" dirty="0"/>
              <a:t>()</a:t>
            </a:r>
          </a:p>
          <a:p>
            <a:r>
              <a:rPr lang="fr-FR" sz="800" dirty="0"/>
              <a:t>}</a:t>
            </a:r>
          </a:p>
          <a:p>
            <a:endParaRPr lang="fr-FR" sz="800" dirty="0"/>
          </a:p>
          <a:p>
            <a:r>
              <a:rPr lang="fr-FR" sz="800" dirty="0"/>
              <a:t>class </a:t>
            </a:r>
            <a:r>
              <a:rPr lang="fr-FR" sz="800" dirty="0" err="1"/>
              <a:t>HTMLDoc</a:t>
            </a:r>
            <a:r>
              <a:rPr lang="fr-FR" sz="800" dirty="0"/>
              <a:t> </a:t>
            </a:r>
            <a:r>
              <a:rPr lang="fr-FR" sz="800" dirty="0" err="1"/>
              <a:t>implements</a:t>
            </a:r>
            <a:r>
              <a:rPr lang="fr-FR" sz="800" dirty="0"/>
              <a:t> Doc {</a:t>
            </a:r>
          </a:p>
          <a:p>
            <a:r>
              <a:rPr lang="fr-FR" sz="800" dirty="0"/>
              <a:t>  +</a:t>
            </a:r>
            <a:r>
              <a:rPr lang="fr-FR" sz="800" dirty="0" err="1"/>
              <a:t>int</a:t>
            </a:r>
            <a:r>
              <a:rPr lang="fr-FR" sz="800" dirty="0"/>
              <a:t> </a:t>
            </a:r>
            <a:r>
              <a:rPr lang="fr-FR" sz="800" dirty="0" err="1"/>
              <a:t>HTMLversion</a:t>
            </a:r>
            <a:endParaRPr lang="fr-FR" sz="800" dirty="0"/>
          </a:p>
          <a:p>
            <a:r>
              <a:rPr lang="fr-FR" sz="800" dirty="0"/>
              <a:t>  +</a:t>
            </a:r>
            <a:r>
              <a:rPr lang="fr-FR" sz="800" dirty="0" err="1"/>
              <a:t>render</a:t>
            </a:r>
            <a:r>
              <a:rPr lang="fr-FR" sz="800" dirty="0"/>
              <a:t>()</a:t>
            </a:r>
          </a:p>
          <a:p>
            <a:r>
              <a:rPr lang="fr-FR" sz="800" dirty="0"/>
              <a:t>}</a:t>
            </a:r>
          </a:p>
          <a:p>
            <a:endParaRPr lang="fr-FR" sz="800" dirty="0"/>
          </a:p>
          <a:p>
            <a:r>
              <a:rPr lang="fr-FR" sz="800" dirty="0"/>
              <a:t>class </a:t>
            </a:r>
            <a:r>
              <a:rPr lang="fr-FR" sz="800" dirty="0" err="1"/>
              <a:t>JSONDoc</a:t>
            </a:r>
            <a:r>
              <a:rPr lang="fr-FR" sz="800" dirty="0"/>
              <a:t> </a:t>
            </a:r>
            <a:r>
              <a:rPr lang="fr-FR" sz="800" dirty="0" err="1"/>
              <a:t>implements</a:t>
            </a:r>
            <a:r>
              <a:rPr lang="fr-FR" sz="800" dirty="0"/>
              <a:t> Doc {</a:t>
            </a:r>
          </a:p>
          <a:p>
            <a:r>
              <a:rPr lang="fr-FR" sz="800" dirty="0"/>
              <a:t>  +</a:t>
            </a:r>
            <a:r>
              <a:rPr lang="fr-FR" sz="800" dirty="0" err="1"/>
              <a:t>bool</a:t>
            </a:r>
            <a:r>
              <a:rPr lang="fr-FR" sz="800" dirty="0"/>
              <a:t> </a:t>
            </a:r>
            <a:r>
              <a:rPr lang="fr-FR" sz="800" dirty="0" err="1"/>
              <a:t>prettyPrint</a:t>
            </a:r>
            <a:endParaRPr lang="fr-FR" sz="800" dirty="0"/>
          </a:p>
          <a:p>
            <a:r>
              <a:rPr lang="fr-FR" sz="800" dirty="0"/>
              <a:t>  +</a:t>
            </a:r>
            <a:r>
              <a:rPr lang="fr-FR" sz="800" dirty="0" err="1"/>
              <a:t>render</a:t>
            </a:r>
            <a:r>
              <a:rPr lang="fr-FR" sz="800" dirty="0"/>
              <a:t>()</a:t>
            </a:r>
          </a:p>
          <a:p>
            <a:r>
              <a:rPr lang="fr-FR" sz="800" dirty="0"/>
              <a:t>}</a:t>
            </a:r>
          </a:p>
          <a:p>
            <a:endParaRPr lang="fr-FR" sz="800" dirty="0"/>
          </a:p>
          <a:p>
            <a:r>
              <a:rPr lang="fr-FR" sz="800" dirty="0"/>
              <a:t>class </a:t>
            </a:r>
            <a:r>
              <a:rPr lang="fr-FR" sz="800" dirty="0" err="1"/>
              <a:t>XMLDoc</a:t>
            </a:r>
            <a:r>
              <a:rPr lang="fr-FR" sz="800" dirty="0"/>
              <a:t> </a:t>
            </a:r>
            <a:r>
              <a:rPr lang="fr-FR" sz="800" dirty="0" err="1"/>
              <a:t>implements</a:t>
            </a:r>
            <a:r>
              <a:rPr lang="fr-FR" sz="800" dirty="0"/>
              <a:t> Doc {</a:t>
            </a:r>
          </a:p>
          <a:p>
            <a:r>
              <a:rPr lang="fr-FR" sz="800" dirty="0"/>
              <a:t>  +string XSD</a:t>
            </a:r>
          </a:p>
          <a:p>
            <a:r>
              <a:rPr lang="fr-FR" sz="800" dirty="0"/>
              <a:t>  +</a:t>
            </a:r>
            <a:r>
              <a:rPr lang="fr-FR" sz="800" dirty="0" err="1"/>
              <a:t>render</a:t>
            </a:r>
            <a:r>
              <a:rPr lang="fr-FR" sz="800" dirty="0"/>
              <a:t>()</a:t>
            </a:r>
          </a:p>
          <a:p>
            <a:r>
              <a:rPr lang="fr-FR" sz="800" dirty="0"/>
              <a:t>}</a:t>
            </a:r>
          </a:p>
          <a:p>
            <a:endParaRPr lang="fr-FR" sz="800" dirty="0"/>
          </a:p>
          <a:p>
            <a:r>
              <a:rPr lang="fr-FR" sz="800" dirty="0"/>
              <a:t>class </a:t>
            </a:r>
            <a:r>
              <a:rPr lang="fr-FR" sz="800" dirty="0" err="1"/>
              <a:t>Renderer</a:t>
            </a:r>
            <a:r>
              <a:rPr lang="fr-FR" sz="800" dirty="0"/>
              <a:t> {</a:t>
            </a:r>
          </a:p>
          <a:p>
            <a:r>
              <a:rPr lang="fr-FR" sz="800" dirty="0"/>
              <a:t>  +</a:t>
            </a:r>
            <a:r>
              <a:rPr lang="fr-FR" sz="800" dirty="0" err="1"/>
              <a:t>renderDoc</a:t>
            </a:r>
            <a:r>
              <a:rPr lang="fr-FR" sz="800" dirty="0"/>
              <a:t>(Doc)</a:t>
            </a:r>
          </a:p>
          <a:p>
            <a:r>
              <a:rPr lang="fr-FR" sz="800" dirty="0"/>
              <a:t>}</a:t>
            </a:r>
          </a:p>
          <a:p>
            <a:endParaRPr lang="fr-FR" sz="800" dirty="0"/>
          </a:p>
          <a:p>
            <a:endParaRPr lang="fr-FR" sz="800" dirty="0"/>
          </a:p>
          <a:p>
            <a:r>
              <a:rPr lang="fr-FR" sz="800" dirty="0" err="1"/>
              <a:t>Renderer</a:t>
            </a:r>
            <a:r>
              <a:rPr lang="fr-FR" sz="800" dirty="0"/>
              <a:t> ..&gt; Doc</a:t>
            </a:r>
          </a:p>
          <a:p>
            <a:endParaRPr lang="fr-FR" sz="800" dirty="0"/>
          </a:p>
          <a:p>
            <a:r>
              <a:rPr lang="fr-FR" sz="800" dirty="0"/>
              <a:t>@</a:t>
            </a:r>
            <a:r>
              <a:rPr lang="fr-FR" sz="800" dirty="0" err="1"/>
              <a:t>enduml</a:t>
            </a:r>
            <a:endParaRPr lang="fr-FR" sz="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03128-1EEA-48C9-984D-66E6F4D5A686}" type="slidenum">
              <a:rPr lang="fr-FR" altLang="fr-FR" smtClean="0"/>
              <a:pPr/>
              <a:t>11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690086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03128-1EEA-48C9-984D-66E6F4D5A686}" type="slidenum">
              <a:rPr lang="fr-FR" altLang="fr-FR" smtClean="0"/>
              <a:pPr/>
              <a:t>12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690086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numCol="2"/>
          <a:lstStyle/>
          <a:p>
            <a:r>
              <a:rPr lang="en-US" sz="800" dirty="0"/>
              <a:t>@</a:t>
            </a:r>
            <a:r>
              <a:rPr lang="en-US" sz="800" dirty="0" err="1"/>
              <a:t>startuml</a:t>
            </a:r>
            <a:endParaRPr lang="en-US" sz="800" dirty="0"/>
          </a:p>
          <a:p>
            <a:endParaRPr lang="en-US" sz="800" dirty="0"/>
          </a:p>
          <a:p>
            <a:r>
              <a:rPr lang="en-US" sz="800" dirty="0"/>
              <a:t>class Bird {</a:t>
            </a:r>
          </a:p>
          <a:p>
            <a:r>
              <a:rPr lang="en-US" sz="800" dirty="0"/>
              <a:t>    +fly()</a:t>
            </a:r>
          </a:p>
          <a:p>
            <a:r>
              <a:rPr lang="en-US" sz="800" dirty="0"/>
              <a:t>}</a:t>
            </a:r>
          </a:p>
          <a:p>
            <a:endParaRPr lang="en-US" sz="800" dirty="0"/>
          </a:p>
          <a:p>
            <a:r>
              <a:rPr lang="en-US" sz="800" dirty="0"/>
              <a:t>class Duck extends Bird {</a:t>
            </a:r>
          </a:p>
          <a:p>
            <a:r>
              <a:rPr lang="en-US" sz="800" dirty="0"/>
              <a:t>}</a:t>
            </a:r>
          </a:p>
          <a:p>
            <a:endParaRPr lang="en-US" sz="800" dirty="0"/>
          </a:p>
          <a:p>
            <a:r>
              <a:rPr lang="en-US" sz="800" dirty="0"/>
              <a:t>class Ostrich extends Bird {</a:t>
            </a:r>
          </a:p>
          <a:p>
            <a:r>
              <a:rPr lang="en-US" sz="800" dirty="0"/>
              <a:t>}</a:t>
            </a:r>
          </a:p>
          <a:p>
            <a:endParaRPr lang="en-US" sz="800" dirty="0"/>
          </a:p>
          <a:p>
            <a:r>
              <a:rPr lang="en-US" sz="800" dirty="0"/>
              <a:t>@</a:t>
            </a:r>
            <a:r>
              <a:rPr lang="en-US" sz="800" dirty="0" err="1"/>
              <a:t>enduml</a:t>
            </a:r>
            <a:endParaRPr lang="en-US" sz="800" dirty="0"/>
          </a:p>
          <a:p>
            <a:endParaRPr lang="en-US" sz="800" dirty="0"/>
          </a:p>
          <a:p>
            <a:r>
              <a:rPr lang="en-US" sz="800" dirty="0"/>
              <a:t>******************************</a:t>
            </a:r>
          </a:p>
          <a:p>
            <a:endParaRPr lang="en-US" sz="800" dirty="0"/>
          </a:p>
          <a:p>
            <a:r>
              <a:rPr lang="fr-FR" sz="800" dirty="0"/>
              <a:t>@</a:t>
            </a:r>
            <a:r>
              <a:rPr lang="fr-FR" sz="800" dirty="0" err="1"/>
              <a:t>startuml</a:t>
            </a:r>
            <a:endParaRPr lang="fr-FR" sz="800" dirty="0"/>
          </a:p>
          <a:p>
            <a:endParaRPr lang="fr-FR" sz="800" dirty="0"/>
          </a:p>
          <a:p>
            <a:r>
              <a:rPr lang="fr-FR" sz="800" dirty="0"/>
              <a:t>class </a:t>
            </a:r>
            <a:r>
              <a:rPr lang="fr-FR" sz="800" dirty="0" err="1"/>
              <a:t>Bird</a:t>
            </a:r>
            <a:r>
              <a:rPr lang="fr-FR" sz="800" dirty="0"/>
              <a:t>{</a:t>
            </a:r>
          </a:p>
          <a:p>
            <a:r>
              <a:rPr lang="fr-FR" sz="800" dirty="0"/>
              <a:t>}</a:t>
            </a:r>
          </a:p>
          <a:p>
            <a:endParaRPr lang="fr-FR" sz="800" dirty="0"/>
          </a:p>
          <a:p>
            <a:r>
              <a:rPr lang="fr-FR" sz="800" dirty="0"/>
              <a:t>class </a:t>
            </a:r>
            <a:r>
              <a:rPr lang="fr-FR" sz="800" dirty="0" err="1"/>
              <a:t>FlyingBirds</a:t>
            </a:r>
            <a:r>
              <a:rPr lang="fr-FR" sz="800" dirty="0"/>
              <a:t> </a:t>
            </a:r>
            <a:r>
              <a:rPr lang="fr-FR" sz="800" dirty="0" err="1"/>
              <a:t>extends</a:t>
            </a:r>
            <a:r>
              <a:rPr lang="fr-FR" sz="800" dirty="0"/>
              <a:t> </a:t>
            </a:r>
            <a:r>
              <a:rPr lang="fr-FR" sz="800" dirty="0" err="1"/>
              <a:t>Bird</a:t>
            </a:r>
            <a:r>
              <a:rPr lang="fr-FR" sz="800" dirty="0"/>
              <a:t>{</a:t>
            </a:r>
          </a:p>
          <a:p>
            <a:r>
              <a:rPr lang="fr-FR" sz="800" dirty="0"/>
              <a:t>    +</a:t>
            </a:r>
            <a:r>
              <a:rPr lang="fr-FR" sz="800" dirty="0" err="1"/>
              <a:t>fly</a:t>
            </a:r>
            <a:r>
              <a:rPr lang="fr-FR" sz="800" dirty="0"/>
              <a:t>()</a:t>
            </a:r>
          </a:p>
          <a:p>
            <a:r>
              <a:rPr lang="fr-FR" sz="800" dirty="0"/>
              <a:t>}</a:t>
            </a:r>
          </a:p>
          <a:p>
            <a:endParaRPr lang="fr-FR" sz="800" dirty="0"/>
          </a:p>
          <a:p>
            <a:r>
              <a:rPr lang="fr-FR" sz="800" dirty="0"/>
              <a:t>class </a:t>
            </a:r>
            <a:r>
              <a:rPr lang="fr-FR" sz="800" dirty="0" err="1"/>
              <a:t>Duck</a:t>
            </a:r>
            <a:r>
              <a:rPr lang="fr-FR" sz="800" dirty="0"/>
              <a:t> </a:t>
            </a:r>
            <a:r>
              <a:rPr lang="fr-FR" sz="800" dirty="0" err="1"/>
              <a:t>extends</a:t>
            </a:r>
            <a:r>
              <a:rPr lang="fr-FR" sz="800" dirty="0"/>
              <a:t> </a:t>
            </a:r>
            <a:r>
              <a:rPr lang="fr-FR" sz="800" dirty="0" err="1"/>
              <a:t>FlyingBirds</a:t>
            </a:r>
            <a:r>
              <a:rPr lang="fr-FR" sz="800" dirty="0"/>
              <a:t> {</a:t>
            </a:r>
          </a:p>
          <a:p>
            <a:r>
              <a:rPr lang="fr-FR" sz="800" dirty="0"/>
              <a:t>}</a:t>
            </a:r>
          </a:p>
          <a:p>
            <a:r>
              <a:rPr lang="fr-FR" sz="800" dirty="0"/>
              <a:t>class </a:t>
            </a:r>
            <a:r>
              <a:rPr lang="fr-FR" sz="800" dirty="0" err="1"/>
              <a:t>Ostrich</a:t>
            </a:r>
            <a:r>
              <a:rPr lang="fr-FR" sz="800" dirty="0"/>
              <a:t> </a:t>
            </a:r>
            <a:r>
              <a:rPr lang="fr-FR" sz="800" dirty="0" err="1"/>
              <a:t>extends</a:t>
            </a:r>
            <a:r>
              <a:rPr lang="fr-FR" sz="800" dirty="0"/>
              <a:t> </a:t>
            </a:r>
            <a:r>
              <a:rPr lang="fr-FR" sz="800" dirty="0" err="1"/>
              <a:t>Bird</a:t>
            </a:r>
            <a:r>
              <a:rPr lang="fr-FR" sz="800" dirty="0"/>
              <a:t> {</a:t>
            </a:r>
          </a:p>
          <a:p>
            <a:r>
              <a:rPr lang="fr-FR" sz="800" dirty="0"/>
              <a:t>}</a:t>
            </a:r>
          </a:p>
          <a:p>
            <a:endParaRPr lang="fr-FR" sz="800" dirty="0"/>
          </a:p>
          <a:p>
            <a:r>
              <a:rPr lang="fr-FR" sz="800" dirty="0"/>
              <a:t>@</a:t>
            </a:r>
            <a:r>
              <a:rPr lang="fr-FR" sz="800" dirty="0" err="1"/>
              <a:t>enduml</a:t>
            </a:r>
            <a:endParaRPr lang="fr-FR" sz="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03128-1EEA-48C9-984D-66E6F4D5A686}" type="slidenum">
              <a:rPr lang="fr-FR" altLang="fr-FR" smtClean="0"/>
              <a:pPr/>
              <a:t>13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690086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03128-1EEA-48C9-984D-66E6F4D5A686}" type="slidenum">
              <a:rPr lang="fr-FR" altLang="fr-FR" smtClean="0"/>
              <a:pPr/>
              <a:t>14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690086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03128-1EEA-48C9-984D-66E6F4D5A686}" type="slidenum">
              <a:rPr lang="fr-FR" altLang="fr-FR" smtClean="0"/>
              <a:pPr/>
              <a:t>15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690086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03128-1EEA-48C9-984D-66E6F4D5A686}" type="slidenum">
              <a:rPr lang="fr-FR" altLang="fr-FR" smtClean="0"/>
              <a:pPr/>
              <a:t>16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690086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numCol="2"/>
          <a:lstStyle/>
          <a:p>
            <a:r>
              <a:rPr lang="en-US" sz="800" dirty="0"/>
              <a:t>@</a:t>
            </a:r>
            <a:r>
              <a:rPr lang="en-US" sz="800" dirty="0" err="1"/>
              <a:t>startuml</a:t>
            </a:r>
            <a:endParaRPr lang="en-US" sz="800" dirty="0"/>
          </a:p>
          <a:p>
            <a:endParaRPr lang="en-US" sz="800" dirty="0"/>
          </a:p>
          <a:p>
            <a:r>
              <a:rPr lang="en-US" sz="800" dirty="0"/>
              <a:t>class Client {</a:t>
            </a:r>
          </a:p>
          <a:p>
            <a:r>
              <a:rPr lang="en-US" sz="800" dirty="0"/>
              <a:t>}</a:t>
            </a:r>
          </a:p>
          <a:p>
            <a:endParaRPr lang="en-US" sz="800" dirty="0"/>
          </a:p>
          <a:p>
            <a:r>
              <a:rPr lang="en-US" sz="800" dirty="0"/>
              <a:t>class Service {</a:t>
            </a:r>
          </a:p>
          <a:p>
            <a:r>
              <a:rPr lang="en-US" sz="800" dirty="0"/>
              <a:t>}</a:t>
            </a:r>
          </a:p>
          <a:p>
            <a:endParaRPr lang="en-US" sz="800" dirty="0"/>
          </a:p>
          <a:p>
            <a:r>
              <a:rPr lang="en-US" sz="800" dirty="0"/>
              <a:t>class </a:t>
            </a:r>
            <a:r>
              <a:rPr lang="en-US" sz="800" dirty="0" err="1"/>
              <a:t>DataAccess</a:t>
            </a:r>
            <a:r>
              <a:rPr lang="en-US" sz="800" dirty="0"/>
              <a:t> {</a:t>
            </a:r>
          </a:p>
          <a:p>
            <a:r>
              <a:rPr lang="en-US" sz="800" dirty="0"/>
              <a:t>}</a:t>
            </a:r>
          </a:p>
          <a:p>
            <a:endParaRPr lang="en-US" sz="800" dirty="0"/>
          </a:p>
          <a:p>
            <a:r>
              <a:rPr lang="en-US" sz="800" dirty="0"/>
              <a:t>Service ..&gt; </a:t>
            </a:r>
            <a:r>
              <a:rPr lang="en-US" sz="800" dirty="0" err="1"/>
              <a:t>DataAccess</a:t>
            </a:r>
            <a:endParaRPr lang="en-US" sz="800" dirty="0"/>
          </a:p>
          <a:p>
            <a:r>
              <a:rPr lang="en-US" sz="800" dirty="0"/>
              <a:t>Client ..&gt; Service</a:t>
            </a:r>
          </a:p>
          <a:p>
            <a:endParaRPr lang="en-US" sz="800" dirty="0"/>
          </a:p>
          <a:p>
            <a:r>
              <a:rPr lang="en-US" sz="800" dirty="0"/>
              <a:t>@</a:t>
            </a:r>
            <a:r>
              <a:rPr lang="en-US" sz="800" dirty="0" err="1"/>
              <a:t>enduml</a:t>
            </a:r>
            <a:endParaRPr lang="en-US" sz="800" dirty="0"/>
          </a:p>
          <a:p>
            <a:endParaRPr lang="en-US" sz="8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800" dirty="0"/>
              <a:t>***************************</a:t>
            </a:r>
          </a:p>
          <a:p>
            <a:endParaRPr lang="en-US" sz="800" dirty="0"/>
          </a:p>
          <a:p>
            <a:r>
              <a:rPr lang="en-US" sz="800" dirty="0"/>
              <a:t>@</a:t>
            </a:r>
            <a:r>
              <a:rPr lang="en-US" sz="800" dirty="0" err="1"/>
              <a:t>startuml</a:t>
            </a:r>
            <a:endParaRPr lang="en-US" sz="800" dirty="0"/>
          </a:p>
          <a:p>
            <a:endParaRPr lang="en-US" sz="800" dirty="0"/>
          </a:p>
          <a:p>
            <a:r>
              <a:rPr lang="en-US" sz="800" dirty="0"/>
              <a:t>node "Client" {</a:t>
            </a:r>
          </a:p>
          <a:p>
            <a:r>
              <a:rPr lang="en-US" sz="800" dirty="0"/>
              <a:t>  class ClientLogic {</a:t>
            </a:r>
          </a:p>
          <a:p>
            <a:r>
              <a:rPr lang="en-US" sz="800" dirty="0"/>
              <a:t>  }</a:t>
            </a:r>
          </a:p>
          <a:p>
            <a:r>
              <a:rPr lang="en-US" sz="800" dirty="0"/>
              <a:t>  interface </a:t>
            </a:r>
            <a:r>
              <a:rPr lang="en-US" sz="800" dirty="0" err="1"/>
              <a:t>ServiceInterface</a:t>
            </a:r>
            <a:r>
              <a:rPr lang="en-US" sz="800" dirty="0"/>
              <a:t> {</a:t>
            </a:r>
          </a:p>
          <a:p>
            <a:r>
              <a:rPr lang="en-US" sz="800" dirty="0"/>
              <a:t>  }</a:t>
            </a:r>
          </a:p>
          <a:p>
            <a:r>
              <a:rPr lang="en-US" sz="800" dirty="0"/>
              <a:t>}</a:t>
            </a:r>
          </a:p>
          <a:p>
            <a:endParaRPr lang="en-US" sz="800" dirty="0"/>
          </a:p>
          <a:p>
            <a:r>
              <a:rPr lang="en-US" sz="800" dirty="0"/>
              <a:t>node "Service" {</a:t>
            </a:r>
          </a:p>
          <a:p>
            <a:r>
              <a:rPr lang="en-US" sz="800" dirty="0"/>
              <a:t>  class </a:t>
            </a:r>
            <a:r>
              <a:rPr lang="en-US" sz="800" dirty="0" err="1"/>
              <a:t>ServiceLogic</a:t>
            </a:r>
            <a:r>
              <a:rPr lang="en-US" sz="800" dirty="0"/>
              <a:t>  implements </a:t>
            </a:r>
            <a:r>
              <a:rPr lang="en-US" sz="800" dirty="0" err="1"/>
              <a:t>ServiceInterface</a:t>
            </a:r>
            <a:r>
              <a:rPr lang="en-US" sz="800" dirty="0"/>
              <a:t> {</a:t>
            </a:r>
          </a:p>
          <a:p>
            <a:r>
              <a:rPr lang="en-US" sz="800" dirty="0"/>
              <a:t>  }</a:t>
            </a:r>
          </a:p>
          <a:p>
            <a:r>
              <a:rPr lang="en-US" sz="800" dirty="0"/>
              <a:t>  interface </a:t>
            </a:r>
            <a:r>
              <a:rPr lang="en-US" sz="800" dirty="0" err="1"/>
              <a:t>DataAccessInterface</a:t>
            </a:r>
            <a:r>
              <a:rPr lang="en-US" sz="800" dirty="0"/>
              <a:t> {</a:t>
            </a:r>
          </a:p>
          <a:p>
            <a:r>
              <a:rPr lang="en-US" sz="800" dirty="0"/>
              <a:t>  }</a:t>
            </a:r>
          </a:p>
          <a:p>
            <a:r>
              <a:rPr lang="en-US" sz="800" dirty="0"/>
              <a:t>}</a:t>
            </a:r>
          </a:p>
          <a:p>
            <a:endParaRPr lang="en-US" sz="800" dirty="0"/>
          </a:p>
          <a:p>
            <a:r>
              <a:rPr lang="en-US" sz="800" dirty="0"/>
              <a:t>node "</a:t>
            </a:r>
            <a:r>
              <a:rPr lang="en-US" sz="800" dirty="0" err="1"/>
              <a:t>DataAccess</a:t>
            </a:r>
            <a:r>
              <a:rPr lang="en-US" sz="800" dirty="0"/>
              <a:t>" {</a:t>
            </a:r>
          </a:p>
          <a:p>
            <a:r>
              <a:rPr lang="en-US" sz="800" dirty="0"/>
              <a:t>  class </a:t>
            </a:r>
            <a:r>
              <a:rPr lang="en-US" sz="800" dirty="0" err="1"/>
              <a:t>DataAccessLogic</a:t>
            </a:r>
            <a:r>
              <a:rPr lang="en-US" sz="800" dirty="0"/>
              <a:t> implements </a:t>
            </a:r>
            <a:r>
              <a:rPr lang="en-US" sz="800" dirty="0" err="1"/>
              <a:t>DataAccessInterface</a:t>
            </a:r>
            <a:r>
              <a:rPr lang="en-US" sz="800" dirty="0"/>
              <a:t> {</a:t>
            </a:r>
          </a:p>
          <a:p>
            <a:r>
              <a:rPr lang="en-US" sz="800" dirty="0"/>
              <a:t>  }</a:t>
            </a:r>
          </a:p>
          <a:p>
            <a:r>
              <a:rPr lang="en-US" sz="800" dirty="0"/>
              <a:t>}</a:t>
            </a:r>
          </a:p>
          <a:p>
            <a:endParaRPr lang="en-US" sz="800" dirty="0"/>
          </a:p>
          <a:p>
            <a:r>
              <a:rPr lang="en-US" sz="800" dirty="0" err="1"/>
              <a:t>ServiceLogic</a:t>
            </a:r>
            <a:r>
              <a:rPr lang="en-US" sz="800" dirty="0"/>
              <a:t> .right.&gt; </a:t>
            </a:r>
            <a:r>
              <a:rPr lang="en-US" sz="800" dirty="0" err="1"/>
              <a:t>DataAccessInterface</a:t>
            </a:r>
            <a:endParaRPr lang="en-US" sz="800" dirty="0"/>
          </a:p>
          <a:p>
            <a:r>
              <a:rPr lang="en-US" sz="800" dirty="0"/>
              <a:t>ClientLogic .right.&gt; </a:t>
            </a:r>
            <a:r>
              <a:rPr lang="en-US" sz="800" dirty="0" err="1"/>
              <a:t>ServiceInterface</a:t>
            </a:r>
            <a:endParaRPr lang="en-US" sz="800" dirty="0"/>
          </a:p>
          <a:p>
            <a:endParaRPr lang="en-US" sz="800" dirty="0"/>
          </a:p>
          <a:p>
            <a:r>
              <a:rPr lang="en-US" sz="800" dirty="0"/>
              <a:t>@</a:t>
            </a:r>
            <a:r>
              <a:rPr lang="en-US" sz="800" dirty="0" err="1"/>
              <a:t>enduml</a:t>
            </a:r>
            <a:endParaRPr lang="en-US" sz="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03128-1EEA-48C9-984D-66E6F4D5A686}" type="slidenum">
              <a:rPr lang="fr-FR" altLang="fr-FR" smtClean="0"/>
              <a:pPr/>
              <a:t>17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690086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03128-1EEA-48C9-984D-66E6F4D5A686}" type="slidenum">
              <a:rPr lang="fr-FR" altLang="fr-FR" smtClean="0"/>
              <a:pPr/>
              <a:t>18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696975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03128-1EEA-48C9-984D-66E6F4D5A686}" type="slidenum">
              <a:rPr lang="fr-FR" altLang="fr-FR" smtClean="0"/>
              <a:pPr/>
              <a:t>19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69008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03128-1EEA-48C9-984D-66E6F4D5A686}" type="slidenum">
              <a:rPr lang="fr-FR" altLang="fr-FR" smtClean="0"/>
              <a:pPr/>
              <a:t>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071864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03128-1EEA-48C9-984D-66E6F4D5A686}" type="slidenum">
              <a:rPr lang="fr-FR" altLang="fr-FR" smtClean="0"/>
              <a:pPr/>
              <a:t>20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690086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03128-1EEA-48C9-984D-66E6F4D5A686}" type="slidenum">
              <a:rPr lang="fr-FR" altLang="fr-FR" smtClean="0"/>
              <a:pPr/>
              <a:t>21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69008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03128-1EEA-48C9-984D-66E6F4D5A686}" type="slidenum">
              <a:rPr lang="fr-FR" altLang="fr-FR" smtClean="0"/>
              <a:pPr/>
              <a:t>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59131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03128-1EEA-48C9-984D-66E6F4D5A686}" type="slidenum">
              <a:rPr lang="fr-FR" altLang="fr-FR" smtClean="0"/>
              <a:pPr/>
              <a:t>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0653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03128-1EEA-48C9-984D-66E6F4D5A686}" type="slidenum">
              <a:rPr lang="fr-FR" altLang="fr-FR" smtClean="0"/>
              <a:pPr/>
              <a:t>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6400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03128-1EEA-48C9-984D-66E6F4D5A686}" type="slidenum">
              <a:rPr lang="fr-FR" altLang="fr-FR" smtClean="0"/>
              <a:pPr/>
              <a:t>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69697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03128-1EEA-48C9-984D-66E6F4D5A686}" type="slidenum">
              <a:rPr lang="fr-FR" altLang="fr-FR" smtClean="0"/>
              <a:pPr/>
              <a:t>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05452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03128-1EEA-48C9-984D-66E6F4D5A686}" type="slidenum">
              <a:rPr lang="fr-FR" altLang="fr-FR" smtClean="0"/>
              <a:pPr/>
              <a:t>8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647676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numCol="2"/>
          <a:lstStyle/>
          <a:p>
            <a:r>
              <a:rPr lang="en-US" sz="800" dirty="0"/>
              <a:t>@</a:t>
            </a:r>
            <a:r>
              <a:rPr lang="en-US" sz="800" dirty="0" err="1"/>
              <a:t>startuml</a:t>
            </a:r>
            <a:endParaRPr lang="en-US" sz="800" dirty="0"/>
          </a:p>
          <a:p>
            <a:endParaRPr lang="en-US" sz="800" dirty="0"/>
          </a:p>
          <a:p>
            <a:r>
              <a:rPr lang="en-US" sz="800" dirty="0"/>
              <a:t>class Doc {</a:t>
            </a:r>
          </a:p>
          <a:p>
            <a:r>
              <a:rPr lang="en-US" sz="800" dirty="0"/>
              <a:t>  -title</a:t>
            </a:r>
          </a:p>
          <a:p>
            <a:r>
              <a:rPr lang="en-US" sz="800" dirty="0"/>
              <a:t>  -</a:t>
            </a:r>
            <a:r>
              <a:rPr lang="en-US" sz="800" dirty="0" err="1"/>
              <a:t>dody</a:t>
            </a:r>
            <a:endParaRPr lang="en-US" sz="800" dirty="0"/>
          </a:p>
          <a:p>
            <a:r>
              <a:rPr lang="en-US" sz="800" dirty="0"/>
              <a:t>  +</a:t>
            </a:r>
            <a:r>
              <a:rPr lang="en-US" sz="800" dirty="0" err="1"/>
              <a:t>getTitle</a:t>
            </a:r>
            <a:r>
              <a:rPr lang="en-US" sz="800" dirty="0"/>
              <a:t>()</a:t>
            </a:r>
          </a:p>
          <a:p>
            <a:r>
              <a:rPr lang="en-US" sz="800" dirty="0"/>
              <a:t>  +</a:t>
            </a:r>
            <a:r>
              <a:rPr lang="en-US" sz="800" dirty="0" err="1"/>
              <a:t>getBody</a:t>
            </a:r>
            <a:r>
              <a:rPr lang="en-US" sz="800" dirty="0"/>
              <a:t>()</a:t>
            </a:r>
          </a:p>
          <a:p>
            <a:r>
              <a:rPr lang="en-US" sz="800" dirty="0"/>
              <a:t>  +load()</a:t>
            </a:r>
          </a:p>
          <a:p>
            <a:r>
              <a:rPr lang="en-US" sz="800" dirty="0"/>
              <a:t>  +save()</a:t>
            </a:r>
          </a:p>
          <a:p>
            <a:r>
              <a:rPr lang="en-US" sz="800" dirty="0"/>
              <a:t>  +print()</a:t>
            </a:r>
          </a:p>
          <a:p>
            <a:r>
              <a:rPr lang="en-US" sz="800" dirty="0"/>
              <a:t>}</a:t>
            </a:r>
          </a:p>
          <a:p>
            <a:endParaRPr lang="en-US" sz="800" dirty="0"/>
          </a:p>
          <a:p>
            <a:r>
              <a:rPr lang="en-US" sz="800" dirty="0"/>
              <a:t>@</a:t>
            </a:r>
            <a:r>
              <a:rPr lang="en-US" sz="800" dirty="0" err="1"/>
              <a:t>enduml</a:t>
            </a:r>
            <a:endParaRPr lang="en-US" sz="8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sz="8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800" dirty="0"/>
              <a:t>***************************</a:t>
            </a:r>
          </a:p>
          <a:p>
            <a:endParaRPr lang="en-US" sz="800" dirty="0"/>
          </a:p>
          <a:p>
            <a:r>
              <a:rPr lang="en-US" sz="800" dirty="0"/>
              <a:t>@</a:t>
            </a:r>
            <a:r>
              <a:rPr lang="en-US" sz="800" dirty="0" err="1"/>
              <a:t>startuml</a:t>
            </a:r>
            <a:endParaRPr lang="en-US" sz="800" dirty="0"/>
          </a:p>
          <a:p>
            <a:endParaRPr lang="en-US" sz="800" dirty="0"/>
          </a:p>
          <a:p>
            <a:r>
              <a:rPr lang="en-US" sz="800" dirty="0"/>
              <a:t>class Doc {</a:t>
            </a:r>
          </a:p>
          <a:p>
            <a:r>
              <a:rPr lang="en-US" sz="800" dirty="0"/>
              <a:t>  -title</a:t>
            </a:r>
          </a:p>
          <a:p>
            <a:r>
              <a:rPr lang="en-US" sz="800" dirty="0"/>
              <a:t>  -</a:t>
            </a:r>
            <a:r>
              <a:rPr lang="en-US" sz="800" dirty="0" err="1"/>
              <a:t>dody</a:t>
            </a:r>
            <a:endParaRPr lang="en-US" sz="800" dirty="0"/>
          </a:p>
          <a:p>
            <a:r>
              <a:rPr lang="en-US" sz="800" dirty="0"/>
              <a:t>  +</a:t>
            </a:r>
            <a:r>
              <a:rPr lang="en-US" sz="800" dirty="0" err="1"/>
              <a:t>getTitle</a:t>
            </a:r>
            <a:r>
              <a:rPr lang="en-US" sz="800" dirty="0"/>
              <a:t>()</a:t>
            </a:r>
          </a:p>
          <a:p>
            <a:r>
              <a:rPr lang="en-US" sz="800" dirty="0"/>
              <a:t>  +</a:t>
            </a:r>
            <a:r>
              <a:rPr lang="en-US" sz="800" dirty="0" err="1"/>
              <a:t>getBody</a:t>
            </a:r>
            <a:r>
              <a:rPr lang="en-US" sz="800" dirty="0"/>
              <a:t>()</a:t>
            </a:r>
          </a:p>
          <a:p>
            <a:r>
              <a:rPr lang="en-US" sz="800" dirty="0"/>
              <a:t>}</a:t>
            </a:r>
          </a:p>
          <a:p>
            <a:endParaRPr lang="en-US" sz="800" dirty="0"/>
          </a:p>
          <a:p>
            <a:r>
              <a:rPr lang="en-US" sz="800" dirty="0"/>
              <a:t>class </a:t>
            </a:r>
            <a:r>
              <a:rPr lang="en-US" sz="800" dirty="0" err="1"/>
              <a:t>DocumentDao</a:t>
            </a:r>
            <a:r>
              <a:rPr lang="en-US" sz="800" dirty="0"/>
              <a:t> {</a:t>
            </a:r>
          </a:p>
          <a:p>
            <a:r>
              <a:rPr lang="en-US" sz="800" dirty="0"/>
              <a:t>    +load(Doc)</a:t>
            </a:r>
          </a:p>
          <a:p>
            <a:r>
              <a:rPr lang="en-US" sz="800" dirty="0"/>
              <a:t>    +save(Doc)</a:t>
            </a:r>
          </a:p>
          <a:p>
            <a:r>
              <a:rPr lang="en-US" sz="800" dirty="0"/>
              <a:t>}</a:t>
            </a:r>
          </a:p>
          <a:p>
            <a:endParaRPr lang="en-US" sz="800" dirty="0"/>
          </a:p>
          <a:p>
            <a:r>
              <a:rPr lang="en-US" sz="800" dirty="0"/>
              <a:t>class Printer {</a:t>
            </a:r>
          </a:p>
          <a:p>
            <a:r>
              <a:rPr lang="en-US" sz="800" dirty="0"/>
              <a:t>    print(Doc)</a:t>
            </a:r>
          </a:p>
          <a:p>
            <a:r>
              <a:rPr lang="en-US" sz="800" dirty="0"/>
              <a:t>}</a:t>
            </a:r>
          </a:p>
          <a:p>
            <a:endParaRPr lang="en-US" sz="800" dirty="0"/>
          </a:p>
          <a:p>
            <a:r>
              <a:rPr lang="en-US" sz="800" dirty="0" err="1"/>
              <a:t>DocumentDao</a:t>
            </a:r>
            <a:r>
              <a:rPr lang="en-US" sz="800" dirty="0"/>
              <a:t> .up.&gt; Doc</a:t>
            </a:r>
          </a:p>
          <a:p>
            <a:r>
              <a:rPr lang="en-US" sz="800" dirty="0"/>
              <a:t>Printer .up.&gt; Doc</a:t>
            </a:r>
          </a:p>
          <a:p>
            <a:endParaRPr lang="en-US" sz="800" dirty="0"/>
          </a:p>
          <a:p>
            <a:r>
              <a:rPr lang="en-US" sz="800" dirty="0"/>
              <a:t>@</a:t>
            </a:r>
            <a:r>
              <a:rPr lang="en-US" sz="800" dirty="0" err="1"/>
              <a:t>enduml</a:t>
            </a:r>
            <a:endParaRPr lang="en-US" sz="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03128-1EEA-48C9-984D-66E6F4D5A686}" type="slidenum">
              <a:rPr lang="fr-FR" altLang="fr-FR" smtClean="0"/>
              <a:pPr/>
              <a:t>9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69008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9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844676"/>
            <a:ext cx="10363200" cy="1736725"/>
          </a:xfrm>
        </p:spPr>
        <p:txBody>
          <a:bodyPr anchor="b" anchorCtr="1"/>
          <a:lstStyle>
            <a:lvl1pPr>
              <a:defRPr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2309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453336"/>
            <a:ext cx="1453952" cy="247502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F1C00D7-9644-4D2B-B0A0-7861E0F9CE31}" type="datetime11">
              <a:rPr lang="fr-FR" smtClean="0"/>
              <a:t>08:41:25</a:t>
            </a:fld>
            <a:endParaRPr lang="fr-FR"/>
          </a:p>
        </p:txBody>
      </p:sp>
      <p:sp>
        <p:nvSpPr>
          <p:cNvPr id="5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2711624" y="6458098"/>
            <a:ext cx="6768752" cy="247502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Conception et programmation Web objet avancées 2021-2022</a:t>
            </a:r>
            <a:endParaRPr lang="fr-FR" dirty="0"/>
          </a:p>
        </p:txBody>
      </p:sp>
      <p:sp>
        <p:nvSpPr>
          <p:cNvPr id="6" name="Rectangle 22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128448" y="6453336"/>
            <a:ext cx="1453952" cy="247502"/>
          </a:xfrm>
        </p:spPr>
        <p:txBody>
          <a:bodyPr/>
          <a:lstStyle>
            <a:lvl1pPr>
              <a:defRPr/>
            </a:lvl1pPr>
          </a:lstStyle>
          <a:p>
            <a:fld id="{AF36D80A-3001-417A-8EE4-65D5CF8253E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59467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642977-17E1-49E1-BDBE-07F218F50574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92F24-33D6-4805-BED0-A8081D7EE755}" type="datetime11">
              <a:rPr lang="fr-FR" smtClean="0"/>
              <a:t>08:41:25</a:t>
            </a:fld>
            <a:endParaRPr lang="fr-F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Conception et programmation Web objet avancées 2021-2022</a:t>
            </a:r>
          </a:p>
        </p:txBody>
      </p:sp>
    </p:spTree>
    <p:extLst>
      <p:ext uri="{BB962C8B-B14F-4D97-AF65-F5344CB8AC3E}">
        <p14:creationId xmlns:p14="http://schemas.microsoft.com/office/powerpoint/2010/main" val="203905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6034087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603408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3FA35C-1868-44F5-BD73-D817D1CF3181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4F735-5000-428F-9896-C3A2DC224161}" type="datetime11">
              <a:rPr lang="fr-FR" smtClean="0"/>
              <a:t>08:41:25</a:t>
            </a:fld>
            <a:endParaRPr lang="fr-F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Conception et programmation Web objet avancées 2021-2022</a:t>
            </a:r>
          </a:p>
        </p:txBody>
      </p:sp>
    </p:spTree>
    <p:extLst>
      <p:ext uri="{BB962C8B-B14F-4D97-AF65-F5344CB8AC3E}">
        <p14:creationId xmlns:p14="http://schemas.microsoft.com/office/powerpoint/2010/main" val="358133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33412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09600" y="1268413"/>
            <a:ext cx="5384800" cy="504031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268413"/>
            <a:ext cx="5384800" cy="504031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BBD95C-733E-400E-B99E-2626D5FC6B3B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5A952-D789-466B-8BC6-F048F0A4F670}" type="datetime11">
              <a:rPr lang="fr-FR" smtClean="0"/>
              <a:t>08:41:25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Conception et programmation Web objet avancées 2021-2022</a:t>
            </a:r>
          </a:p>
        </p:txBody>
      </p:sp>
    </p:spTree>
    <p:extLst>
      <p:ext uri="{BB962C8B-B14F-4D97-AF65-F5344CB8AC3E}">
        <p14:creationId xmlns:p14="http://schemas.microsoft.com/office/powerpoint/2010/main" val="3195380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48000"/>
          </a:xfrm>
        </p:spPr>
        <p:txBody>
          <a:bodyPr/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052736"/>
            <a:ext cx="10972800" cy="5255989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128448" y="6453188"/>
            <a:ext cx="1453952" cy="247650"/>
          </a:xfrm>
          <a:ln/>
        </p:spPr>
        <p:txBody>
          <a:bodyPr/>
          <a:lstStyle>
            <a:lvl1pPr>
              <a:defRPr/>
            </a:lvl1pPr>
          </a:lstStyle>
          <a:p>
            <a:fld id="{95F6A78C-AC49-4C81-A93A-E8AF743CF3EB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xfrm>
            <a:off x="609600" y="6453188"/>
            <a:ext cx="1453952" cy="2476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ED46A-2C03-4EB6-97BB-346CF74D75D2}" type="datetime11">
              <a:rPr lang="fr-FR" smtClean="0"/>
              <a:t>08:41:25</a:t>
            </a:fld>
            <a:endParaRPr lang="fr-F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xfrm>
            <a:off x="2207568" y="6453188"/>
            <a:ext cx="7776864" cy="2476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Conception et programmation Web objet avancées 2021-2022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5707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Elephpa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488" y="942975"/>
            <a:ext cx="4997450" cy="344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ctr">
              <a:defRPr sz="4000" b="1" cap="small" spc="100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CCD650-681E-48B9-9A43-09FD3A26659D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1DAEF2-2A44-4B36-AC9B-621E07BC3C26}" type="datetime11">
              <a:rPr lang="fr-FR" smtClean="0"/>
              <a:t>08:41:25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Conception et programmation Web objet avancées 2021-2022</a:t>
            </a:r>
          </a:p>
        </p:txBody>
      </p:sp>
    </p:spTree>
    <p:extLst>
      <p:ext uri="{BB962C8B-B14F-4D97-AF65-F5344CB8AC3E}">
        <p14:creationId xmlns:p14="http://schemas.microsoft.com/office/powerpoint/2010/main" val="311043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268413"/>
            <a:ext cx="5384800" cy="5040312"/>
          </a:xfrm>
        </p:spPr>
        <p:txBody>
          <a:bodyPr/>
          <a:lstStyle>
            <a:lvl1pPr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268413"/>
            <a:ext cx="5384800" cy="5040312"/>
          </a:xfrm>
        </p:spPr>
        <p:txBody>
          <a:bodyPr/>
          <a:lstStyle>
            <a:lvl1pPr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81E4EE-3541-4EE2-BB65-A93A5645DAF0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C34A4-9754-4722-9DFC-493055E189E7}" type="datetime11">
              <a:rPr lang="fr-FR" smtClean="0"/>
              <a:t>08:41:25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Conception et programmation Web objet avancées 2021-2022</a:t>
            </a:r>
          </a:p>
        </p:txBody>
      </p:sp>
    </p:spTree>
    <p:extLst>
      <p:ext uri="{BB962C8B-B14F-4D97-AF65-F5344CB8AC3E}">
        <p14:creationId xmlns:p14="http://schemas.microsoft.com/office/powerpoint/2010/main" val="1418921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8E82DB-469D-461C-91B7-FFA9F5E3806A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60B72-6434-4136-B85A-956A3F51E981}" type="datetime11">
              <a:rPr lang="fr-FR" smtClean="0"/>
              <a:t>08:41:25</a:t>
            </a:fld>
            <a:endParaRPr lang="fr-FR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Conception et programmation Web objet avancées 2021-2022</a:t>
            </a:r>
          </a:p>
        </p:txBody>
      </p:sp>
    </p:spTree>
    <p:extLst>
      <p:ext uri="{BB962C8B-B14F-4D97-AF65-F5344CB8AC3E}">
        <p14:creationId xmlns:p14="http://schemas.microsoft.com/office/powerpoint/2010/main" val="1703698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0AD315-385A-45D7-A578-D6E4F1A7459D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6054A-3DB0-4E4D-B149-74AE491458AE}" type="datetime11">
              <a:rPr lang="fr-FR" smtClean="0"/>
              <a:t>08:41:25</a:t>
            </a:fld>
            <a:endParaRPr lang="fr-FR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Conception et programmation Web objet avancées 2021-2022</a:t>
            </a:r>
          </a:p>
        </p:txBody>
      </p:sp>
    </p:spTree>
    <p:extLst>
      <p:ext uri="{BB962C8B-B14F-4D97-AF65-F5344CB8AC3E}">
        <p14:creationId xmlns:p14="http://schemas.microsoft.com/office/powerpoint/2010/main" val="266404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2DE317-A10A-4EA0-971D-EC9C4866EECF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EC4FD-E0F9-44B0-BD0C-03D4E1A1B847}" type="datetime11">
              <a:rPr lang="fr-FR" smtClean="0"/>
              <a:t>08:41:25</a:t>
            </a:fld>
            <a:endParaRPr lang="fr-FR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Conception et programmation Web objet avancées 2021-2022</a:t>
            </a:r>
          </a:p>
        </p:txBody>
      </p:sp>
    </p:spTree>
    <p:extLst>
      <p:ext uri="{BB962C8B-B14F-4D97-AF65-F5344CB8AC3E}">
        <p14:creationId xmlns:p14="http://schemas.microsoft.com/office/powerpoint/2010/main" val="2902811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8AC37-B7A4-4F8A-98A7-B311EA606F76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71672-0CB3-4199-B4DF-A69050407C30}" type="datetime11">
              <a:rPr lang="fr-FR" smtClean="0"/>
              <a:t>08:41:25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Conception et programmation Web objet avancées 2021-2022</a:t>
            </a:r>
          </a:p>
        </p:txBody>
      </p:sp>
    </p:spTree>
    <p:extLst>
      <p:ext uri="{BB962C8B-B14F-4D97-AF65-F5344CB8AC3E}">
        <p14:creationId xmlns:p14="http://schemas.microsoft.com/office/powerpoint/2010/main" val="2259980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719233-B856-40D7-8974-04A037B4FFA6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45AEE-C424-4034-8AF7-258248316FD5}" type="datetime11">
              <a:rPr lang="fr-FR" smtClean="0"/>
              <a:t>08:41:25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Conception et programmation Web objet avancées 2021-2022</a:t>
            </a:r>
          </a:p>
        </p:txBody>
      </p:sp>
    </p:spTree>
    <p:extLst>
      <p:ext uri="{BB962C8B-B14F-4D97-AF65-F5344CB8AC3E}">
        <p14:creationId xmlns:p14="http://schemas.microsoft.com/office/powerpoint/2010/main" val="325943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07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128448" y="6453188"/>
            <a:ext cx="145395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fld id="{5CB92A68-B6D7-4E89-922F-8ABF7DFF11BD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12207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53188"/>
            <a:ext cx="145395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defRPr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1686C9D1-6A83-4BD2-A5DA-6F85CCB585F6}" type="datetime11">
              <a:rPr lang="fr-FR" smtClean="0"/>
              <a:t>08:41:25</a:t>
            </a:fld>
            <a:endParaRPr lang="fr-FR"/>
          </a:p>
        </p:txBody>
      </p:sp>
      <p:sp>
        <p:nvSpPr>
          <p:cNvPr id="12207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35560" y="6453188"/>
            <a:ext cx="792088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defRPr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fr-FR"/>
              <a:t>Conception et programmation Web objet avancées 2021-2022</a:t>
            </a:r>
            <a:endParaRPr lang="fr-FR" dirty="0"/>
          </a:p>
        </p:txBody>
      </p:sp>
      <p:sp>
        <p:nvSpPr>
          <p:cNvPr id="12207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52736"/>
            <a:ext cx="10972800" cy="5255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2207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623888" y="274638"/>
            <a:ext cx="10958512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3" r:id="rId1"/>
    <p:sldLayoutId id="2147484453" r:id="rId2"/>
    <p:sldLayoutId id="2147484464" r:id="rId3"/>
    <p:sldLayoutId id="2147484454" r:id="rId4"/>
    <p:sldLayoutId id="2147484455" r:id="rId5"/>
    <p:sldLayoutId id="2147484456" r:id="rId6"/>
    <p:sldLayoutId id="2147484457" r:id="rId7"/>
    <p:sldLayoutId id="2147484458" r:id="rId8"/>
    <p:sldLayoutId id="2147484459" r:id="rId9"/>
    <p:sldLayoutId id="2147484460" r:id="rId10"/>
    <p:sldLayoutId id="2147484461" r:id="rId11"/>
    <p:sldLayoutId id="2147484462" r:id="rId12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 anchor="ctr" anchorCtr="0"/>
          <a:lstStyle/>
          <a:p>
            <a:pPr>
              <a:defRPr/>
            </a:pPr>
            <a:r>
              <a:rPr lang="fr-FR" dirty="0"/>
              <a:t>Bonnes pratiques de conception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r>
              <a:rPr lang="fr-FR" b="1" dirty="0"/>
              <a:t>Jérôme CUTRONA</a:t>
            </a:r>
          </a:p>
          <a:p>
            <a:pPr>
              <a:defRPr/>
            </a:pPr>
            <a:r>
              <a:rPr lang="fr-FR" b="1" dirty="0">
                <a:latin typeface="Consolas" panose="020B0609020204030204" pitchFamily="49" charset="0"/>
              </a:rPr>
              <a:t>jerome.cutrona@univ-reims.fr</a:t>
            </a:r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D81CABA-6539-4794-AE06-FA0BD4B956D1}" type="datetime11">
              <a:rPr lang="fr-FR" smtClean="0"/>
              <a:t>08:41:25</a:t>
            </a:fld>
            <a:endParaRPr lang="fr-FR" dirty="0"/>
          </a:p>
        </p:txBody>
      </p:sp>
      <p:sp>
        <p:nvSpPr>
          <p:cNvPr id="5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1991544" y="6453336"/>
            <a:ext cx="8208912" cy="252264"/>
          </a:xfrm>
        </p:spPr>
        <p:txBody>
          <a:bodyPr/>
          <a:lstStyle/>
          <a:p>
            <a:pPr>
              <a:defRPr/>
            </a:pPr>
            <a:r>
              <a:rPr lang="fr-FR"/>
              <a:t>Conception et programmation Web objet avancées 2021-2022</a:t>
            </a:r>
            <a:endParaRPr lang="fr-FR" dirty="0"/>
          </a:p>
        </p:txBody>
      </p:sp>
      <p:sp>
        <p:nvSpPr>
          <p:cNvPr id="6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EA370E8-5854-4310-9530-66D8F5BBED26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fr-FR" altLang="fr-FR" sz="1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Open/</a:t>
            </a:r>
            <a:r>
              <a:rPr lang="fr-FR" dirty="0" err="1"/>
              <a:t>Closed</a:t>
            </a:r>
            <a:r>
              <a:rPr lang="fr-FR" dirty="0"/>
              <a:t> – Ouvert/Fermé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Une classe doit être à la fois ouverte à l'extension et fermée à la modification</a:t>
            </a:r>
          </a:p>
          <a:p>
            <a:r>
              <a:rPr lang="fr-FR" sz="2800" dirty="0"/>
              <a:t>Extension par polymorphisme</a:t>
            </a:r>
          </a:p>
          <a:p>
            <a:r>
              <a:rPr lang="fr-FR" dirty="0"/>
              <a:t>Fermée à la modification par définition des spécifications</a:t>
            </a:r>
          </a:p>
          <a:p>
            <a:r>
              <a:rPr lang="fr-FR" dirty="0"/>
              <a:t>Mise en œuvre de la fermeture à la modification par définition :</a:t>
            </a:r>
          </a:p>
          <a:p>
            <a:pPr lvl="1"/>
            <a:r>
              <a:rPr lang="fr-FR" sz="2400" dirty="0"/>
              <a:t>D’une classe abstraite</a:t>
            </a:r>
          </a:p>
          <a:p>
            <a:pPr lvl="1"/>
            <a:r>
              <a:rPr lang="fr-FR" dirty="0"/>
              <a:t>D’une interface</a:t>
            </a:r>
          </a:p>
          <a:p>
            <a:r>
              <a:rPr lang="fr-FR" sz="2800" dirty="0"/>
              <a:t>Mise en œuvre de l’extension par héritage ou l’implémentation d’interface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6A78C-AC49-4C81-A93A-E8AF743CF3EB}" type="slidenum">
              <a:rPr lang="fr-FR" altLang="fr-FR" smtClean="0"/>
              <a:pPr/>
              <a:t>10</a:t>
            </a:fld>
            <a:endParaRPr lang="fr-FR" alt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6277968-3707-4CE3-B686-A27A7EB4F668}" type="datetime11">
              <a:rPr lang="fr-FR" smtClean="0"/>
              <a:t>08:41:25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Conception et programmation Web objet avancées 2021-2022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6629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Ouvert/Fermé : un exemple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6A78C-AC49-4C81-A93A-E8AF743CF3EB}" type="slidenum">
              <a:rPr lang="fr-FR" altLang="fr-FR" smtClean="0"/>
              <a:pPr/>
              <a:t>11</a:t>
            </a:fld>
            <a:endParaRPr lang="fr-FR" alt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09FC0EE-8E32-4A27-82C9-40D2567E4A26}" type="datetime11">
              <a:rPr lang="fr-FR" smtClean="0"/>
              <a:t>08:41:25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Conception et programmation Web objet avancées 2021-2022</a:t>
            </a:r>
            <a:endParaRPr lang="fr-FR" dirty="0"/>
          </a:p>
        </p:txBody>
      </p:sp>
      <p:pic>
        <p:nvPicPr>
          <p:cNvPr id="1034" name="Picture 10" descr="PlantUML Diagr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48" y="1917130"/>
            <a:ext cx="3829050" cy="3419475"/>
          </a:xfrm>
          <a:prstGeom prst="rect">
            <a:avLst/>
          </a:prstGeom>
          <a:noFill/>
          <a:ln w="635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PlantUML Diagra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120" y="2040954"/>
            <a:ext cx="3829050" cy="3171826"/>
          </a:xfrm>
          <a:prstGeom prst="rect">
            <a:avLst/>
          </a:prstGeom>
          <a:noFill/>
          <a:ln w="63500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259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Liskov</a:t>
            </a:r>
            <a:r>
              <a:rPr lang="fr-FR" dirty="0"/>
              <a:t> Substitution </a:t>
            </a:r>
            <a:r>
              <a:rPr lang="fr-FR" dirty="0" err="1"/>
              <a:t>Principle</a:t>
            </a:r>
            <a:r>
              <a:rPr lang="fr-FR" dirty="0"/>
              <a:t> – Substitution de </a:t>
            </a:r>
            <a:r>
              <a:rPr lang="fr-FR" dirty="0" err="1"/>
              <a:t>Liskow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Si </a:t>
            </a:r>
            <a:r>
              <a:rPr lang="fr-FR" b="1" dirty="0">
                <a:latin typeface="Consolas" panose="020B0609020204030204" pitchFamily="49" charset="0"/>
              </a:rPr>
              <a:t>S</a:t>
            </a:r>
            <a:r>
              <a:rPr lang="fr-FR" dirty="0"/>
              <a:t> est un sous-type de </a:t>
            </a:r>
            <a:r>
              <a:rPr lang="fr-FR" b="1" dirty="0">
                <a:latin typeface="Consolas" panose="020B0609020204030204" pitchFamily="49" charset="0"/>
              </a:rPr>
              <a:t>T</a:t>
            </a:r>
            <a:r>
              <a:rPr lang="fr-FR" dirty="0"/>
              <a:t>, alors tout objet de type </a:t>
            </a:r>
            <a:r>
              <a:rPr lang="fr-FR" b="1" dirty="0">
                <a:latin typeface="Consolas" panose="020B0609020204030204" pitchFamily="49" charset="0"/>
              </a:rPr>
              <a:t>T</a:t>
            </a:r>
            <a:r>
              <a:rPr lang="fr-FR" dirty="0"/>
              <a:t> peut être remplacé par un objet de type </a:t>
            </a:r>
            <a:r>
              <a:rPr lang="fr-FR" b="1" dirty="0">
                <a:latin typeface="Consolas" panose="020B0609020204030204" pitchFamily="49" charset="0"/>
              </a:rPr>
              <a:t>S</a:t>
            </a:r>
            <a:r>
              <a:rPr lang="fr-FR" dirty="0"/>
              <a:t> sans altérer les propriétés désirables du programme concerné</a:t>
            </a:r>
            <a:br>
              <a:rPr lang="fr-FR" dirty="0"/>
            </a:br>
            <a:r>
              <a:rPr lang="fr-FR" dirty="0"/>
              <a:t>Barbara </a:t>
            </a:r>
            <a:r>
              <a:rPr lang="fr-FR" dirty="0" err="1"/>
              <a:t>Liskov</a:t>
            </a:r>
            <a:r>
              <a:rPr lang="fr-FR" dirty="0"/>
              <a:t> et Jeannette Wing dans les années 1990</a:t>
            </a:r>
          </a:p>
          <a:p>
            <a:r>
              <a:rPr lang="fr-FR" sz="2800" dirty="0"/>
              <a:t>Basé sur la substituabilité des sous-types (héritage, interface)</a:t>
            </a:r>
          </a:p>
          <a:p>
            <a:r>
              <a:rPr lang="fr-FR" dirty="0"/>
              <a:t>Le contrat de la classe mère ne doit pas être rompu par les classes filles</a:t>
            </a:r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6A78C-AC49-4C81-A93A-E8AF743CF3EB}" type="slidenum">
              <a:rPr lang="fr-FR" altLang="fr-FR" smtClean="0"/>
              <a:pPr/>
              <a:t>12</a:t>
            </a:fld>
            <a:endParaRPr lang="fr-FR" alt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461344EB-290C-4494-850F-4A50206A3616}" type="datetime11">
              <a:rPr lang="fr-FR" smtClean="0"/>
              <a:t>08:41:25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Conception et programmation Web objet avancées 2021-2022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3552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Substitution de </a:t>
            </a:r>
            <a:r>
              <a:rPr lang="fr-FR" dirty="0" err="1"/>
              <a:t>Liskow</a:t>
            </a:r>
            <a:r>
              <a:rPr lang="fr-FR" dirty="0"/>
              <a:t> : un exemple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6A78C-AC49-4C81-A93A-E8AF743CF3EB}" type="slidenum">
              <a:rPr lang="fr-FR" altLang="fr-FR" smtClean="0"/>
              <a:pPr/>
              <a:t>13</a:t>
            </a:fld>
            <a:endParaRPr lang="fr-FR" alt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0F381F7-6CAA-463C-8CD4-BC85AF2C1409}" type="datetime11">
              <a:rPr lang="fr-FR" smtClean="0"/>
              <a:t>08:41:25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Conception et programmation Web objet avancées 2021-2022</a:t>
            </a:r>
            <a:endParaRPr lang="fr-FR" dirty="0"/>
          </a:p>
        </p:txBody>
      </p:sp>
      <p:pic>
        <p:nvPicPr>
          <p:cNvPr id="7170" name="Picture 2" descr="https://www.plantuml.com/plantuml/img/SoWkIImgAStDuU9ApaaiBbPmoYnAKQZcKW02xRISIWrDhbgOb4jfShP2QaL9QbuAN1rSqh-uf2WpEGEBl0EG3x800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0" y="2647206"/>
            <a:ext cx="1809750" cy="1781176"/>
          </a:xfrm>
          <a:prstGeom prst="rect">
            <a:avLst/>
          </a:prstGeom>
          <a:noFill/>
          <a:ln w="635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www.plantuml.com/plantuml/img/Iyv9B2vMSCeiIgdcgkNYIWPptN8gC_FIGOB52gaL9QbvAJ0b2a2WdPPJgQ69KErIcfmDLuQi5MGYH8b_SKbHPd86Yc5WQG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232" y="2132856"/>
            <a:ext cx="2143125" cy="2809876"/>
          </a:xfrm>
          <a:prstGeom prst="rect">
            <a:avLst/>
          </a:prstGeom>
          <a:noFill/>
          <a:ln w="63500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98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Interface </a:t>
            </a:r>
            <a:r>
              <a:rPr lang="fr-FR" dirty="0" err="1"/>
              <a:t>Segregation</a:t>
            </a:r>
            <a:r>
              <a:rPr lang="fr-FR" dirty="0"/>
              <a:t> </a:t>
            </a:r>
            <a:r>
              <a:rPr lang="fr-FR" dirty="0" err="1"/>
              <a:t>Principle</a:t>
            </a:r>
            <a:r>
              <a:rPr lang="fr-FR" dirty="0"/>
              <a:t> – Ségrégation d’interfaces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clients d’un composant logiciel </a:t>
            </a:r>
            <a:r>
              <a:rPr lang="fr-FR"/>
              <a:t>ne doivent pas </a:t>
            </a:r>
            <a:r>
              <a:rPr lang="fr-FR" dirty="0"/>
              <a:t>être forcés à dépendre d’une interface qu’ils n’utilisent pas</a:t>
            </a:r>
          </a:p>
          <a:p>
            <a:r>
              <a:rPr lang="fr-FR" sz="2800" dirty="0"/>
              <a:t>Les interfaces créent des barrières empêchant le couplage</a:t>
            </a:r>
          </a:p>
          <a:p>
            <a:r>
              <a:rPr lang="fr-FR" dirty="0"/>
              <a:t>Les interfaces décrivent les intentions</a:t>
            </a:r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6A78C-AC49-4C81-A93A-E8AF743CF3EB}" type="slidenum">
              <a:rPr lang="fr-FR" altLang="fr-FR" smtClean="0"/>
              <a:pPr/>
              <a:t>14</a:t>
            </a:fld>
            <a:endParaRPr lang="fr-FR" alt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6A745AB-BD0D-47F3-A7DB-62113473C4F9}" type="datetime11">
              <a:rPr lang="fr-FR" smtClean="0"/>
              <a:t>08:41:25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Conception et programmation Web objet avancées 2021-2022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3857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Ségrégation d’interfaces : un exemple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6A78C-AC49-4C81-A93A-E8AF743CF3EB}" type="slidenum">
              <a:rPr lang="fr-FR" altLang="fr-FR" smtClean="0"/>
              <a:pPr/>
              <a:t>15</a:t>
            </a:fld>
            <a:endParaRPr lang="fr-FR" alt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AA098FCD-477B-4CA9-B88F-7A537BC07742}" type="datetime11">
              <a:rPr lang="fr-FR" smtClean="0"/>
              <a:t>08:41:25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Conception et programmation Web objet avancées 2021-2022</a:t>
            </a:r>
            <a:endParaRPr lang="fr-FR" dirty="0"/>
          </a:p>
        </p:txBody>
      </p:sp>
      <p:pic>
        <p:nvPicPr>
          <p:cNvPr id="1030" name="Picture 6" descr="PlantUML Diagr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430" y="2446040"/>
            <a:ext cx="3314700" cy="2381250"/>
          </a:xfrm>
          <a:prstGeom prst="rect">
            <a:avLst/>
          </a:prstGeom>
          <a:noFill/>
          <a:ln w="635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lantUML Diagra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111" y="1988840"/>
            <a:ext cx="3838575" cy="3295651"/>
          </a:xfrm>
          <a:prstGeom prst="rect">
            <a:avLst/>
          </a:prstGeom>
          <a:noFill/>
          <a:ln w="63500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353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7368" y="274638"/>
            <a:ext cx="11377264" cy="648000"/>
          </a:xfrm>
        </p:spPr>
        <p:txBody>
          <a:bodyPr/>
          <a:lstStyle/>
          <a:p>
            <a:r>
              <a:rPr lang="fr-FR" dirty="0" err="1"/>
              <a:t>Dependency</a:t>
            </a:r>
            <a:r>
              <a:rPr lang="fr-FR" dirty="0"/>
              <a:t> Inversion </a:t>
            </a:r>
            <a:r>
              <a:rPr lang="fr-FR" dirty="0" err="1"/>
              <a:t>Principle</a:t>
            </a:r>
            <a:r>
              <a:rPr lang="fr-FR" dirty="0"/>
              <a:t> – Inversion de dépendances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composants de haut niveau ne doivent pas dépendre des modules de bas niveau</a:t>
            </a:r>
          </a:p>
          <a:p>
            <a:r>
              <a:rPr lang="fr-FR" dirty="0"/>
              <a:t>Les modules de haut niveau ne doivent pas dépendre des modules de bas niveau. Les deux doivent dépendre d'abstractions.</a:t>
            </a:r>
          </a:p>
          <a:p>
            <a:r>
              <a:rPr lang="fr-FR" dirty="0"/>
              <a:t>Les abstractions ne doivent pas dépendre des détails. Les détails doivent dépendre des abstractions.</a:t>
            </a:r>
          </a:p>
          <a:p>
            <a:r>
              <a:rPr lang="fr-FR" sz="2800" dirty="0"/>
              <a:t>Utilisation des interfaces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6A78C-AC49-4C81-A93A-E8AF743CF3EB}" type="slidenum">
              <a:rPr lang="fr-FR" altLang="fr-FR" smtClean="0"/>
              <a:pPr/>
              <a:t>16</a:t>
            </a:fld>
            <a:endParaRPr lang="fr-FR" alt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35B1E0A-B14B-43D1-8E1A-3780E1AC1905}" type="datetime11">
              <a:rPr lang="fr-FR" smtClean="0"/>
              <a:t>08:41:25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Conception et programmation Web objet avancées 2021-2022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4929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Inversion de dépendances : un exemple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6A78C-AC49-4C81-A93A-E8AF743CF3EB}" type="slidenum">
              <a:rPr lang="fr-FR" altLang="fr-FR" smtClean="0"/>
              <a:pPr/>
              <a:t>17</a:t>
            </a:fld>
            <a:endParaRPr lang="fr-FR" alt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4A12ECD-6F02-43F0-A06C-CC4CC38D4916}" type="datetime11">
              <a:rPr lang="fr-FR" smtClean="0"/>
              <a:t>08:41:25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Conception et programmation Web objet avancées 2021-2022</a:t>
            </a:r>
            <a:endParaRPr lang="fr-FR" dirty="0"/>
          </a:p>
        </p:txBody>
      </p:sp>
      <p:pic>
        <p:nvPicPr>
          <p:cNvPr id="15362" name="Picture 2" descr="PlantUML Diagr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2293639"/>
            <a:ext cx="1162050" cy="2686051"/>
          </a:xfrm>
          <a:prstGeom prst="rect">
            <a:avLst/>
          </a:prstGeom>
          <a:noFill/>
          <a:ln w="635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PlantUML Diagra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960" y="1755476"/>
            <a:ext cx="5029200" cy="3762376"/>
          </a:xfrm>
          <a:prstGeom prst="rect">
            <a:avLst/>
          </a:prstGeom>
          <a:noFill/>
          <a:ln w="63500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743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Design patterns</a:t>
            </a:r>
            <a:br>
              <a:rPr lang="fr-FR" dirty="0"/>
            </a:br>
            <a:r>
              <a:rPr lang="fr-FR" dirty="0"/>
              <a:t>Patrons de conception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A8F99F7-A090-43ED-AE62-20734E3ECAD4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7291E4B-B42E-4A98-8C62-05048523DCCF}" type="datetime11">
              <a:rPr lang="fr-FR" smtClean="0"/>
              <a:t>08:41:25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Conception et programmation Web objet avancées 2021-2022</a:t>
            </a:r>
          </a:p>
        </p:txBody>
      </p:sp>
    </p:spTree>
    <p:extLst>
      <p:ext uri="{BB962C8B-B14F-4D97-AF65-F5344CB8AC3E}">
        <p14:creationId xmlns:p14="http://schemas.microsoft.com/office/powerpoint/2010/main" val="34657722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7368" y="274638"/>
            <a:ext cx="11377264" cy="648000"/>
          </a:xfrm>
        </p:spPr>
        <p:txBody>
          <a:bodyPr/>
          <a:lstStyle/>
          <a:p>
            <a:r>
              <a:rPr lang="fr-FR" dirty="0"/>
              <a:t>Design patterns – Patrons de conception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Bonne pratique répondant à un problème de conception</a:t>
            </a:r>
          </a:p>
          <a:p>
            <a:r>
              <a:rPr lang="fr-FR" dirty="0"/>
              <a:t>Solution standard, indépendante d’un langage</a:t>
            </a:r>
          </a:p>
          <a:p>
            <a:r>
              <a:rPr lang="fr-FR" dirty="0"/>
              <a:t>Meilleure solution à un problème récurrent, basée sur l’expérience</a:t>
            </a:r>
          </a:p>
          <a:p>
            <a:r>
              <a:rPr lang="fr-FR" dirty="0"/>
              <a:t>Le patron de conception apporte :</a:t>
            </a:r>
          </a:p>
          <a:p>
            <a:pPr lvl="1"/>
            <a:r>
              <a:rPr lang="fr-FR" dirty="0"/>
              <a:t>Une organisation de composants</a:t>
            </a:r>
          </a:p>
          <a:p>
            <a:pPr lvl="1"/>
            <a:r>
              <a:rPr lang="fr-FR" dirty="0"/>
              <a:t>Des relations entre composants (rôles, collaborations, héritages, implémentations d’interfaces)</a:t>
            </a:r>
          </a:p>
          <a:p>
            <a:pPr lvl="1"/>
            <a:r>
              <a:rPr lang="fr-FR" dirty="0"/>
              <a:t>Une solution éprouvée</a:t>
            </a:r>
          </a:p>
          <a:p>
            <a:pPr lvl="1"/>
            <a:r>
              <a:rPr lang="fr-FR" dirty="0"/>
              <a:t>Un vocabulaire pour dialoguer lors de la conception et du développement</a:t>
            </a:r>
          </a:p>
          <a:p>
            <a:r>
              <a:rPr lang="fr-FR" dirty="0"/>
              <a:t>Plusieurs catégories de patrons de conception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6A78C-AC49-4C81-A93A-E8AF743CF3EB}" type="slidenum">
              <a:rPr lang="fr-FR" altLang="fr-FR" smtClean="0"/>
              <a:pPr/>
              <a:t>19</a:t>
            </a:fld>
            <a:endParaRPr lang="fr-FR" alt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4B2F19F1-2DC0-4F29-B212-1F2BC94E66DA}" type="datetime11">
              <a:rPr lang="fr-FR" smtClean="0"/>
              <a:t>08:41:25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Conception et programmation Web objet avancées 2021-2022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0531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Introduction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A8F99F7-A090-43ED-AE62-20734E3ECAD4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5C882231-1CE1-49BE-B521-C000FDD78A00}" type="datetime11">
              <a:rPr lang="fr-FR" smtClean="0"/>
              <a:t>08:41:25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Conception et programmation Web objet avancées 2021-2022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7368" y="274638"/>
            <a:ext cx="11377264" cy="648000"/>
          </a:xfrm>
        </p:spPr>
        <p:txBody>
          <a:bodyPr/>
          <a:lstStyle/>
          <a:p>
            <a:r>
              <a:rPr lang="fr-FR" dirty="0"/>
              <a:t>Design patterns – Une liste classique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altLang="fr-FR" dirty="0"/>
              <a:t>Création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Fabrique Abstraite (Abstract </a:t>
            </a:r>
            <a:r>
              <a:rPr lang="fr-FR" altLang="fr-FR" sz="2200" i="1" dirty="0" err="1"/>
              <a:t>Factory</a:t>
            </a:r>
            <a:r>
              <a:rPr lang="fr-FR" altLang="fr-FR" sz="2200" i="1" dirty="0"/>
              <a:t>)</a:t>
            </a:r>
            <a:r>
              <a:rPr lang="fr-FR" altLang="fr-FR" sz="2200" dirty="0"/>
              <a:t> 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Monteur (</a:t>
            </a:r>
            <a:r>
              <a:rPr lang="fr-FR" altLang="fr-FR" sz="2200" i="1" dirty="0" err="1"/>
              <a:t>Builder</a:t>
            </a:r>
            <a:r>
              <a:rPr lang="fr-FR" altLang="fr-FR" sz="2200" i="1" dirty="0"/>
              <a:t>)</a:t>
            </a:r>
            <a:r>
              <a:rPr lang="fr-FR" altLang="fr-FR" sz="2200" dirty="0"/>
              <a:t> 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Fabrique (</a:t>
            </a:r>
            <a:r>
              <a:rPr lang="fr-FR" altLang="fr-FR" sz="2200" i="1" dirty="0" err="1"/>
              <a:t>Factory</a:t>
            </a:r>
            <a:r>
              <a:rPr lang="fr-FR" altLang="fr-FR" sz="2200" i="1" dirty="0"/>
              <a:t> Method)</a:t>
            </a:r>
            <a:r>
              <a:rPr lang="fr-FR" altLang="fr-FR" sz="2200" dirty="0"/>
              <a:t> 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Prototype (Prototype)</a:t>
            </a:r>
            <a:r>
              <a:rPr lang="fr-FR" altLang="fr-FR" sz="2200" dirty="0"/>
              <a:t> 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Singleton (Singleton)</a:t>
            </a:r>
            <a:r>
              <a:rPr lang="fr-FR" altLang="fr-FR" sz="2200" dirty="0"/>
              <a:t>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altLang="fr-FR" dirty="0"/>
              <a:t>Structure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Adaptateur (Adapter)</a:t>
            </a:r>
            <a:r>
              <a:rPr lang="fr-FR" altLang="fr-FR" sz="2200" dirty="0"/>
              <a:t> 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Pont (Bridge)</a:t>
            </a:r>
            <a:r>
              <a:rPr lang="fr-FR" altLang="fr-FR" sz="2200" dirty="0"/>
              <a:t> 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Composite (Composite)</a:t>
            </a:r>
            <a:r>
              <a:rPr lang="fr-FR" altLang="fr-FR" sz="2200" dirty="0"/>
              <a:t> 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Décorateur (</a:t>
            </a:r>
            <a:r>
              <a:rPr lang="fr-FR" altLang="fr-FR" sz="2200" i="1" dirty="0" err="1"/>
              <a:t>Decorator</a:t>
            </a:r>
            <a:r>
              <a:rPr lang="fr-FR" altLang="fr-FR" sz="2200" i="1" dirty="0"/>
              <a:t>)</a:t>
            </a:r>
            <a:r>
              <a:rPr lang="fr-FR" altLang="fr-FR" sz="2200" dirty="0"/>
              <a:t> 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Façade (</a:t>
            </a:r>
            <a:r>
              <a:rPr lang="fr-FR" altLang="fr-FR" sz="2200" i="1" dirty="0" err="1"/>
              <a:t>Facade</a:t>
            </a:r>
            <a:r>
              <a:rPr lang="fr-FR" altLang="fr-FR" sz="2200" i="1" dirty="0"/>
              <a:t>)</a:t>
            </a:r>
            <a:r>
              <a:rPr lang="fr-FR" altLang="fr-FR" sz="2200" dirty="0"/>
              <a:t> 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Poids-Mouche (</a:t>
            </a:r>
            <a:r>
              <a:rPr lang="fr-FR" altLang="fr-FR" sz="2200" i="1" dirty="0" err="1"/>
              <a:t>Flyweight</a:t>
            </a:r>
            <a:r>
              <a:rPr lang="fr-FR" altLang="fr-FR" sz="2200" i="1" dirty="0"/>
              <a:t>)</a:t>
            </a:r>
            <a:r>
              <a:rPr lang="fr-FR" altLang="fr-FR" sz="2200" dirty="0"/>
              <a:t> 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Proxy (Proxy)</a:t>
            </a:r>
            <a:r>
              <a:rPr lang="fr-FR" altLang="fr-FR" sz="2200" dirty="0"/>
              <a:t>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altLang="fr-FR" dirty="0"/>
              <a:t>Comportement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Chaîne de responsabilité (Chain of </a:t>
            </a:r>
            <a:r>
              <a:rPr lang="fr-FR" altLang="fr-FR" sz="2200" i="1" dirty="0" err="1"/>
              <a:t>responsability</a:t>
            </a:r>
            <a:r>
              <a:rPr lang="fr-FR" altLang="fr-FR" sz="2200" i="1" dirty="0"/>
              <a:t>)</a:t>
            </a:r>
            <a:r>
              <a:rPr lang="fr-FR" altLang="fr-FR" sz="2200" dirty="0"/>
              <a:t> 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Commande (Command)</a:t>
            </a:r>
            <a:r>
              <a:rPr lang="fr-FR" altLang="fr-FR" sz="2200" dirty="0"/>
              <a:t> 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Interpréteur (</a:t>
            </a:r>
            <a:r>
              <a:rPr lang="fr-FR" altLang="fr-FR" sz="2200" i="1" dirty="0" err="1"/>
              <a:t>Interpreter</a:t>
            </a:r>
            <a:r>
              <a:rPr lang="fr-FR" altLang="fr-FR" sz="2200" i="1" dirty="0"/>
              <a:t>)</a:t>
            </a:r>
            <a:r>
              <a:rPr lang="fr-FR" altLang="fr-FR" sz="2200" dirty="0"/>
              <a:t> 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 err="1"/>
              <a:t>Itérateur</a:t>
            </a:r>
            <a:r>
              <a:rPr lang="fr-FR" altLang="fr-FR" sz="2200" i="1" dirty="0"/>
              <a:t> (</a:t>
            </a:r>
            <a:r>
              <a:rPr lang="fr-FR" altLang="fr-FR" sz="2200" i="1" dirty="0" err="1"/>
              <a:t>Iterator</a:t>
            </a:r>
            <a:r>
              <a:rPr lang="fr-FR" altLang="fr-FR" sz="2200" i="1" dirty="0"/>
              <a:t>)</a:t>
            </a:r>
            <a:r>
              <a:rPr lang="fr-FR" altLang="fr-FR" sz="2200" dirty="0"/>
              <a:t> 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Médiateur (</a:t>
            </a:r>
            <a:r>
              <a:rPr lang="fr-FR" altLang="fr-FR" sz="2200" i="1" dirty="0" err="1"/>
              <a:t>Mediator</a:t>
            </a:r>
            <a:r>
              <a:rPr lang="fr-FR" altLang="fr-FR" sz="2200" i="1" dirty="0"/>
              <a:t>)</a:t>
            </a:r>
            <a:r>
              <a:rPr lang="fr-FR" altLang="fr-FR" sz="2200" dirty="0"/>
              <a:t> 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Memento (Memento)</a:t>
            </a:r>
            <a:r>
              <a:rPr lang="fr-FR" altLang="fr-FR" sz="2200" dirty="0"/>
              <a:t> 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Observateur (Observer)</a:t>
            </a:r>
            <a:r>
              <a:rPr lang="fr-FR" altLang="fr-FR" sz="2200" dirty="0"/>
              <a:t> 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Etat (State)</a:t>
            </a:r>
            <a:r>
              <a:rPr lang="fr-FR" altLang="fr-FR" sz="2200" dirty="0"/>
              <a:t> 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Stratégie (</a:t>
            </a:r>
            <a:r>
              <a:rPr lang="fr-FR" altLang="fr-FR" sz="2200" i="1" dirty="0" err="1"/>
              <a:t>Strategy</a:t>
            </a:r>
            <a:r>
              <a:rPr lang="fr-FR" altLang="fr-FR" sz="2200" i="1" dirty="0"/>
              <a:t>)</a:t>
            </a:r>
            <a:r>
              <a:rPr lang="fr-FR" altLang="fr-FR" sz="2200" dirty="0"/>
              <a:t> 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Patron de Méthode (Template Method)</a:t>
            </a:r>
            <a:r>
              <a:rPr lang="fr-FR" altLang="fr-FR" sz="2200" dirty="0"/>
              <a:t> </a:t>
            </a:r>
          </a:p>
          <a:p>
            <a:pPr lvl="1">
              <a:spcBef>
                <a:spcPts val="0"/>
              </a:spcBef>
            </a:pPr>
            <a:r>
              <a:rPr lang="fr-FR" altLang="fr-FR" sz="2200" i="1" dirty="0"/>
              <a:t>Visiteur (</a:t>
            </a:r>
            <a:r>
              <a:rPr lang="fr-FR" altLang="fr-FR" sz="2200" i="1" dirty="0" err="1"/>
              <a:t>Visitor</a:t>
            </a:r>
            <a:r>
              <a:rPr lang="fr-FR" altLang="fr-FR" sz="2200" i="1" dirty="0"/>
              <a:t>)</a:t>
            </a:r>
            <a:r>
              <a:rPr lang="fr-FR" altLang="fr-FR" sz="2200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6A78C-AC49-4C81-A93A-E8AF743CF3EB}" type="slidenum">
              <a:rPr lang="fr-FR" altLang="fr-FR" smtClean="0"/>
              <a:pPr/>
              <a:t>20</a:t>
            </a:fld>
            <a:endParaRPr lang="fr-FR" alt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ABD1BAF-5C87-4E4F-B891-DD4D16B1225B}" type="datetime11">
              <a:rPr lang="fr-FR" smtClean="0"/>
              <a:t>08:41:25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Conception et programmation Web objet avancées 2021-2022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88272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7368" y="274638"/>
            <a:ext cx="11377264" cy="648000"/>
          </a:xfrm>
        </p:spPr>
        <p:txBody>
          <a:bodyPr/>
          <a:lstStyle/>
          <a:p>
            <a:r>
              <a:rPr lang="fr-FR" dirty="0"/>
              <a:t>Design patterns – Une liste plus large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altLang="fr-FR" dirty="0"/>
              <a:t>Réservoir d’objets (Object pool)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altLang="fr-FR" dirty="0"/>
              <a:t>Modèle-Vue-Contrôleur (Model-</a:t>
            </a:r>
            <a:r>
              <a:rPr lang="fr-FR" altLang="fr-FR" dirty="0" err="1"/>
              <a:t>View</a:t>
            </a:r>
            <a:r>
              <a:rPr lang="fr-FR" altLang="fr-FR" dirty="0"/>
              <a:t>-Controller)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altLang="fr-FR" dirty="0"/>
              <a:t>Contrôleur frontal (front </a:t>
            </a:r>
            <a:r>
              <a:rPr lang="fr-FR" altLang="fr-FR" dirty="0" err="1"/>
              <a:t>controller</a:t>
            </a:r>
            <a:r>
              <a:rPr lang="fr-FR" altLang="fr-FR" dirty="0"/>
              <a:t>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altLang="fr-FR" dirty="0" err="1"/>
              <a:t>Register</a:t>
            </a:r>
            <a:r>
              <a:rPr lang="fr-FR" altLang="fr-FR" dirty="0"/>
              <a:t> (</a:t>
            </a:r>
            <a:r>
              <a:rPr lang="fr-FR" altLang="fr-FR" dirty="0" err="1"/>
              <a:t>Register</a:t>
            </a:r>
            <a:r>
              <a:rPr lang="fr-FR" altLang="fr-FR" dirty="0"/>
              <a:t>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altLang="fr-FR" dirty="0"/>
              <a:t>Inversion de contrôle (inversion of control)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altLang="fr-FR" dirty="0"/>
              <a:t>Injection de dépendances (</a:t>
            </a:r>
            <a:r>
              <a:rPr lang="fr-FR" altLang="fr-FR" dirty="0" err="1"/>
              <a:t>dependency</a:t>
            </a:r>
            <a:r>
              <a:rPr lang="fr-FR" altLang="fr-FR" dirty="0"/>
              <a:t> injection)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altLang="fr-FR" dirty="0"/>
              <a:t>…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6A78C-AC49-4C81-A93A-E8AF743CF3EB}" type="slidenum">
              <a:rPr lang="fr-FR" altLang="fr-FR" smtClean="0"/>
              <a:pPr/>
              <a:t>21</a:t>
            </a:fld>
            <a:endParaRPr lang="fr-FR" alt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7BB32FD-D421-427B-B1F9-4B658B1281FA}" type="datetime11">
              <a:rPr lang="fr-FR" smtClean="0"/>
              <a:t>08:41:25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Conception et programmation Web objet avancées 2021-2022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7037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Spécifications / Conception / Implémentation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Spécifications (QUOI)</a:t>
            </a:r>
          </a:p>
          <a:p>
            <a:pPr lvl="1">
              <a:defRPr/>
            </a:pPr>
            <a:r>
              <a:rPr lang="fr-FR" dirty="0"/>
              <a:t>Expliciter les besoins</a:t>
            </a:r>
          </a:p>
          <a:p>
            <a:pPr lvl="1">
              <a:defRPr/>
            </a:pPr>
            <a:r>
              <a:rPr lang="fr-FR" dirty="0"/>
              <a:t>Que doit faire le système</a:t>
            </a:r>
          </a:p>
          <a:p>
            <a:pPr lvl="1">
              <a:defRPr/>
            </a:pPr>
            <a:r>
              <a:rPr lang="fr-FR" dirty="0"/>
              <a:t>Description de haut niveau des services rendus</a:t>
            </a:r>
          </a:p>
          <a:p>
            <a:pPr lvl="1">
              <a:defRPr/>
            </a:pPr>
            <a:r>
              <a:rPr lang="fr-FR" dirty="0"/>
              <a:t>Comportement observable</a:t>
            </a:r>
          </a:p>
          <a:p>
            <a:pPr>
              <a:defRPr/>
            </a:pPr>
            <a:r>
              <a:rPr lang="fr-FR" dirty="0"/>
              <a:t>Conception (COMMENT)</a:t>
            </a:r>
          </a:p>
          <a:p>
            <a:pPr lvl="1">
              <a:defRPr/>
            </a:pPr>
            <a:r>
              <a:rPr lang="fr-FR" dirty="0"/>
              <a:t>Comment répondre aux spécifications</a:t>
            </a:r>
          </a:p>
          <a:p>
            <a:pPr lvl="1">
              <a:defRPr/>
            </a:pPr>
            <a:r>
              <a:rPr lang="fr-FR" dirty="0"/>
              <a:t>Apporter une solution valide</a:t>
            </a:r>
          </a:p>
          <a:p>
            <a:pPr lvl="1">
              <a:defRPr/>
            </a:pPr>
            <a:r>
              <a:rPr lang="fr-FR" dirty="0"/>
              <a:t>Flexibilité, robustesse, évolutivité/réutilisabilité</a:t>
            </a:r>
          </a:p>
          <a:p>
            <a:pPr>
              <a:defRPr/>
            </a:pPr>
            <a:r>
              <a:rPr lang="fr-FR" dirty="0"/>
              <a:t>Implémentation</a:t>
            </a:r>
          </a:p>
          <a:p>
            <a:pPr lvl="1">
              <a:defRPr/>
            </a:pPr>
            <a:r>
              <a:rPr lang="fr-FR" dirty="0"/>
              <a:t>Mise en œuvre des choix de conception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6154057-2FB2-42AB-8B58-A9B6A660D81D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5146538F-556B-4363-9AEF-2DBCF4BB8A29}" type="datetime11">
              <a:rPr lang="fr-FR" smtClean="0"/>
              <a:t>08:41:25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Conception et programmation Web objet avancées 2021-2022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Conception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Flexibilité</a:t>
            </a:r>
          </a:p>
          <a:p>
            <a:pPr lvl="1"/>
            <a:r>
              <a:rPr lang="fr-FR" dirty="0"/>
              <a:t>Une modification mineure ne doit pas entraîner la modifications de nombreuses parties du système</a:t>
            </a:r>
          </a:p>
          <a:p>
            <a:r>
              <a:rPr lang="fr-FR" dirty="0"/>
              <a:t>Robustesse</a:t>
            </a:r>
          </a:p>
          <a:p>
            <a:pPr lvl="1"/>
            <a:r>
              <a:rPr lang="fr-FR" dirty="0"/>
              <a:t>Une modification mineure ne doit pas entraîner le dysfonctionnement d’autres parties du système</a:t>
            </a:r>
          </a:p>
          <a:p>
            <a:r>
              <a:rPr lang="fr-FR" dirty="0"/>
              <a:t>Évolutivité/réutilisabilité</a:t>
            </a:r>
          </a:p>
          <a:p>
            <a:pPr lvl="1"/>
            <a:r>
              <a:rPr lang="fr-FR" dirty="0"/>
              <a:t>Un composant doit être isolé, remplaçable voire réutilisable</a:t>
            </a:r>
          </a:p>
          <a:p>
            <a:pPr lvl="1"/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Notions de cohésion et de couplage</a:t>
            </a:r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6A78C-AC49-4C81-A93A-E8AF743CF3EB}" type="slidenum">
              <a:rPr lang="fr-FR" altLang="fr-FR" smtClean="0"/>
              <a:pPr/>
              <a:t>4</a:t>
            </a:fld>
            <a:endParaRPr lang="fr-FR" alt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95983337-FF29-4739-A20E-AF93CE7B25C9}" type="datetime11">
              <a:rPr lang="fr-FR" smtClean="0"/>
              <a:t>08:41:25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Conception et programmation Web objet avancées 2021-2022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0401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Cohésion et interdépendance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Cohésion</a:t>
            </a:r>
          </a:p>
          <a:p>
            <a:pPr lvl="1"/>
            <a:r>
              <a:rPr lang="fr-FR" dirty="0"/>
              <a:t>Degré de liaison en les éléments d’un composant</a:t>
            </a:r>
          </a:p>
          <a:p>
            <a:pPr lvl="1"/>
            <a:r>
              <a:rPr lang="fr-FR" dirty="0"/>
              <a:t>Sous-composants aux tâches similaires avec des interactions</a:t>
            </a:r>
          </a:p>
          <a:p>
            <a:pPr lvl="1"/>
            <a:r>
              <a:rPr lang="fr-FR" dirty="0"/>
              <a:t>Types : logique, temporel, procédural, communicationnel, séquentiel, fonctionnel</a:t>
            </a:r>
          </a:p>
          <a:p>
            <a:pPr lvl="1"/>
            <a:r>
              <a:rPr lang="fr-FR" dirty="0"/>
              <a:t>Cohésion fonctionnelle : composant dédié à une tâche unique</a:t>
            </a:r>
          </a:p>
          <a:p>
            <a:r>
              <a:rPr lang="fr-FR" dirty="0"/>
              <a:t>Interdépendance</a:t>
            </a:r>
          </a:p>
          <a:p>
            <a:pPr lvl="1"/>
            <a:r>
              <a:rPr lang="fr-FR" dirty="0"/>
              <a:t>Dépendance réciproque</a:t>
            </a:r>
          </a:p>
          <a:p>
            <a:pPr lvl="1"/>
            <a:r>
              <a:rPr lang="fr-FR" dirty="0"/>
              <a:t>Liens entre composants</a:t>
            </a:r>
          </a:p>
          <a:p>
            <a:pPr lvl="1"/>
            <a:r>
              <a:rPr lang="fr-FR" dirty="0"/>
              <a:t>Modifications d’un </a:t>
            </a:r>
            <a:r>
              <a:rPr lang="fr-FR" dirty="0">
                <a:sym typeface="Wingdings" panose="05000000000000000000" pitchFamily="2" charset="2"/>
              </a:rPr>
              <a:t> modifications d’autres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Types : contenu, partage de données, flot </a:t>
            </a:r>
            <a:r>
              <a:rPr lang="fr-FR">
                <a:sym typeface="Wingdings" panose="05000000000000000000" pitchFamily="2" charset="2"/>
              </a:rPr>
              <a:t>de contrôle, …</a:t>
            </a:r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6A78C-AC49-4C81-A93A-E8AF743CF3EB}" type="slidenum">
              <a:rPr lang="fr-FR" altLang="fr-FR" smtClean="0"/>
              <a:pPr/>
              <a:t>5</a:t>
            </a:fld>
            <a:endParaRPr lang="fr-FR" alt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220FE93-5597-44E0-B060-4F6B1DC346E8}" type="datetime11">
              <a:rPr lang="fr-FR" smtClean="0"/>
              <a:t>08:41:25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Conception et programmation Web objet avancées 2021-2022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4410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SOLID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A8F99F7-A090-43ED-AE62-20734E3ECAD4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9DF4453-EC14-4994-9CF5-6758F6BFFEE7}" type="datetime11">
              <a:rPr lang="fr-FR" smtClean="0"/>
              <a:t>08:41:25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Conception et programmation Web objet avancées 2021-2022</a:t>
            </a:r>
          </a:p>
        </p:txBody>
      </p:sp>
    </p:spTree>
    <p:extLst>
      <p:ext uri="{BB962C8B-B14F-4D97-AF65-F5344CB8AC3E}">
        <p14:creationId xmlns:p14="http://schemas.microsoft.com/office/powerpoint/2010/main" val="2343296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SOLID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Principes de conception visant à rendre le développement logiciel compréhensible, flexible et maintenable</a:t>
            </a:r>
          </a:p>
          <a:p>
            <a:r>
              <a:rPr lang="fr-FR" dirty="0"/>
              <a:t>Sous-ensemble des principes proposés par Robert C. Martin	</a:t>
            </a:r>
          </a:p>
          <a:p>
            <a:pPr lvl="1"/>
            <a:r>
              <a:rPr lang="en-US" dirty="0"/>
              <a:t>Robert C. Martin (2000). "Design Principles and Design Patterns"</a:t>
            </a:r>
            <a:endParaRPr lang="fr-FR" dirty="0"/>
          </a:p>
          <a:p>
            <a:r>
              <a:rPr lang="fr-FR" dirty="0"/>
              <a:t>Acronyme de 5 principes :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S</a:t>
            </a:r>
            <a:r>
              <a:rPr lang="en-US" sz="2800" dirty="0"/>
              <a:t>ingle Responsibility (SR)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O</a:t>
            </a:r>
            <a:r>
              <a:rPr lang="en-US" sz="2800" dirty="0"/>
              <a:t>pen/Closed Principle (OCP)</a:t>
            </a:r>
          </a:p>
          <a:p>
            <a:pPr lvl="1"/>
            <a:r>
              <a:rPr lang="en-US" sz="2800" b="1" dirty="0" err="1">
                <a:solidFill>
                  <a:schemeClr val="bg1"/>
                </a:solidFill>
              </a:rPr>
              <a:t>L</a:t>
            </a:r>
            <a:r>
              <a:rPr lang="en-US" sz="2800" dirty="0" err="1"/>
              <a:t>iskov</a:t>
            </a:r>
            <a:r>
              <a:rPr lang="en-US" sz="2800" dirty="0"/>
              <a:t> Substitution Principle (LSP)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I</a:t>
            </a:r>
            <a:r>
              <a:rPr lang="en-US" sz="2800" dirty="0"/>
              <a:t>nterface Segregation Principle (ISP)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D</a:t>
            </a:r>
            <a:r>
              <a:rPr lang="en-US" sz="2800" dirty="0"/>
              <a:t>ependency Inversion Principle (DIP)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6A78C-AC49-4C81-A93A-E8AF743CF3EB}" type="slidenum">
              <a:rPr lang="fr-FR" altLang="fr-FR" smtClean="0"/>
              <a:pPr/>
              <a:t>7</a:t>
            </a:fld>
            <a:endParaRPr lang="fr-FR" alt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E9C1297-554E-4D4D-A1C6-E0C598EF783C}" type="datetime11">
              <a:rPr lang="fr-FR" smtClean="0"/>
              <a:t>08:41:25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Conception et programmation Web objet avancées 2021-2022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7203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Single </a:t>
            </a:r>
            <a:r>
              <a:rPr lang="fr-FR" dirty="0" err="1"/>
              <a:t>Responsability</a:t>
            </a:r>
            <a:r>
              <a:rPr lang="fr-FR" dirty="0"/>
              <a:t> - Responsabilité unique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Chaque classe doit avoir une responsabilité unique parmi l’ensemble des fonctionnalités proposées dans le projet</a:t>
            </a:r>
          </a:p>
          <a:p>
            <a:r>
              <a:rPr lang="fr-FR" sz="2800" dirty="0"/>
              <a:t>« Une classe ne devrait avoir qu’une seule raison </a:t>
            </a:r>
            <a:r>
              <a:rPr lang="fr-FR" dirty="0"/>
              <a:t>de changer »</a:t>
            </a:r>
            <a:br>
              <a:rPr lang="fr-FR" dirty="0"/>
            </a:br>
            <a:r>
              <a:rPr lang="fr-FR" dirty="0"/>
              <a:t>Robert C. Martin dans les années 2000</a:t>
            </a:r>
          </a:p>
          <a:p>
            <a:r>
              <a:rPr lang="fr-FR" sz="2800" dirty="0"/>
              <a:t>Exemple : une classe est chargée de produire et imprimer un rapport. </a:t>
            </a:r>
            <a:r>
              <a:rPr lang="fr-FR" dirty="0"/>
              <a:t>Le contenu peut changer. Le format peut également changer. Ces deux aspects, fond et forme, doivent être de la responsabilité de deux classe différentes.</a:t>
            </a:r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6A78C-AC49-4C81-A93A-E8AF743CF3EB}" type="slidenum">
              <a:rPr lang="fr-FR" altLang="fr-FR" smtClean="0"/>
              <a:pPr/>
              <a:t>8</a:t>
            </a:fld>
            <a:endParaRPr lang="fr-FR" alt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6C7FF8B-47C7-490B-AB51-188282D2E012}" type="datetime11">
              <a:rPr lang="fr-FR" smtClean="0"/>
              <a:t>08:41:25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Conception et programmation Web objet avancées 2021-2022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2267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Responsabilité unique : un exemple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6A78C-AC49-4C81-A93A-E8AF743CF3EB}" type="slidenum">
              <a:rPr lang="fr-FR" altLang="fr-FR" smtClean="0"/>
              <a:pPr/>
              <a:t>9</a:t>
            </a:fld>
            <a:endParaRPr lang="fr-FR" alt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B35B3D26-533D-493A-996C-7A3D7848D19F}" type="datetime11">
              <a:rPr lang="fr-FR" smtClean="0"/>
              <a:t>08:41:25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Conception et programmation Web objet avancées 2021-2022</a:t>
            </a:r>
            <a:endParaRPr lang="fr-FR" dirty="0"/>
          </a:p>
        </p:txBody>
      </p:sp>
      <p:pic>
        <p:nvPicPr>
          <p:cNvPr id="5122" name="Picture 2" descr="https://www.plantuml.com/plantuml/img/SoWkIImgAStDuU9ApaaiBbPmoKzMgEPIKD0joIp9IGKnKl9JAe6qTdfgIGX8J4CJodC2IW0vjKXQItDJyqfS4lF1HW1LvUGdfcW0nJKXtEB4ibG85wufe2WphoIr2AgX0CI3gq0sKA-qGCyEP0KNJ0T2XCiXDIy5v0S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5298" y="2323728"/>
            <a:ext cx="2343150" cy="2381250"/>
          </a:xfrm>
          <a:prstGeom prst="rect">
            <a:avLst/>
          </a:prstGeom>
          <a:noFill/>
          <a:ln w="63500">
            <a:solidFill>
              <a:srgbClr val="00B050"/>
            </a:solidFill>
          </a:ln>
        </p:spPr>
      </p:pic>
      <p:pic>
        <p:nvPicPr>
          <p:cNvPr id="5124" name="Picture 4" descr="PlantUML Diagra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560" y="2780928"/>
            <a:ext cx="923925" cy="1466851"/>
          </a:xfrm>
          <a:prstGeom prst="rect">
            <a:avLst/>
          </a:prstGeom>
          <a:noFill/>
          <a:ln w="635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23919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2019-3">
  <a:themeElements>
    <a:clrScheme name="Personnalisé 10">
      <a:dk1>
        <a:srgbClr val="000000"/>
      </a:dk1>
      <a:lt1>
        <a:srgbClr val="3681FC"/>
      </a:lt1>
      <a:dk2>
        <a:srgbClr val="000000"/>
      </a:dk2>
      <a:lt2>
        <a:srgbClr val="526191"/>
      </a:lt2>
      <a:accent1>
        <a:srgbClr val="FFFFFF"/>
      </a:accent1>
      <a:accent2>
        <a:srgbClr val="3F68DF"/>
      </a:accent2>
      <a:accent3>
        <a:srgbClr val="FAC916"/>
      </a:accent3>
      <a:accent4>
        <a:srgbClr val="FF3300"/>
      </a:accent4>
      <a:accent5>
        <a:srgbClr val="7030A0"/>
      </a:accent5>
      <a:accent6>
        <a:srgbClr val="1D31EC"/>
      </a:accent6>
      <a:hlink>
        <a:srgbClr val="238123"/>
      </a:hlink>
      <a:folHlink>
        <a:srgbClr val="264866"/>
      </a:folHlink>
    </a:clrScheme>
    <a:fontScheme name="Points numériqu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urier New" pitchFamily="49" charset="0"/>
          </a:defRPr>
        </a:defPPr>
      </a:lstStyle>
    </a:lnDef>
  </a:objectDefaults>
  <a:extraClrSchemeLst>
    <a:extraClrScheme>
      <a:clrScheme name="Points numériqu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ints numériqu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ints numériqu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ints numériques 10">
        <a:dk1>
          <a:srgbClr val="5B5B89"/>
        </a:dk1>
        <a:lt1>
          <a:srgbClr val="FFFFFF"/>
        </a:lt1>
        <a:dk2>
          <a:srgbClr val="CC99FF"/>
        </a:dk2>
        <a:lt2>
          <a:srgbClr val="EBFE34"/>
        </a:lt2>
        <a:accent1>
          <a:srgbClr val="6666FF"/>
        </a:accent1>
        <a:accent2>
          <a:srgbClr val="52527C"/>
        </a:accent2>
        <a:accent3>
          <a:srgbClr val="E2CAFF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11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238123"/>
        </a:hlink>
        <a:folHlink>
          <a:srgbClr val="2648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ème Web2" id="{42475C82-D8CD-42B5-9253-840B089EDE5A}" vid="{1801DA36-90A1-4315-B058-0DD455EF8C5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16203</TotalTime>
  <Words>1432</Words>
  <Application>Microsoft Office PowerPoint</Application>
  <PresentationFormat>Grand écran</PresentationFormat>
  <Paragraphs>383</Paragraphs>
  <Slides>21</Slides>
  <Notes>21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6" baseType="lpstr">
      <vt:lpstr>Arial</vt:lpstr>
      <vt:lpstr>Consolas</vt:lpstr>
      <vt:lpstr>Courier New</vt:lpstr>
      <vt:lpstr>Wingdings</vt:lpstr>
      <vt:lpstr>Thème2019-3</vt:lpstr>
      <vt:lpstr>Bonnes pratiques de conception</vt:lpstr>
      <vt:lpstr>Introduction</vt:lpstr>
      <vt:lpstr>Spécifications / Conception / Implémentation</vt:lpstr>
      <vt:lpstr>Conception</vt:lpstr>
      <vt:lpstr>Cohésion et interdépendance</vt:lpstr>
      <vt:lpstr>SOLID</vt:lpstr>
      <vt:lpstr>SOLID</vt:lpstr>
      <vt:lpstr>Single Responsability - Responsabilité unique</vt:lpstr>
      <vt:lpstr>Responsabilité unique : un exemple</vt:lpstr>
      <vt:lpstr>Open/Closed – Ouvert/Fermé</vt:lpstr>
      <vt:lpstr>Ouvert/Fermé : un exemple</vt:lpstr>
      <vt:lpstr>Liskov Substitution Principle – Substitution de Liskow</vt:lpstr>
      <vt:lpstr>Substitution de Liskow : un exemple</vt:lpstr>
      <vt:lpstr>Interface Segregation Principle – Ségrégation d’interfaces</vt:lpstr>
      <vt:lpstr>Ségrégation d’interfaces : un exemple</vt:lpstr>
      <vt:lpstr>Dependency Inversion Principle – Inversion de dépendances</vt:lpstr>
      <vt:lpstr>Inversion de dépendances : un exemple</vt:lpstr>
      <vt:lpstr>Design patterns Patrons de conception</vt:lpstr>
      <vt:lpstr>Design patterns – Patrons de conception</vt:lpstr>
      <vt:lpstr>Design patterns – Une liste classique</vt:lpstr>
      <vt:lpstr>Design patterns – Une liste plus large</vt:lpstr>
    </vt:vector>
  </TitlesOfParts>
  <Company>UMRS INSERM 514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Jérôme Cutrona</dc:creator>
  <cp:lastModifiedBy>JEROME CUTRONA</cp:lastModifiedBy>
  <cp:revision>2566</cp:revision>
  <cp:lastPrinted>1601-01-01T00:00:00Z</cp:lastPrinted>
  <dcterms:created xsi:type="dcterms:W3CDTF">2005-09-14T08:47:05Z</dcterms:created>
  <dcterms:modified xsi:type="dcterms:W3CDTF">2021-10-26T06:44:33Z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