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notesMasterIdLst>
    <p:notesMasterId r:id="rId95"/>
  </p:notesMasterIdLst>
  <p:handoutMasterIdLst>
    <p:handoutMasterId r:id="rId96"/>
  </p:handoutMasterIdLst>
  <p:sldIdLst>
    <p:sldId id="256" r:id="rId2"/>
    <p:sldId id="393" r:id="rId3"/>
    <p:sldId id="415" r:id="rId4"/>
    <p:sldId id="396" r:id="rId5"/>
    <p:sldId id="397" r:id="rId6"/>
    <p:sldId id="394" r:id="rId7"/>
    <p:sldId id="395" r:id="rId8"/>
    <p:sldId id="471" r:id="rId9"/>
    <p:sldId id="400" r:id="rId10"/>
    <p:sldId id="401" r:id="rId11"/>
    <p:sldId id="469" r:id="rId12"/>
    <p:sldId id="472" r:id="rId13"/>
    <p:sldId id="473" r:id="rId14"/>
    <p:sldId id="399" r:id="rId15"/>
    <p:sldId id="398" r:id="rId16"/>
    <p:sldId id="402" r:id="rId17"/>
    <p:sldId id="403" r:id="rId18"/>
    <p:sldId id="411" r:id="rId19"/>
    <p:sldId id="405" r:id="rId20"/>
    <p:sldId id="474" r:id="rId21"/>
    <p:sldId id="404" r:id="rId22"/>
    <p:sldId id="498" r:id="rId23"/>
    <p:sldId id="476" r:id="rId24"/>
    <p:sldId id="475" r:id="rId25"/>
    <p:sldId id="410" r:id="rId26"/>
    <p:sldId id="406" r:id="rId27"/>
    <p:sldId id="407" r:id="rId28"/>
    <p:sldId id="412" r:id="rId29"/>
    <p:sldId id="413" r:id="rId30"/>
    <p:sldId id="433" r:id="rId31"/>
    <p:sldId id="434" r:id="rId32"/>
    <p:sldId id="435" r:id="rId33"/>
    <p:sldId id="437" r:id="rId34"/>
    <p:sldId id="438" r:id="rId35"/>
    <p:sldId id="436" r:id="rId36"/>
    <p:sldId id="485" r:id="rId37"/>
    <p:sldId id="481" r:id="rId38"/>
    <p:sldId id="482" r:id="rId39"/>
    <p:sldId id="420" r:id="rId40"/>
    <p:sldId id="422" r:id="rId41"/>
    <p:sldId id="423" r:id="rId42"/>
    <p:sldId id="478" r:id="rId43"/>
    <p:sldId id="424" r:id="rId44"/>
    <p:sldId id="479" r:id="rId45"/>
    <p:sldId id="480" r:id="rId46"/>
    <p:sldId id="483" r:id="rId47"/>
    <p:sldId id="421" r:id="rId48"/>
    <p:sldId id="429" r:id="rId49"/>
    <p:sldId id="439" r:id="rId50"/>
    <p:sldId id="425" r:id="rId51"/>
    <p:sldId id="426" r:id="rId52"/>
    <p:sldId id="427" r:id="rId53"/>
    <p:sldId id="428" r:id="rId54"/>
    <p:sldId id="430" r:id="rId55"/>
    <p:sldId id="432" r:id="rId56"/>
    <p:sldId id="431" r:id="rId57"/>
    <p:sldId id="440" r:id="rId58"/>
    <p:sldId id="441" r:id="rId59"/>
    <p:sldId id="443" r:id="rId60"/>
    <p:sldId id="444" r:id="rId61"/>
    <p:sldId id="489" r:id="rId62"/>
    <p:sldId id="488" r:id="rId63"/>
    <p:sldId id="490" r:id="rId64"/>
    <p:sldId id="442" r:id="rId65"/>
    <p:sldId id="446" r:id="rId66"/>
    <p:sldId id="451" r:id="rId67"/>
    <p:sldId id="468" r:id="rId68"/>
    <p:sldId id="452" r:id="rId69"/>
    <p:sldId id="453" r:id="rId70"/>
    <p:sldId id="454" r:id="rId71"/>
    <p:sldId id="457" r:id="rId72"/>
    <p:sldId id="455" r:id="rId73"/>
    <p:sldId id="484" r:id="rId74"/>
    <p:sldId id="486" r:id="rId75"/>
    <p:sldId id="487" r:id="rId76"/>
    <p:sldId id="456" r:id="rId77"/>
    <p:sldId id="447" r:id="rId78"/>
    <p:sldId id="458" r:id="rId79"/>
    <p:sldId id="459" r:id="rId80"/>
    <p:sldId id="491" r:id="rId81"/>
    <p:sldId id="492" r:id="rId82"/>
    <p:sldId id="493" r:id="rId83"/>
    <p:sldId id="494" r:id="rId84"/>
    <p:sldId id="495" r:id="rId85"/>
    <p:sldId id="496" r:id="rId86"/>
    <p:sldId id="497" r:id="rId87"/>
    <p:sldId id="460" r:id="rId88"/>
    <p:sldId id="461" r:id="rId89"/>
    <p:sldId id="464" r:id="rId90"/>
    <p:sldId id="463" r:id="rId91"/>
    <p:sldId id="465" r:id="rId92"/>
    <p:sldId id="466" r:id="rId93"/>
    <p:sldId id="467" r:id="rId9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33"/>
    <a:srgbClr val="000000"/>
    <a:srgbClr val="969696"/>
    <a:srgbClr val="666699"/>
    <a:srgbClr val="99CCFF"/>
    <a:srgbClr val="6699FF"/>
    <a:srgbClr val="CC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 snapToObjects="1">
      <p:cViewPr varScale="1">
        <p:scale>
          <a:sx n="134" d="100"/>
          <a:sy n="134" d="100"/>
        </p:scale>
        <p:origin x="150" y="7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078A95-86D0-4AF6-A588-D9E0647AC5F3}" type="slidenum">
              <a:rPr lang="fr-FR" altLang="fr-FR">
                <a:latin typeface="Consolas" panose="020B0609020204030204" pitchFamily="49" charset="0"/>
              </a:rPr>
              <a:pPr/>
              <a:t>‹N°›</a:t>
            </a:fld>
            <a:endParaRPr lang="fr-FR" altLang="fr-F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6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olas" panose="020B0609020204030204" pitchFamily="49" charset="0"/>
              </a:defRPr>
            </a:lvl1pPr>
          </a:lstStyle>
          <a:p>
            <a:fld id="{8D703128-1EEA-48C9-984D-66E6F4D5A686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2403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5AA7C03C-1BE9-4930-926B-F43B0EA7BF0B}" type="slidenum">
              <a:rPr lang="fr-FR" altLang="fr-FR" sz="1200">
                <a:latin typeface="Arial" charset="0"/>
              </a:rPr>
              <a:pPr/>
              <a:t>1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53336"/>
            <a:ext cx="1453952" cy="247502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B679386-973A-4BF1-A61E-7A8BCA9BE870}" type="datetime11">
              <a:rPr lang="fr-FR" smtClean="0"/>
              <a:t>10:46:08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11624" y="6458098"/>
            <a:ext cx="6768752" cy="247502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28448" y="6453336"/>
            <a:ext cx="1453952" cy="247502"/>
          </a:xfrm>
        </p:spPr>
        <p:txBody>
          <a:bodyPr/>
          <a:lstStyle>
            <a:lvl1pPr>
              <a:defRPr/>
            </a:lvl1pPr>
          </a:lstStyle>
          <a:p>
            <a:fld id="{AF36D80A-3001-417A-8EE4-65D5CF8253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946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42977-17E1-49E1-BDBE-07F218F5057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0A56-42F5-4F7E-B63A-FAE2314752C7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03905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FA35C-1868-44F5-BD73-D817D1CF31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D797-ADA9-408D-BB70-6AC8852A48AB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5813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D95C-733E-400E-B99E-2626D5FC6B3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EF61-0D6F-481C-935F-F5A48640DE6B}" type="datetime11">
              <a:rPr lang="fr-FR" smtClean="0"/>
              <a:t>10:46:09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19538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28448" y="6453188"/>
            <a:ext cx="1453952" cy="247650"/>
          </a:xfrm>
          <a:ln/>
        </p:spPr>
        <p:txBody>
          <a:bodyPr/>
          <a:lstStyle>
            <a:lvl1pPr>
              <a:defRPr/>
            </a:lvl1pPr>
          </a:lstStyle>
          <a:p>
            <a:fld id="{95F6A78C-AC49-4C81-A93A-E8AF743CF3E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453188"/>
            <a:ext cx="1453952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D6562-C899-4232-92AD-143573E3930E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7568" y="6453188"/>
            <a:ext cx="7776864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CD650-681E-48B9-9A43-09FD3A26659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3133B88-3F89-4FF2-8D1B-8B1057AFE31E}" type="datetime11">
              <a:rPr lang="fr-FR" smtClean="0"/>
              <a:t>10:46:08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1104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1E4EE-3541-4EE2-BB65-A93A5645DAF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DD7E-FAB3-4C4C-8B86-CDE07C89E58C}" type="datetime11">
              <a:rPr lang="fr-FR" smtClean="0"/>
              <a:t>10:46:09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41892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E82DB-469D-461C-91B7-FFA9F5E3806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038A-634E-40CD-A7F5-DAC5B91C013F}" type="datetime11">
              <a:rPr lang="fr-FR" smtClean="0"/>
              <a:t>10:46:09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70369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AD315-385A-45D7-A578-D6E4F1A7459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EEB0D-189C-4819-BFA0-50E8E28C940D}" type="datetime11">
              <a:rPr lang="fr-FR" smtClean="0"/>
              <a:t>10:46:09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66404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DE317-A10A-4EA0-971D-EC9C4866EEC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00C68-8668-4FDC-B00F-54456B3398D0}" type="datetime11">
              <a:rPr lang="fr-FR" smtClean="0"/>
              <a:t>10:46:09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9028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8AC37-B7A4-4F8A-98A7-B311EA606F7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7A25-A2C2-41F7-846A-ED686F543AE9}" type="datetime11">
              <a:rPr lang="fr-FR" smtClean="0"/>
              <a:t>10:46:09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25998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19233-B856-40D7-8974-04A037B4FFA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C0C23-6E34-4B3C-A3CB-41967E2EF22F}" type="datetime11">
              <a:rPr lang="fr-FR" smtClean="0"/>
              <a:t>10:46:09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32594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28448" y="6453188"/>
            <a:ext cx="14539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5CB92A68-B6D7-4E89-922F-8ABF7DFF11B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14539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86C7757-9D66-4578-BEF9-7282D14FB833}" type="datetime11">
              <a:rPr lang="fr-FR" smtClean="0"/>
              <a:t>10:46:08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5560" y="6453188"/>
            <a:ext cx="792088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736"/>
            <a:ext cx="10972800" cy="52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274638"/>
            <a:ext cx="109585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53" r:id="rId2"/>
    <p:sldLayoutId id="2147484464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ymfony.com/doc/current/best_practices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fr-FR" dirty="0"/>
              <a:t>Symfony4,</a:t>
            </a:r>
            <a:br>
              <a:rPr lang="fr-FR" dirty="0"/>
            </a:br>
            <a:r>
              <a:rPr lang="fr-FR" dirty="0"/>
              <a:t>les grandes lignes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/>
              <a:t>Jérôme CUTRONA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2FEFC3-8D26-4697-9C99-C2FC0B3FF33C}" type="datetime11">
              <a:rPr lang="fr-FR" smtClean="0"/>
              <a:t>10:46:08</a:t>
            </a:fld>
            <a:endParaRPr lang="fr-FR" dirty="0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1991544" y="6453336"/>
            <a:ext cx="8208912" cy="252264"/>
          </a:xfrm>
        </p:spPr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A370E8-5854-4310-9530-66D8F5BBED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 avec 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composer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create-project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website-skeleton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symfony4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website-skeleton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(v4.3.99)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website-skeleton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v4.3.99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100%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Created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project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in symfony4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Package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, 0 updates, 0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removals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flex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v1.4.6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recipe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(56f8e69dc1f8b43cbca1b515f0fa1a4b)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Configuring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flex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&gt;=1.0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github.com/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recipes:master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Restricting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packages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listed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in "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" to "4.3.*"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Enable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the "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cURL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" PHP extension for 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faster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downloads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Prefetching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77 packages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Segoe UI Symbol"/>
              </a:rPr>
              <a:t>🎶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100%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Package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103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, 0 updates, 0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removals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ocramius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/package-versions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1.4.0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doctrine/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lexer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1.1.0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doctrine/annotations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v1.8.0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psr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/log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1.1.2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…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4C045-DB2A-4B2C-BE77-1805A49AF92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7EB1E0A-0255-4D01-94D0-D58C422F2544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https://symfony.com/doc/current/setup.html#creating-symfony-applications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1052737"/>
            <a:ext cx="1097280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 avec 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What's</a:t>
            </a: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next</a:t>
            </a: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?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Run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your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application: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1. Go to the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project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directory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2.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Create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your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code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the 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git </a:t>
            </a:r>
            <a:r>
              <a:rPr lang="fr-FR" sz="1400" b="1" dirty="0" err="1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init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command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3.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the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CLI at 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https://symfony.com/download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to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a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development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web server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Read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the documentation at 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https://symfony.com/doc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Database</a:t>
            </a: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Configuration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Modify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your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DATABASE_URL config in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env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Configure the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driver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mysql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 and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server_version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(5.7) in 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config/packages/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doctrine.yaml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BBBBBB"/>
                </a:solidFill>
                <a:highlight>
                  <a:srgbClr val="0000FF"/>
                </a:highlight>
                <a:latin typeface="Consolas" panose="020B0609020204030204" pitchFamily="49" charset="0"/>
                <a:ea typeface="Calibri"/>
                <a:cs typeface="Times New Roman"/>
              </a:rPr>
              <a:t> How to test?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Write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test cases in the 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tests/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folder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* </a:t>
            </a:r>
            <a:r>
              <a:rPr lang="fr-FR" sz="1400" b="1" dirty="0" err="1">
                <a:solidFill>
                  <a:srgbClr val="0000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Run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php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bin/</a:t>
            </a:r>
            <a:r>
              <a:rPr lang="fr-FR" sz="1400" b="1" dirty="0" err="1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phpunit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4C045-DB2A-4B2C-BE77-1805A49AF92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01BA86-6D63-4517-A9A6-FB1314A5071B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00642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Ré-installer</a:t>
            </a:r>
            <a:r>
              <a:rPr lang="fr-FR" dirty="0"/>
              <a:t> les composants Symfony sur un projet existant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4107DD-B975-4B2E-9B7E-2FF1B700FCF0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67283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Ré-installer</a:t>
            </a:r>
            <a:r>
              <a:rPr lang="fr-FR" dirty="0"/>
              <a:t> les composants Symfony sur un projet existant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git clone https://iut-info.univ-reims.fr/gitlab/cutron01/symfony4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Clonage dans 'symfony4'...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Username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for 'https://iut-info.univ-reims.fr': cutron01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Password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for 'https://cutron01@iut-info.univ-reims.fr':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warning: redirection vers https://iut-info.univ-reims.fr/gitlab/cutron01/symfony4.git/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Enumerating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81,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Counting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100% (81/81),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Compressing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100% (76/76),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Total 81 (delta 8),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reused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0 (delta 0)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Dépaquetage des objets: 100% (81/81), fait.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rgbClr val="55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composer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Package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99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, 0 updates, 0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removals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flex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v1.4.6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Restricting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packages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listed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in "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" to "4.2.*"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Enable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the "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cURL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" PHP extension for 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faster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downloads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Prefetching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48 packages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latin typeface="Consolas" panose="020B0609020204030204" pitchFamily="49" charset="0"/>
                <a:ea typeface="Calibri"/>
                <a:cs typeface="Segoe UI Symbol"/>
              </a:rPr>
              <a:t>🎶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100%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…</a:t>
            </a:r>
            <a:endParaRPr lang="fr-FR" sz="1200" b="1" dirty="0">
              <a:solidFill>
                <a:srgbClr val="FF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4C045-DB2A-4B2C-BE77-1805A49AF92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EA5137-DAD4-4F0C-B7F8-7016AE4236DB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https://symfony.com/doc/current/setup.html#setting-up-an-existing-symfony-project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1052737"/>
            <a:ext cx="1097280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3399170"/>
            <a:ext cx="1097280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 Structure des répertoires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BD32BC-4402-4325-82EB-0F11B1D782A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6D60083-E24E-4D0F-9FA5-4D4F592A4DA2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Structure des répertoires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bin</a:t>
            </a:r>
            <a:r>
              <a:rPr lang="fr-FR" dirty="0"/>
              <a:t> : Fichiers exécutables (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console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dirty="0"/>
              <a:t>, …)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config</a:t>
            </a:r>
            <a:r>
              <a:rPr lang="fr-FR" dirty="0"/>
              <a:t> : Fichiers de configuration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fr-FR" dirty="0"/>
              <a:t> : Ressources statiques et contrôleur frontal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dirty="0"/>
              <a:t> : Sources de l’application Web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templates</a:t>
            </a:r>
            <a:r>
              <a:rPr lang="fr-FR" dirty="0"/>
              <a:t> : Modèles de pages Web </a:t>
            </a:r>
            <a:r>
              <a:rPr lang="fr-FR" dirty="0" err="1"/>
              <a:t>twig</a:t>
            </a:r>
            <a:endParaRPr lang="fr-FR" dirty="0"/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tests</a:t>
            </a:r>
            <a:r>
              <a:rPr lang="fr-FR" dirty="0"/>
              <a:t> : Tests des composants et de l’application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translations</a:t>
            </a:r>
            <a:r>
              <a:rPr lang="fr-FR" dirty="0"/>
              <a:t> : Fichiers de traduction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var</a:t>
            </a:r>
            <a:r>
              <a:rPr lang="fr-FR" dirty="0"/>
              <a:t> : Fichiers temporaires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vendor</a:t>
            </a:r>
            <a:r>
              <a:rPr lang="fr-FR" dirty="0"/>
              <a:t> : Bibliothèques utilisées par l’application Web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1F29AB-DA33-4861-B793-16E81BF9B3D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BF729C-2A00-4C0A-B6EA-5437B99736B5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Contrôleur frontal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AFB7F3-1BF0-49D1-B2CA-41E1495E0EE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3AFBEFD-039D-4A22-8123-EBA1CB7241F6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Contrôleur frontal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Jusqu’à présent, vous utilisiez de multiples scripts PHP « programme » :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saisir_donnees.php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valider_donnees.php</a:t>
            </a:r>
          </a:p>
          <a:p>
            <a:pPr lvl="1">
              <a:defRPr/>
            </a:pPr>
            <a:r>
              <a:rPr lang="fr-FR" dirty="0"/>
              <a:t>…</a:t>
            </a:r>
          </a:p>
          <a:p>
            <a:pPr>
              <a:defRPr/>
            </a:pPr>
            <a:r>
              <a:rPr lang="fr-FR" dirty="0"/>
              <a:t>L’architecture de Symfony4 n’utilise qu’un seul script « programme », le </a:t>
            </a:r>
            <a:r>
              <a:rPr lang="fr-FR" dirty="0">
                <a:solidFill>
                  <a:schemeClr val="bg1"/>
                </a:solidFill>
              </a:rPr>
              <a:t>contrôleur frontal</a:t>
            </a:r>
          </a:p>
          <a:p>
            <a:pPr>
              <a:defRPr/>
            </a:pPr>
            <a:r>
              <a:rPr lang="fr-FR" dirty="0"/>
              <a:t>Tous les </a:t>
            </a:r>
            <a:r>
              <a:rPr lang="fr-FR" dirty="0">
                <a:solidFill>
                  <a:schemeClr val="bg1"/>
                </a:solidFill>
              </a:rPr>
              <a:t>contenus dynamiques PHP </a:t>
            </a:r>
            <a:r>
              <a:rPr lang="fr-FR" dirty="0"/>
              <a:t>seront </a:t>
            </a:r>
            <a:r>
              <a:rPr lang="fr-FR" dirty="0">
                <a:solidFill>
                  <a:schemeClr val="bg1"/>
                </a:solidFill>
              </a:rPr>
              <a:t>produits par ce script</a:t>
            </a:r>
          </a:p>
          <a:p>
            <a:pPr>
              <a:defRPr/>
            </a:pPr>
            <a:r>
              <a:rPr lang="fr-FR" dirty="0"/>
              <a:t>C’est le </a:t>
            </a:r>
            <a:r>
              <a:rPr lang="fr-FR" dirty="0">
                <a:solidFill>
                  <a:schemeClr val="bg1"/>
                </a:solidFill>
              </a:rPr>
              <a:t>point d’entrée </a:t>
            </a:r>
            <a:r>
              <a:rPr lang="fr-FR" dirty="0"/>
              <a:t>unique de l’application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D61D48-E8A0-4C4E-A981-46249B4C78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B7C-397F-4F86-B345-939395785A30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Flux applicatif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9E1DF8-866E-47DE-8303-B09C5BD9219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911DBC5-6ED1-46C0-88C5-2F5D08BFE42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Flux applicatif de Symfony2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Toutes les </a:t>
            </a:r>
            <a:r>
              <a:rPr lang="fr-FR" dirty="0">
                <a:solidFill>
                  <a:schemeClr val="bg1"/>
                </a:solidFill>
              </a:rPr>
              <a:t>requêtes</a:t>
            </a:r>
            <a:r>
              <a:rPr lang="fr-FR" dirty="0"/>
              <a:t> sont </a:t>
            </a:r>
            <a:r>
              <a:rPr lang="fr-FR" dirty="0">
                <a:solidFill>
                  <a:schemeClr val="bg1"/>
                </a:solidFill>
              </a:rPr>
              <a:t>interceptées</a:t>
            </a:r>
            <a:r>
              <a:rPr lang="fr-FR" dirty="0"/>
              <a:t> par le contrôleur frontal</a:t>
            </a:r>
          </a:p>
          <a:p>
            <a:pPr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bg1"/>
                </a:solidFill>
              </a:rPr>
              <a:t>noyau</a:t>
            </a:r>
            <a:r>
              <a:rPr lang="fr-FR" dirty="0"/>
              <a:t> trouve le </a:t>
            </a:r>
            <a:r>
              <a:rPr lang="fr-FR" dirty="0">
                <a:solidFill>
                  <a:schemeClr val="bg1"/>
                </a:solidFill>
              </a:rPr>
              <a:t>contrôleur et l’action </a:t>
            </a:r>
            <a:r>
              <a:rPr lang="fr-FR" dirty="0"/>
              <a:t>via le </a:t>
            </a:r>
            <a:r>
              <a:rPr lang="fr-FR" dirty="0">
                <a:solidFill>
                  <a:schemeClr val="bg1"/>
                </a:solidFill>
              </a:rPr>
              <a:t>système de routage </a:t>
            </a:r>
            <a:r>
              <a:rPr lang="fr-FR" dirty="0"/>
              <a:t>et exécute l’</a:t>
            </a:r>
            <a:r>
              <a:rPr lang="fr-FR" dirty="0">
                <a:solidFill>
                  <a:schemeClr val="bg1"/>
                </a:solidFill>
              </a:rPr>
              <a:t>action </a:t>
            </a:r>
            <a:r>
              <a:rPr lang="fr-FR" dirty="0"/>
              <a:t>adéquate</a:t>
            </a:r>
          </a:p>
          <a:p>
            <a:pPr>
              <a:defRPr/>
            </a:pPr>
            <a:r>
              <a:rPr lang="fr-FR" dirty="0"/>
              <a:t>Une </a:t>
            </a:r>
            <a:r>
              <a:rPr lang="fr-FR" dirty="0">
                <a:solidFill>
                  <a:schemeClr val="bg1"/>
                </a:solidFill>
              </a:rPr>
              <a:t>réponse</a:t>
            </a:r>
            <a:r>
              <a:rPr lang="fr-FR" dirty="0"/>
              <a:t> est produite</a:t>
            </a:r>
          </a:p>
          <a:p>
            <a:pPr>
              <a:defRPr/>
            </a:pPr>
            <a:r>
              <a:rPr lang="fr-FR" dirty="0"/>
              <a:t>Basé sur la mécanique HTTP : requête </a:t>
            </a:r>
            <a:r>
              <a:rPr lang="fr-FR" dirty="0">
                <a:sym typeface="Wingdings" panose="05000000000000000000" pitchFamily="2" charset="2"/>
              </a:rPr>
              <a:t> réponse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D75576-DA56-4D2E-9EF2-D36789D9DF9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65A3DB1-FAB4-4B5D-B3C7-0E03C7A007CF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43010" name="Picture 2" descr="C:\Users\CuC\Desktop\request-fl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3708400"/>
            <a:ext cx="6572250" cy="2600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8F99F7-A090-43ED-AE62-20734E3ECAD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B6D0211-5963-4487-9885-011AD8C4F321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Gestion des environnements, de la configuration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AFB7F3-1BF0-49D1-B2CA-41E1495E0EE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818BEF-32B7-46F2-B7A1-A97193B0A7FA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66719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Plusieurs environnements pour l’application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production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telle qu’elle sera visible par les </a:t>
            </a:r>
            <a:r>
              <a:rPr lang="fr-FR" dirty="0">
                <a:solidFill>
                  <a:schemeClr val="bg1"/>
                </a:solidFill>
              </a:rPr>
              <a:t>visiteurs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Rapidité</a:t>
            </a:r>
            <a:r>
              <a:rPr lang="fr-FR" dirty="0"/>
              <a:t> nécessaire</a:t>
            </a:r>
          </a:p>
          <a:p>
            <a:pPr lvl="1">
              <a:defRPr/>
            </a:pPr>
            <a:r>
              <a:rPr lang="fr-FR" dirty="0"/>
              <a:t>Tests de cache peu poussés</a:t>
            </a:r>
          </a:p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développement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pour les </a:t>
            </a:r>
            <a:r>
              <a:rPr lang="fr-FR" dirty="0">
                <a:solidFill>
                  <a:schemeClr val="bg1"/>
                </a:solidFill>
              </a:rPr>
              <a:t>développeurs</a:t>
            </a:r>
          </a:p>
          <a:p>
            <a:pPr lvl="1"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débogage</a:t>
            </a:r>
            <a:r>
              <a:rPr lang="fr-FR" dirty="0"/>
              <a:t> complet</a:t>
            </a:r>
          </a:p>
          <a:p>
            <a:pPr lvl="1">
              <a:defRPr/>
            </a:pPr>
            <a:r>
              <a:rPr lang="fr-FR" dirty="0"/>
              <a:t>Plus </a:t>
            </a:r>
            <a:r>
              <a:rPr lang="fr-FR" dirty="0">
                <a:solidFill>
                  <a:schemeClr val="bg1"/>
                </a:solidFill>
              </a:rPr>
              <a:t>lent</a:t>
            </a:r>
            <a:r>
              <a:rPr lang="fr-FR" dirty="0"/>
              <a:t> que la version de production</a:t>
            </a:r>
          </a:p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test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pour les </a:t>
            </a:r>
            <a:r>
              <a:rPr lang="fr-FR" dirty="0">
                <a:solidFill>
                  <a:schemeClr val="bg1"/>
                </a:solidFill>
              </a:rPr>
              <a:t>tests</a:t>
            </a:r>
          </a:p>
          <a:p>
            <a:pPr lvl="1"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débogage</a:t>
            </a:r>
            <a:r>
              <a:rPr lang="fr-FR" dirty="0"/>
              <a:t> inutile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1EC23A-A9A6-42E6-B0A1-39816532FB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DD2916E-3CD5-49E3-AD01-8255AC450DA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Configuration de l’application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Modèle</a:t>
            </a:r>
            <a:r>
              <a:rPr lang="fr-FR" dirty="0"/>
              <a:t> de configuration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env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Jamais de configuration réelle</a:t>
            </a:r>
            <a:r>
              <a:rPr lang="fr-FR" dirty="0">
                <a:sym typeface="Wingdings" panose="05000000000000000000" pitchFamily="2" charset="2"/>
              </a:rPr>
              <a:t> (mot de passe, serveur, …)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Synchronisé</a:t>
            </a:r>
            <a:r>
              <a:rPr lang="fr-FR" dirty="0">
                <a:sym typeface="Wingdings" panose="05000000000000000000" pitchFamily="2" charset="2"/>
              </a:rPr>
              <a:t> sur le dépôt Git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Penser à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mettre à jour les modèles </a:t>
            </a:r>
            <a:r>
              <a:rPr lang="fr-FR" dirty="0">
                <a:sym typeface="Wingdings" panose="05000000000000000000" pitchFamily="2" charset="2"/>
              </a:rPr>
              <a:t>de configuration</a:t>
            </a:r>
          </a:p>
          <a:p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Configuration effective 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env.local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Configuration</a:t>
            </a:r>
            <a:r>
              <a:rPr lang="fr-FR" dirty="0">
                <a:sym typeface="Wingdings" panose="05000000000000000000" pitchFamily="2" charset="2"/>
              </a:rPr>
              <a:t> de votre environnement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NON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 Synchronisé </a:t>
            </a:r>
            <a:r>
              <a:rPr lang="fr-FR" dirty="0">
                <a:sym typeface="Wingdings" panose="05000000000000000000" pitchFamily="2" charset="2"/>
              </a:rPr>
              <a:t>sur le dépôt Git</a:t>
            </a:r>
          </a:p>
          <a:p>
            <a:r>
              <a:rPr lang="fr-FR" dirty="0">
                <a:sym typeface="Wingdings" panose="05000000000000000000" pitchFamily="2" charset="2"/>
              </a:rPr>
              <a:t>Gestion de l’environnement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dev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prod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test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dans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.$APP_ENV</a:t>
            </a:r>
            <a:b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dirty="0">
                <a:sym typeface="Wingdings" panose="05000000000000000000" pitchFamily="2" charset="2"/>
              </a:rPr>
              <a:t> ou dans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.$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APP_ENV.local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22</a:t>
            </a:fld>
            <a:endParaRPr lang="fr-FR" alt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901C6E-3954-4C1A-9C51-5220A3904A05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2019-2020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9600" y="5550331"/>
            <a:ext cx="10972800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264866"/>
              </a:buClr>
            </a:pPr>
            <a:r>
              <a:rPr lang="fr-FR" b="1" kern="0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#.env ou .</a:t>
            </a:r>
            <a:r>
              <a:rPr lang="fr-FR" b="1" kern="0" dirty="0" err="1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env.local</a:t>
            </a:r>
            <a:endParaRPr lang="fr-FR" b="1" kern="0" dirty="0">
              <a:solidFill>
                <a:srgbClr val="55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 eaLnBrk="1" hangingPunct="1">
              <a:spcBef>
                <a:spcPts val="0"/>
              </a:spcBef>
              <a:buClr>
                <a:srgbClr val="264866"/>
              </a:buClr>
            </a:pPr>
            <a:r>
              <a:rPr lang="fr-F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APP_ENV=</a:t>
            </a:r>
            <a:r>
              <a:rPr lang="fr-FR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</a:t>
            </a:r>
            <a:endParaRPr lang="fr-F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5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Environnement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18F30A1-7BF7-4F05-B3CA-7E5963D45FC0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052736"/>
            <a:ext cx="9073008" cy="5241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45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Environnement de développement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/>
              <a:pPr/>
              <a:t>24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3CB55FB-DC18-4227-B00E-DB0AC1B861A2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52736"/>
            <a:ext cx="8928994" cy="5215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744072" y="3037687"/>
            <a:ext cx="4838328" cy="13280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Barre de développement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insérée automatiquement si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&lt;/body&gt;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fait partie de la réponse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367674" y="5870955"/>
            <a:ext cx="9456652" cy="4727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0"/>
          </p:cNvCxnSpPr>
          <p:nvPr/>
        </p:nvCxnSpPr>
        <p:spPr bwMode="auto">
          <a:xfrm flipH="1">
            <a:off x="6096000" y="3701699"/>
            <a:ext cx="648072" cy="21692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999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profiler en mode développement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398A18-7C5F-4C6A-AA5A-79156DFE11F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8EB1F50-D5A4-4E8F-9EAC-C10C0CBB3DA2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59027"/>
            <a:ext cx="6830078" cy="4616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1646121" y="1219069"/>
            <a:ext cx="6830078" cy="4611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642" y="1374101"/>
            <a:ext cx="6830078" cy="461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163" y="1534142"/>
            <a:ext cx="6830078" cy="461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83" y="1694185"/>
            <a:ext cx="6826717" cy="4614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Architecture MVC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B402C8-1D50-4EA6-90EC-55444F67F0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95FB6D-4C30-4C72-882B-F07FECECBA49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Architecture MVC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Modèle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ORM Doctrine</a:t>
            </a:r>
          </a:p>
          <a:p>
            <a:pPr lvl="1">
              <a:defRPr/>
            </a:pPr>
            <a:r>
              <a:rPr lang="fr-FR" dirty="0"/>
              <a:t>Accès/persistance des </a:t>
            </a:r>
            <a:r>
              <a:rPr lang="fr-FR" dirty="0">
                <a:solidFill>
                  <a:schemeClr val="bg1"/>
                </a:solidFill>
              </a:rPr>
              <a:t>données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Vue</a:t>
            </a:r>
          </a:p>
          <a:p>
            <a:pPr lvl="1">
              <a:defRPr/>
            </a:pPr>
            <a:r>
              <a:rPr lang="fr-FR" dirty="0" err="1">
                <a:solidFill>
                  <a:schemeClr val="bg1"/>
                </a:solidFill>
              </a:rPr>
              <a:t>Twig</a:t>
            </a:r>
            <a:endParaRPr lang="fr-FR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Présentation</a:t>
            </a:r>
            <a:r>
              <a:rPr lang="fr-FR" dirty="0"/>
              <a:t> des données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Contrôleur</a:t>
            </a:r>
            <a:r>
              <a:rPr lang="fr-FR" dirty="0"/>
              <a:t>	</a:t>
            </a:r>
          </a:p>
          <a:p>
            <a:pPr lvl="1">
              <a:defRPr/>
            </a:pPr>
            <a:r>
              <a:rPr lang="fr-FR" dirty="0" err="1">
                <a:solidFill>
                  <a:schemeClr val="bg1"/>
                </a:solidFill>
              </a:rPr>
              <a:t>Symfony</a:t>
            </a:r>
            <a:endParaRPr lang="fr-FR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Logique</a:t>
            </a:r>
            <a:r>
              <a:rPr lang="fr-FR" dirty="0"/>
              <a:t> de l’application</a:t>
            </a:r>
          </a:p>
          <a:p>
            <a:pPr lvl="1">
              <a:defRPr/>
            </a:pPr>
            <a:r>
              <a:rPr lang="fr-FR" dirty="0"/>
              <a:t>Utilise le modèle</a:t>
            </a:r>
          </a:p>
          <a:p>
            <a:pPr lvl="1">
              <a:defRPr/>
            </a:pPr>
            <a:r>
              <a:rPr lang="fr-FR" dirty="0"/>
              <a:t>Prépare les données pour la vue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C06818-AFB1-4E7D-AB1F-CB5FEC6241A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468B90D-6C1B-49BC-A88B-E7BC3660966B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bundles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029F97-29A5-4D44-B76D-541B6482D4A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26D0BD7-D564-432F-972D-1134F423E6EA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Bundle (paquet)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Bundle = </a:t>
            </a:r>
            <a:r>
              <a:rPr lang="fr-FR" dirty="0">
                <a:solidFill>
                  <a:schemeClr val="bg1"/>
                </a:solidFill>
              </a:rPr>
              <a:t>brique applicative</a:t>
            </a:r>
          </a:p>
          <a:p>
            <a:pPr lvl="1">
              <a:defRPr/>
            </a:pPr>
            <a:r>
              <a:rPr lang="fr-FR" dirty="0"/>
              <a:t>Console </a:t>
            </a:r>
            <a:r>
              <a:rPr lang="fr-FR" dirty="0" err="1"/>
              <a:t>Symfony</a:t>
            </a:r>
            <a:endParaRPr lang="fr-FR" dirty="0"/>
          </a:p>
          <a:p>
            <a:pPr lvl="1">
              <a:defRPr/>
            </a:pPr>
            <a:r>
              <a:rPr lang="fr-FR" dirty="0" err="1"/>
              <a:t>Debug</a:t>
            </a:r>
            <a:r>
              <a:rPr lang="fr-FR" dirty="0"/>
              <a:t> </a:t>
            </a:r>
            <a:r>
              <a:rPr lang="fr-FR" dirty="0" err="1"/>
              <a:t>Symfony</a:t>
            </a:r>
            <a:endParaRPr lang="fr-FR" dirty="0"/>
          </a:p>
          <a:p>
            <a:pPr lvl="1">
              <a:defRPr/>
            </a:pPr>
            <a:r>
              <a:rPr lang="fr-FR" dirty="0"/>
              <a:t>Gestion des utilisateurs</a:t>
            </a:r>
          </a:p>
          <a:p>
            <a:pPr lvl="1">
              <a:defRPr/>
            </a:pPr>
            <a:r>
              <a:rPr lang="fr-FR" dirty="0"/>
              <a:t>Boutique</a:t>
            </a:r>
          </a:p>
          <a:p>
            <a:pPr lvl="1">
              <a:defRPr/>
            </a:pPr>
            <a:r>
              <a:rPr lang="fr-FR" dirty="0"/>
              <a:t>Administration,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Ensemble structuré de fichiers </a:t>
            </a:r>
            <a:r>
              <a:rPr lang="fr-FR" dirty="0"/>
              <a:t>permettant la gestion d’une partie d’application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Bundles </a:t>
            </a:r>
            <a:r>
              <a:rPr lang="fr-FR" dirty="0" err="1"/>
              <a:t>Symfony</a:t>
            </a:r>
            <a:endParaRPr lang="fr-FR" dirty="0"/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https://packagist.org/</a:t>
            </a:r>
          </a:p>
          <a:p>
            <a:pPr lvl="1">
              <a:defRPr/>
            </a:pPr>
            <a:r>
              <a:rPr lang="fr-FR" dirty="0"/>
              <a:t>Installation par Composer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85AE53-51D7-4022-99D6-339B655E8A2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DAC2817-7BEC-4EF6-87A0-1F15A2FE94B6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Symfony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Lancement de symfony-project.com en </a:t>
            </a:r>
            <a:r>
              <a:rPr lang="fr-FR" dirty="0">
                <a:solidFill>
                  <a:schemeClr val="bg1"/>
                </a:solidFill>
              </a:rPr>
              <a:t>2005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Framework Web MVC en PHP</a:t>
            </a:r>
          </a:p>
          <a:p>
            <a:pPr>
              <a:defRPr/>
            </a:pPr>
            <a:r>
              <a:rPr lang="fr-FR" dirty="0"/>
              <a:t>Créé par </a:t>
            </a:r>
            <a:r>
              <a:rPr lang="fr-FR" dirty="0" err="1">
                <a:solidFill>
                  <a:schemeClr val="bg1"/>
                </a:solidFill>
              </a:rPr>
              <a:t>SensioLabs</a:t>
            </a:r>
            <a:r>
              <a:rPr lang="fr-FR" dirty="0"/>
              <a:t>, agence Web française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Utilise</a:t>
            </a:r>
            <a:r>
              <a:rPr lang="fr-FR" dirty="0"/>
              <a:t> d’autres projets PHP : Doctrine, </a:t>
            </a:r>
            <a:r>
              <a:rPr lang="fr-FR" dirty="0" err="1"/>
              <a:t>Propel</a:t>
            </a:r>
            <a:r>
              <a:rPr lang="fr-FR" dirty="0"/>
              <a:t>, PDO, </a:t>
            </a:r>
            <a:r>
              <a:rPr lang="fr-FR" dirty="0" err="1"/>
              <a:t>PHPUnit</a:t>
            </a:r>
            <a:r>
              <a:rPr lang="fr-FR" dirty="0"/>
              <a:t>, </a:t>
            </a:r>
            <a:r>
              <a:rPr lang="fr-FR" dirty="0" err="1"/>
              <a:t>Twig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Utilisé</a:t>
            </a:r>
            <a:r>
              <a:rPr lang="fr-FR" dirty="0"/>
              <a:t> par d’autres projets : </a:t>
            </a:r>
            <a:r>
              <a:rPr lang="fr-FR" dirty="0" err="1"/>
              <a:t>Drupal</a:t>
            </a:r>
            <a:r>
              <a:rPr lang="fr-FR" dirty="0"/>
              <a:t>, </a:t>
            </a:r>
            <a:r>
              <a:rPr lang="fr-FR" dirty="0" err="1"/>
              <a:t>phpBB</a:t>
            </a:r>
            <a:r>
              <a:rPr lang="fr-FR" dirty="0"/>
              <a:t>, </a:t>
            </a:r>
            <a:r>
              <a:rPr lang="fr-FR" dirty="0" err="1"/>
              <a:t>Laravel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/>
              <a:t>Utilisé par de </a:t>
            </a:r>
            <a:r>
              <a:rPr lang="fr-FR" dirty="0">
                <a:solidFill>
                  <a:schemeClr val="bg1"/>
                </a:solidFill>
              </a:rPr>
              <a:t>nombreux sites </a:t>
            </a:r>
            <a:r>
              <a:rPr lang="fr-FR" dirty="0"/>
              <a:t>à travers le monde</a:t>
            </a:r>
          </a:p>
          <a:p>
            <a:pPr>
              <a:defRPr/>
            </a:pPr>
            <a:r>
              <a:rPr lang="fr-FR" dirty="0"/>
              <a:t>Philosophie : </a:t>
            </a:r>
            <a:r>
              <a:rPr lang="fr-FR" dirty="0">
                <a:solidFill>
                  <a:schemeClr val="bg1"/>
                </a:solidFill>
              </a:rPr>
              <a:t>ne pas réinventer la roue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https://symfony.com/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154057-2FB2-42AB-8B58-A9B6A660D81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1EC3373-5529-497B-BF73-27FA789D0365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fichiers de configuration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0AE2BC-822A-49DE-BCAC-1E372EEE79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A46D8C-FD31-4C8E-872A-E84588B962B6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fichiers de configuration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De nombreux éléments de </a:t>
            </a:r>
            <a:r>
              <a:rPr lang="fr-FR" dirty="0" err="1"/>
              <a:t>Symfony</a:t>
            </a:r>
            <a:r>
              <a:rPr lang="fr-FR" dirty="0"/>
              <a:t> vont devoir être configurés</a:t>
            </a:r>
          </a:p>
          <a:p>
            <a:pPr>
              <a:defRPr/>
            </a:pPr>
            <a:r>
              <a:rPr lang="fr-FR" dirty="0"/>
              <a:t>Le but est de </a:t>
            </a:r>
            <a:r>
              <a:rPr lang="fr-FR" dirty="0">
                <a:solidFill>
                  <a:schemeClr val="bg1"/>
                </a:solidFill>
              </a:rPr>
              <a:t>séparer le code de l’application et sa configuration</a:t>
            </a:r>
          </a:p>
          <a:p>
            <a:pPr>
              <a:defRPr/>
            </a:pPr>
            <a:r>
              <a:rPr lang="fr-FR" dirty="0"/>
              <a:t>La configuration consiste en un </a:t>
            </a:r>
            <a:r>
              <a:rPr lang="fr-FR" dirty="0">
                <a:solidFill>
                  <a:schemeClr val="bg1"/>
                </a:solidFill>
              </a:rPr>
              <a:t>ensemble de données structurées</a:t>
            </a:r>
          </a:p>
          <a:p>
            <a:pPr>
              <a:defRPr/>
            </a:pPr>
            <a:r>
              <a:rPr lang="fr-FR" dirty="0"/>
              <a:t>Il existe </a:t>
            </a:r>
            <a:r>
              <a:rPr lang="fr-FR" dirty="0">
                <a:solidFill>
                  <a:schemeClr val="bg1"/>
                </a:solidFill>
              </a:rPr>
              <a:t>4 formats </a:t>
            </a:r>
            <a:r>
              <a:rPr lang="fr-FR" dirty="0"/>
              <a:t>possibles :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XML</a:t>
            </a:r>
            <a:r>
              <a:rPr lang="fr-FR" dirty="0"/>
              <a:t>, </a:t>
            </a:r>
            <a:r>
              <a:rPr lang="fr-FR" dirty="0" err="1"/>
              <a:t>namespace</a:t>
            </a:r>
            <a:r>
              <a:rPr lang="fr-FR" dirty="0"/>
              <a:t> et schémas, visuellement lourd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PHP</a:t>
            </a:r>
            <a:r>
              <a:rPr lang="fr-FR" dirty="0"/>
              <a:t>, </a:t>
            </a:r>
            <a:r>
              <a:rPr lang="fr-FR" dirty="0" err="1"/>
              <a:t>namespace</a:t>
            </a:r>
            <a:r>
              <a:rPr lang="fr-FR" dirty="0"/>
              <a:t>, instanciation, peu lisible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YAML</a:t>
            </a:r>
            <a:r>
              <a:rPr lang="fr-FR" dirty="0"/>
              <a:t>, simple et efficace !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Annotations</a:t>
            </a:r>
            <a:r>
              <a:rPr lang="fr-FR" dirty="0"/>
              <a:t>, au plus près du code concerné</a:t>
            </a:r>
          </a:p>
          <a:p>
            <a:pPr>
              <a:defRPr/>
            </a:pPr>
            <a:r>
              <a:rPr lang="fr-FR" dirty="0"/>
              <a:t>Nous retiendrons le format </a:t>
            </a:r>
            <a:r>
              <a:rPr lang="fr-FR" dirty="0">
                <a:solidFill>
                  <a:schemeClr val="bg1"/>
                </a:solidFill>
              </a:rPr>
              <a:t>YAML et les annotations </a:t>
            </a:r>
            <a:r>
              <a:rPr lang="fr-FR" dirty="0"/>
              <a:t>en fonction des bonnes pratiques :</a:t>
            </a:r>
            <a:br>
              <a:rPr lang="fr-FR" dirty="0"/>
            </a:br>
            <a:r>
              <a:rPr lang="fr-FR" dirty="0">
                <a:hlinkClick r:id="rId2"/>
              </a:rPr>
              <a:t>https://symfony.com/doc/current/best_practices.html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9A7A14-181D-44EA-807A-AC321543B6F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7687B83-7C8F-497E-8A72-60C311776E67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format YAML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6B9B0-3224-4D10-9F0C-902159D1E1F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58C7F5D-D9A3-4F24-AD00-6CF76CD9D0A5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grandes lignes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YAML: </a:t>
            </a:r>
            <a:r>
              <a:rPr lang="fr-FR" dirty="0">
                <a:solidFill>
                  <a:schemeClr val="bg1"/>
                </a:solidFill>
              </a:rPr>
              <a:t>Y</a:t>
            </a:r>
            <a:r>
              <a:rPr lang="fr-FR" dirty="0"/>
              <a:t>AML </a:t>
            </a:r>
            <a:r>
              <a:rPr lang="fr-FR" dirty="0" err="1">
                <a:solidFill>
                  <a:schemeClr val="bg1"/>
                </a:solidFill>
              </a:rPr>
              <a:t>A</a:t>
            </a:r>
            <a:r>
              <a:rPr lang="fr-FR" dirty="0" err="1"/>
              <a:t>in't</a:t>
            </a:r>
            <a:r>
              <a:rPr lang="fr-FR" dirty="0"/>
              <a:t> </a:t>
            </a:r>
            <a:r>
              <a:rPr lang="fr-FR" dirty="0" err="1">
                <a:solidFill>
                  <a:schemeClr val="bg1"/>
                </a:solidFill>
              </a:rPr>
              <a:t>M</a:t>
            </a:r>
            <a:r>
              <a:rPr lang="fr-FR" dirty="0" err="1"/>
              <a:t>arkup</a:t>
            </a:r>
            <a:r>
              <a:rPr lang="fr-FR" dirty="0"/>
              <a:t> </a:t>
            </a:r>
            <a:r>
              <a:rPr lang="fr-FR" dirty="0" err="1">
                <a:solidFill>
                  <a:schemeClr val="bg1"/>
                </a:solidFill>
              </a:rPr>
              <a:t>L</a:t>
            </a:r>
            <a:r>
              <a:rPr lang="fr-FR" dirty="0" err="1"/>
              <a:t>anguage</a:t>
            </a:r>
            <a:endParaRPr lang="fr-FR" dirty="0"/>
          </a:p>
          <a:p>
            <a:pPr>
              <a:defRPr/>
            </a:pPr>
            <a:r>
              <a:rPr lang="en-US" dirty="0"/>
              <a:t>What It Is: YAML is a </a:t>
            </a:r>
            <a:r>
              <a:rPr lang="en-US" dirty="0">
                <a:solidFill>
                  <a:schemeClr val="bg1"/>
                </a:solidFill>
              </a:rPr>
              <a:t>human friendly data serialization standard</a:t>
            </a:r>
            <a:r>
              <a:rPr lang="en-US" dirty="0"/>
              <a:t> for all programming languages.</a:t>
            </a:r>
          </a:p>
          <a:p>
            <a:pPr>
              <a:defRPr/>
            </a:pPr>
            <a:r>
              <a:rPr lang="fr-FR" dirty="0"/>
              <a:t>YAML est un </a:t>
            </a:r>
            <a:r>
              <a:rPr lang="fr-FR" dirty="0">
                <a:solidFill>
                  <a:schemeClr val="bg1"/>
                </a:solidFill>
              </a:rPr>
              <a:t>standard de sérialisation de données compréhensible facilement par l'humain</a:t>
            </a:r>
            <a:r>
              <a:rPr lang="fr-FR" dirty="0"/>
              <a:t> pour tous les langages de programmation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Fichiers texte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yml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facilement lisibles et modifiables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1CB309-8CA5-4668-B18E-37B554DD7D3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3AF9B5-6811-424B-895E-7A66EDF5A2E0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Chaîne de caractères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Une chaîne de caractères en YAML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'Entourée par des guillemets simples en YAML'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Nombres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12  012  0x12  12.42 1.2e+42 .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inf</a:t>
            </a:r>
            <a:endParaRPr lang="fr-FR" sz="22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Nuls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  ~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Booléens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true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  false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Dates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2012-12-12t12:12:12.12+02:00  2012-12-12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E6A8C1-90FD-48F8-9051-C4C8D9A5C71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61334A8-AC08-4D64-B42F-66733A8C103E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Séquences</a:t>
            </a:r>
            <a:r>
              <a:rPr lang="fr-FR" dirty="0"/>
              <a:t> (- suivi de espace)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- XML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- YAML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Séquences</a:t>
            </a:r>
            <a:r>
              <a:rPr lang="fr-FR" dirty="0"/>
              <a:t> (entre crochets)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[XML, YAML]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Couple</a:t>
            </a:r>
            <a:r>
              <a:rPr lang="fr-FR" dirty="0"/>
              <a:t> clé/valeur (</a:t>
            </a:r>
            <a:r>
              <a:rPr lang="fr-FR" dirty="0">
                <a:latin typeface="Consolas" panose="020B0609020204030204" pitchFamily="49" charset="0"/>
              </a:rPr>
              <a:t>:</a:t>
            </a:r>
            <a:r>
              <a:rPr lang="fr-FR" dirty="0"/>
              <a:t> suivi de espace(s))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PHP: 7.4.0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Liste</a:t>
            </a:r>
            <a:r>
              <a:rPr lang="fr-FR" dirty="0"/>
              <a:t> (indentation espaces, jamais tabulations)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pas bon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bon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Liste</a:t>
            </a:r>
            <a:r>
              <a:rPr lang="fr-FR" dirty="0"/>
              <a:t> (entre accolades)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pas bon, 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bon}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09CCB0-0D56-4463-8F3C-223920CE90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07C94E-1CA3-49BD-A086-2ABDD45C6F67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Vérifier vos fichiers YAML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fichier</a:t>
            </a:r>
            <a:r>
              <a:rPr lang="fr-FR" dirty="0"/>
              <a:t> particulier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répertoire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bundle</a:t>
            </a:r>
            <a:r>
              <a:rPr lang="fr-FR" dirty="0"/>
              <a:t> complet</a:t>
            </a:r>
            <a:br>
              <a:rPr lang="fr-FR" dirty="0"/>
            </a:b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062CCA-1B5D-4C9F-87E2-8CA074F1C50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8A79C-F636-48C8-B673-D257088B86D8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155654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…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99670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config/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routes.yml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4364856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config/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5733008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@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FrameworkBundle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18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annotations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6B9B0-3224-4D10-9F0C-902159D1E1F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72F8D6-78A3-4CF6-A810-9E334DAD1751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560542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Annotations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Informations fournies dans les commentaires précédant un élément : classe, attribut, méthode</a:t>
            </a:r>
          </a:p>
          <a:p>
            <a:pPr>
              <a:defRPr/>
            </a:pPr>
            <a:r>
              <a:rPr lang="fr-FR" dirty="0"/>
              <a:t>Pour la </a:t>
            </a:r>
            <a:r>
              <a:rPr lang="fr-FR" dirty="0">
                <a:solidFill>
                  <a:schemeClr val="bg1"/>
                </a:solidFill>
              </a:rPr>
              <a:t>documentation</a:t>
            </a:r>
            <a:r>
              <a:rPr lang="fr-FR" dirty="0"/>
              <a:t>, l’</a:t>
            </a:r>
            <a:r>
              <a:rPr lang="fr-FR" dirty="0">
                <a:solidFill>
                  <a:schemeClr val="bg1"/>
                </a:solidFill>
              </a:rPr>
              <a:t>analyse statique</a:t>
            </a:r>
            <a:r>
              <a:rPr lang="fr-FR" dirty="0"/>
              <a:t> de code, l’</a:t>
            </a:r>
            <a:r>
              <a:rPr lang="fr-FR" dirty="0">
                <a:solidFill>
                  <a:schemeClr val="bg1"/>
                </a:solidFill>
              </a:rPr>
              <a:t>IDE</a:t>
            </a:r>
            <a:r>
              <a:rPr lang="fr-FR" dirty="0"/>
              <a:t> :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3200" dirty="0"/>
          </a:p>
          <a:p>
            <a:pPr>
              <a:defRPr/>
            </a:pPr>
            <a:r>
              <a:rPr lang="fr-FR" dirty="0"/>
              <a:t>Peuvent aussi </a:t>
            </a:r>
            <a:r>
              <a:rPr lang="fr-FR" dirty="0">
                <a:solidFill>
                  <a:schemeClr val="bg1"/>
                </a:solidFill>
              </a:rPr>
              <a:t>influencer le code</a:t>
            </a:r>
            <a:r>
              <a:rPr lang="fr-FR" dirty="0"/>
              <a:t>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5CC90-AEC5-4DEF-AD12-DFE8E6B63F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FC907D-05D2-4DA3-BB03-6AE6C08F5424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492896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MyClass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 @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throws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Exception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doSomething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951" y="4581128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 @Route("/blog",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="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blog_list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")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list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03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4E1526-D253-46A7-92CC-321C52D18CE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C97E6EB-40FF-4ABE-AA46-1C3B21D588C5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https://symfony.com/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C43A24-9C64-4570-BE3F-650CDA62F11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663CB7E-843A-45DE-B0C5-8407D76B2064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pic>
        <p:nvPicPr>
          <p:cNvPr id="16391" name="Picture 5" descr="C:\Users\CuC\Desktop\What is Symfo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2085975"/>
            <a:ext cx="47529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Explosion 1 7"/>
          <p:cNvSpPr/>
          <p:nvPr/>
        </p:nvSpPr>
        <p:spPr bwMode="auto">
          <a:xfrm>
            <a:off x="1989138" y="5348288"/>
            <a:ext cx="1238250" cy="96043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2014</a:t>
            </a:r>
          </a:p>
        </p:txBody>
      </p:sp>
      <p:sp>
        <p:nvSpPr>
          <p:cNvPr id="10" name="Explosion 1 9"/>
          <p:cNvSpPr/>
          <p:nvPr/>
        </p:nvSpPr>
        <p:spPr bwMode="auto">
          <a:xfrm>
            <a:off x="8974138" y="4525963"/>
            <a:ext cx="1236662" cy="958850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50" y="1268413"/>
            <a:ext cx="47450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255747"/>
            <a:ext cx="6048672" cy="50529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" name="Explosion 1 11"/>
          <p:cNvSpPr/>
          <p:nvPr/>
        </p:nvSpPr>
        <p:spPr bwMode="auto">
          <a:xfrm>
            <a:off x="1989138" y="5349248"/>
            <a:ext cx="1237377" cy="95947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4" y="1268760"/>
            <a:ext cx="4752976" cy="40130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Faire </a:t>
            </a:r>
            <a:r>
              <a:rPr lang="fr-FR" dirty="0">
                <a:solidFill>
                  <a:schemeClr val="bg1"/>
                </a:solidFill>
              </a:rPr>
              <a:t>correspondre</a:t>
            </a:r>
            <a:r>
              <a:rPr lang="fr-FR" dirty="0"/>
              <a:t> une </a:t>
            </a:r>
            <a:r>
              <a:rPr lang="fr-FR" dirty="0">
                <a:solidFill>
                  <a:schemeClr val="bg1"/>
                </a:solidFill>
              </a:rPr>
              <a:t>URL</a:t>
            </a:r>
            <a:r>
              <a:rPr lang="fr-FR" dirty="0"/>
              <a:t> et une </a:t>
            </a:r>
            <a:r>
              <a:rPr lang="fr-FR" dirty="0">
                <a:solidFill>
                  <a:schemeClr val="bg1"/>
                </a:solidFill>
              </a:rPr>
              <a:t>action d’un contrôleur</a:t>
            </a: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Configuration</a:t>
            </a:r>
            <a:r>
              <a:rPr lang="fr-FR" dirty="0"/>
              <a:t> du routage général de l’application dans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config/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routes.yml</a:t>
            </a:r>
            <a:r>
              <a:rPr lang="fr-FR" dirty="0"/>
              <a:t> et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config/routes/*.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endParaRPr lang="fr-FR" sz="1600" b="1" dirty="0">
              <a:solidFill>
                <a:srgbClr val="00BBBB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3600" dirty="0"/>
          </a:p>
          <a:p>
            <a:pPr>
              <a:defRPr/>
            </a:pPr>
            <a:r>
              <a:rPr lang="fr-FR" dirty="0"/>
              <a:t>La configuration du </a:t>
            </a:r>
            <a:r>
              <a:rPr lang="fr-FR" dirty="0">
                <a:solidFill>
                  <a:schemeClr val="bg1"/>
                </a:solidFill>
              </a:rPr>
              <a:t>routage d’un bundle </a:t>
            </a:r>
            <a:r>
              <a:rPr lang="fr-FR" dirty="0"/>
              <a:t>est faite </a:t>
            </a:r>
            <a:r>
              <a:rPr lang="fr-FR" dirty="0">
                <a:solidFill>
                  <a:schemeClr val="bg1"/>
                </a:solidFill>
              </a:rPr>
              <a:t>dans ce bundle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Import possible </a:t>
            </a:r>
            <a:r>
              <a:rPr lang="fr-FR" dirty="0"/>
              <a:t>des routes d’un bundle dans la configuration générale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5CC90-AEC5-4DEF-AD12-DFE8E6B63F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5F2B8E2-B5DC-4DAA-BF55-54CC91F054AC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492896"/>
            <a:ext cx="10972800" cy="122413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# config/routes/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annotations.yaml</a:t>
            </a:r>
            <a:endParaRPr lang="fr-FR" sz="1800" b="1" i="1" dirty="0">
              <a:solidFill>
                <a:srgbClr val="B729D9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 err="1">
                <a:solidFill>
                  <a:srgbClr val="CCCCCC"/>
                </a:solidFill>
                <a:latin typeface="Consolas" panose="020B0609020204030204" pitchFamily="49" charset="0"/>
              </a:rPr>
              <a:t>controllers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    </a:t>
            </a:r>
            <a:r>
              <a:rPr lang="fr-FR" sz="1800" b="1" dirty="0" err="1">
                <a:solidFill>
                  <a:srgbClr val="CCCCCC"/>
                </a:solidFill>
                <a:latin typeface="Consolas" panose="020B0609020204030204" pitchFamily="49" charset="0"/>
              </a:rPr>
              <a:t>resource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: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56DB3A"/>
                </a:solidFill>
                <a:latin typeface="Consolas" panose="020B0609020204030204" pitchFamily="49" charset="0"/>
              </a:rPr>
              <a:t>'../</a:t>
            </a:r>
            <a:r>
              <a:rPr lang="fr-FR" sz="18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src</a:t>
            </a:r>
            <a:r>
              <a:rPr lang="fr-FR" sz="1800" b="1" dirty="0">
                <a:solidFill>
                  <a:srgbClr val="56DB3A"/>
                </a:solidFill>
                <a:latin typeface="Consolas" panose="020B0609020204030204" pitchFamily="49" charset="0"/>
              </a:rPr>
              <a:t>/Controller/'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56DB3A"/>
                </a:solidFill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CCCCCC"/>
                </a:solidFill>
                <a:latin typeface="Consolas" panose="020B0609020204030204" pitchFamily="49" charset="0"/>
              </a:rPr>
              <a:t>type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: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</a:rPr>
              <a:t>annotation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5116934"/>
            <a:ext cx="10972800" cy="122413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# config/routes/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dev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web_profiler.yaml</a:t>
            </a:r>
            <a:endParaRPr lang="fr-FR" sz="1800" b="1" i="1" dirty="0">
              <a:solidFill>
                <a:srgbClr val="B729D9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 err="1">
                <a:solidFill>
                  <a:srgbClr val="CCCCCC"/>
                </a:solidFill>
                <a:latin typeface="Consolas" panose="020B0609020204030204" pitchFamily="49" charset="0"/>
              </a:rPr>
              <a:t>web_profiler_wdt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    </a:t>
            </a:r>
            <a:r>
              <a:rPr lang="fr-FR" sz="1800" b="1" dirty="0" err="1">
                <a:solidFill>
                  <a:srgbClr val="CCCCCC"/>
                </a:solidFill>
                <a:latin typeface="Consolas" panose="020B0609020204030204" pitchFamily="49" charset="0"/>
              </a:rPr>
              <a:t>resource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: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56DB3A"/>
                </a:solidFill>
                <a:latin typeface="Consolas" panose="020B0609020204030204" pitchFamily="49" charset="0"/>
              </a:rPr>
              <a:t>'@</a:t>
            </a:r>
            <a:r>
              <a:rPr lang="fr-FR" sz="18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WebProfilerBundle</a:t>
            </a:r>
            <a:r>
              <a:rPr lang="fr-FR" sz="1800" b="1" dirty="0">
                <a:solidFill>
                  <a:srgbClr val="56DB3A"/>
                </a:solidFill>
                <a:latin typeface="Consolas" panose="020B0609020204030204" pitchFamily="49" charset="0"/>
              </a:rPr>
              <a:t>/</a:t>
            </a:r>
            <a:r>
              <a:rPr lang="fr-FR" sz="18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Resources</a:t>
            </a:r>
            <a:r>
              <a:rPr lang="fr-FR" sz="1800" b="1" dirty="0">
                <a:solidFill>
                  <a:srgbClr val="56DB3A"/>
                </a:solidFill>
                <a:latin typeface="Consolas" panose="020B0609020204030204" pitchFamily="49" charset="0"/>
              </a:rPr>
              <a:t>/config/</a:t>
            </a:r>
            <a:r>
              <a:rPr lang="fr-FR" sz="18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routing</a:t>
            </a:r>
            <a:r>
              <a:rPr lang="fr-FR" sz="1800" b="1" dirty="0">
                <a:solidFill>
                  <a:srgbClr val="56DB3A"/>
                </a:solidFill>
                <a:latin typeface="Consolas" panose="020B0609020204030204" pitchFamily="49" charset="0"/>
              </a:rPr>
              <a:t>/wdt.xml'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800" b="1" dirty="0">
                <a:solidFill>
                  <a:srgbClr val="56DB3A"/>
                </a:solidFill>
                <a:latin typeface="Consolas" panose="020B0609020204030204" pitchFamily="49" charset="0"/>
              </a:rPr>
              <a:t>    </a:t>
            </a:r>
            <a:r>
              <a:rPr lang="fr-FR" sz="1800" b="1" dirty="0" err="1">
                <a:solidFill>
                  <a:srgbClr val="CCCCCC"/>
                </a:solidFill>
                <a:latin typeface="Consolas" panose="020B0609020204030204" pitchFamily="49" charset="0"/>
              </a:rPr>
              <a:t>prefix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: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</a:rPr>
              <a:t>/_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wdt</a:t>
            </a:r>
            <a:endParaRPr lang="fr-FR" sz="18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dans les annotations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Routes</a:t>
            </a:r>
            <a:r>
              <a:rPr lang="fr-FR" dirty="0">
                <a:solidFill>
                  <a:schemeClr val="bg1"/>
                </a:solidFill>
              </a:rPr>
              <a:t> dans les annotations de l’action d’un contrôleur </a:t>
            </a:r>
            <a:r>
              <a:rPr lang="fr-FR" dirty="0"/>
              <a:t>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DB7A39-A31C-4C5C-8701-757220311AC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4B49D6-FE82-4145-9E0A-29E1A4053137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700808"/>
            <a:ext cx="10972800" cy="446449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namespace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App\Controller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\Bundle\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FrameworkBundle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\Controller\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\Component\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Routing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\Annotation\Route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 @Route("/blog",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="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blog_list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")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list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...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1800" b="1" dirty="0">
              <a:effectLst/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55440" y="3645024"/>
            <a:ext cx="4824536" cy="1152128"/>
          </a:xfrm>
          <a:prstGeom prst="roundRect">
            <a:avLst>
              <a:gd name="adj" fmla="val 95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latin typeface="Consolas" panose="020B0609020204030204" pitchFamily="49" charset="0"/>
              </a:rPr>
              <a:t>https://symfony.com/doc/current/routing.html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Chaque </a:t>
            </a:r>
            <a:r>
              <a:rPr lang="fr-FR" dirty="0">
                <a:solidFill>
                  <a:schemeClr val="bg1"/>
                </a:solidFill>
              </a:rPr>
              <a:t>route</a:t>
            </a:r>
            <a:r>
              <a:rPr lang="fr-FR" dirty="0"/>
              <a:t> est </a:t>
            </a:r>
            <a:r>
              <a:rPr lang="fr-FR" dirty="0">
                <a:solidFill>
                  <a:schemeClr val="bg1"/>
                </a:solidFill>
              </a:rPr>
              <a:t>nommée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Correspondance</a:t>
            </a:r>
            <a:r>
              <a:rPr lang="fr-FR" dirty="0"/>
              <a:t> entre une </a:t>
            </a:r>
            <a:r>
              <a:rPr lang="fr-FR" dirty="0">
                <a:solidFill>
                  <a:schemeClr val="bg1"/>
                </a:solidFill>
              </a:rPr>
              <a:t>URL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une action d’un contrôleur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Testées dans l’ordre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première correspondance </a:t>
            </a:r>
            <a:r>
              <a:rPr lang="fr-FR" dirty="0"/>
              <a:t>est lancée</a:t>
            </a:r>
          </a:p>
          <a:p>
            <a:pPr>
              <a:defRPr/>
            </a:pPr>
            <a:r>
              <a:rPr lang="fr-FR" dirty="0"/>
              <a:t>Peuvent comporter des </a:t>
            </a:r>
            <a:r>
              <a:rPr lang="fr-FR" dirty="0">
                <a:solidFill>
                  <a:schemeClr val="bg1"/>
                </a:solidFill>
              </a:rPr>
              <a:t>paramètres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DB7A39-A31C-4C5C-8701-757220311AC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13B43BB-1543-42B6-8B15-7B77C75C3766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609600" y="2420888"/>
            <a:ext cx="10972800" cy="446449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src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/Controller/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BlogController.php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namespace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App\Controller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\Bundle\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FrameworkBundle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\Controller\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\Component\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Routing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\Annotation\Route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 @Route("/blog",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="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blog_list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")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list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...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1800" b="1" dirty="0">
              <a:effectLst/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951" y="2060848"/>
            <a:ext cx="10972800" cy="259228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…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 @Route("/blog",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="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blog_list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")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list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endParaRPr lang="fr-FR" sz="1800" b="1" dirty="0">
              <a:effectLst/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55440" y="2899892"/>
            <a:ext cx="4824536" cy="1152128"/>
          </a:xfrm>
          <a:prstGeom prst="roundRect">
            <a:avLst>
              <a:gd name="adj" fmla="val 784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Éléments entre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{}</a:t>
            </a:r>
            <a:r>
              <a:rPr lang="fr-FR" dirty="0"/>
              <a:t> dans l’URL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Paramètres </a:t>
            </a:r>
            <a:r>
              <a:rPr lang="fr-FR" dirty="0">
                <a:solidFill>
                  <a:schemeClr val="bg1"/>
                </a:solidFill>
              </a:rPr>
              <a:t>requis ou optionnels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 de forme</a:t>
            </a:r>
            <a:r>
              <a:rPr lang="fr-FR" dirty="0"/>
              <a:t> possible (entier, </a:t>
            </a:r>
            <a:r>
              <a:rPr lang="fr-FR" dirty="0" err="1"/>
              <a:t>regex</a:t>
            </a:r>
            <a:r>
              <a:rPr lang="fr-FR" dirty="0"/>
              <a:t>, </a:t>
            </a:r>
            <a:r>
              <a:rPr lang="fr-FR" dirty="0" err="1"/>
              <a:t>enum</a:t>
            </a:r>
            <a:r>
              <a:rPr lang="fr-FR" dirty="0"/>
              <a:t>)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Passés en paramètre de même nom de l’action</a:t>
            </a:r>
            <a:r>
              <a:rPr lang="fr-FR" dirty="0"/>
              <a:t> du contrôleur correspondant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5CB40A3-F3E6-4701-AF1F-825D4E1E19FF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58417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 @Route("/blog/{slug}",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="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blog_show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")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*/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show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(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string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$slug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)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262636" y="2132856"/>
            <a:ext cx="88914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https://symfony.com/doc/current/routing.html#route-parameters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804270" y="2655701"/>
            <a:ext cx="1584176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validation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 de 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A9E7AB9-1F61-4212-A577-988DC9621AC2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58417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 </a:t>
            </a:r>
            <a:r>
              <a:rPr lang="en-US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@Route("/blog/{page}", name="</a:t>
            </a:r>
            <a:r>
              <a:rPr lang="en-US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blog_list</a:t>
            </a:r>
            <a:r>
              <a:rPr lang="en-US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", requirements={"page"="\d+"})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*/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list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(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int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$page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)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672064" y="2120330"/>
            <a:ext cx="3456384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https://symfony.com/doc/current/routing.html#parameters-validation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7951" y="4149080"/>
            <a:ext cx="10972800" cy="158417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 </a:t>
            </a:r>
            <a:r>
              <a:rPr lang="en-US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@Route("/blog/{page&lt;\d+&gt;}", name="</a:t>
            </a:r>
            <a:r>
              <a:rPr lang="en-US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blog_list</a:t>
            </a:r>
            <a:r>
              <a:rPr lang="en-US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")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*/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list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(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int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$page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)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916971" y="4718881"/>
            <a:ext cx="72008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valeurs par défaut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Valeur par défaut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013A46-E8EC-4DE6-A903-053544E0611F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58417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 </a:t>
            </a:r>
            <a:r>
              <a:rPr lang="en-US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@Route("/blog/{page}", name="</a:t>
            </a:r>
            <a:r>
              <a:rPr lang="en-US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blog_list</a:t>
            </a:r>
            <a:r>
              <a:rPr lang="en-US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", requirements={"page"="\d+"})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*/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list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(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int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$page </a:t>
            </a:r>
            <a:r>
              <a:rPr lang="fr-FR" sz="18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1299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)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945660" y="2655701"/>
            <a:ext cx="646284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latin typeface="Consolas" panose="020B0609020204030204" pitchFamily="49" charset="0"/>
              </a:rPr>
              <a:t>https://symfony.com/doc/current/routing.html#optional-parameters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7951" y="4149080"/>
            <a:ext cx="10972800" cy="158417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 </a:t>
            </a:r>
            <a:r>
              <a:rPr lang="en-US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@Route("/blog/{page&lt;\d+&gt;?1}", name="</a:t>
            </a:r>
            <a:r>
              <a:rPr lang="en-US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blog_list</a:t>
            </a:r>
            <a:r>
              <a:rPr lang="en-US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")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*/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list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(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int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$page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)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549924" y="4718881"/>
            <a:ext cx="36004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conversion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Transformation</a:t>
            </a:r>
            <a:r>
              <a:rPr lang="fr-FR" dirty="0"/>
              <a:t> configurable </a:t>
            </a:r>
            <a:r>
              <a:rPr lang="fr-FR" dirty="0">
                <a:solidFill>
                  <a:schemeClr val="bg1"/>
                </a:solidFill>
              </a:rPr>
              <a:t>en entités</a:t>
            </a:r>
            <a:r>
              <a:rPr lang="fr-FR" dirty="0"/>
              <a:t> issues de la BD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 de 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6D823A1-A6B7-48AB-AB9F-50A01D9BEFD0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40324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</a:pP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BlogPost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\Bundle\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\Component\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\Annotation\Route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0"/>
              </a:spcAft>
            </a:pPr>
            <a:endParaRPr lang="fr-FR" sz="1800" b="1" dirty="0">
              <a:solidFill>
                <a:srgbClr val="FF8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...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/**</a:t>
            </a:r>
          </a:p>
          <a:p>
            <a:pPr>
              <a:spcAft>
                <a:spcPts val="0"/>
              </a:spcAf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 @Route("/blog/{slug}",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="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")</a:t>
            </a:r>
          </a:p>
          <a:p>
            <a:pPr>
              <a:spcAft>
                <a:spcPts val="0"/>
              </a:spcAf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*/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BlogPost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$post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$post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whose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slug matches the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parameter</a:t>
            </a:r>
            <a:endParaRPr lang="fr-F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27448" y="1844824"/>
            <a:ext cx="259228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https://symfony.com/doc/current/routing.html#parameter-conversion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804270" y="4587391"/>
            <a:ext cx="108012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Consultation des routes en console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bin/console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debug:router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--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env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=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dev</a:t>
            </a:r>
            <a:endParaRPr lang="fr-FR" sz="1100" b="1" dirty="0">
              <a:latin typeface="Consolas" panose="020B0609020204030204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3CB972-8407-4BBF-BAFB-D90689C28890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C13133C-B51C-490F-B881-C12E8C1CF1FE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556791"/>
            <a:ext cx="10972800" cy="4751933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-------------------------- -------- -------- ------ -----------------------------------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Name                    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Method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Scheme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Host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Path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-------------------------- -------- -------- ------ -----------------------------------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twig_error_test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error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/{code}.{_format}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wdt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wdt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profiler_home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profiler_search_bar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search_bar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profiler_phpinfo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phpinfo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profiler_search_results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results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profiler_open_file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/_profiler/open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_profiler   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profiler_router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}/router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profiler_exception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}/exception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profiler_exception_css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}/exception.css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browse_index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browse_artists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artists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browse_albums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/albums/{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artistId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browse_albums2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/albums2/{id}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2276872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2639182"/>
            <a:ext cx="10972800" cy="2662025"/>
          </a:xfrm>
          <a:prstGeom prst="roundRect">
            <a:avLst>
              <a:gd name="adj" fmla="val 251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95808" y="5301207"/>
            <a:ext cx="10972800" cy="1007517"/>
          </a:xfrm>
          <a:prstGeom prst="roundRect">
            <a:avLst>
              <a:gd name="adj" fmla="val 1036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Consultation du routage avec Profiler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defRPr/>
            </a:pPr>
            <a:endParaRPr lang="fr-FR" sz="1100" dirty="0">
              <a:latin typeface="Times New Roman"/>
            </a:endParaRPr>
          </a:p>
          <a:p>
            <a:pPr>
              <a:buFont typeface="Wingdings" pitchFamily="2" charset="2"/>
              <a:buNone/>
              <a:defRPr/>
            </a:pPr>
            <a:endParaRPr lang="fr-FR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9EAF7E-005C-4273-B41D-9E581633707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983974F-AD3E-4091-808A-0D7ADC5D9A84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0" y="1074562"/>
            <a:ext cx="5757464" cy="53067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11126" y="3297684"/>
            <a:ext cx="108012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576190" y="3645023"/>
            <a:ext cx="4663826" cy="2592289"/>
          </a:xfrm>
          <a:prstGeom prst="roundRect">
            <a:avLst>
              <a:gd name="adj" fmla="val 321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593404" y="1988840"/>
            <a:ext cx="1000372" cy="432048"/>
          </a:xfrm>
          <a:prstGeom prst="roundRect">
            <a:avLst>
              <a:gd name="adj" fmla="val 1078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535935"/>
            <a:ext cx="6192688" cy="4101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532066" y="5191100"/>
            <a:ext cx="6180558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Routes pour produire des URL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routes permettent de faire </a:t>
            </a:r>
            <a:r>
              <a:rPr lang="fr-FR" dirty="0">
                <a:solidFill>
                  <a:schemeClr val="bg1"/>
                </a:solidFill>
              </a:rPr>
              <a:t>correspondre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une URL </a:t>
            </a:r>
            <a:r>
              <a:rPr lang="fr-FR" dirty="0"/>
              <a:t>et </a:t>
            </a:r>
            <a:r>
              <a:rPr lang="fr-FR" dirty="0">
                <a:solidFill>
                  <a:schemeClr val="bg1"/>
                </a:solidFill>
              </a:rPr>
              <a:t>une action d’un contrôleur</a:t>
            </a:r>
          </a:p>
          <a:p>
            <a:pPr>
              <a:defRPr/>
            </a:pPr>
            <a:r>
              <a:rPr lang="fr-FR" dirty="0"/>
              <a:t>Cette relation est une </a:t>
            </a:r>
            <a:r>
              <a:rPr lang="fr-FR" dirty="0">
                <a:solidFill>
                  <a:schemeClr val="bg1"/>
                </a:solidFill>
              </a:rPr>
              <a:t>bijection</a:t>
            </a:r>
          </a:p>
          <a:p>
            <a:pPr>
              <a:defRPr/>
            </a:pPr>
            <a:r>
              <a:rPr lang="fr-FR" dirty="0"/>
              <a:t>Le nom de la route permet de </a:t>
            </a:r>
            <a:r>
              <a:rPr lang="fr-FR" dirty="0">
                <a:solidFill>
                  <a:schemeClr val="bg1"/>
                </a:solidFill>
              </a:rPr>
              <a:t>produire son URL </a:t>
            </a:r>
            <a:r>
              <a:rPr lang="fr-FR" dirty="0"/>
              <a:t>relative ou absolue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Découplage complet </a:t>
            </a:r>
            <a:r>
              <a:rPr lang="fr-FR" dirty="0"/>
              <a:t>permettant de modifier un paramètre sans tout réexaminer/réécrire</a:t>
            </a:r>
          </a:p>
          <a:p>
            <a:pPr>
              <a:defRPr/>
            </a:pPr>
            <a:r>
              <a:rPr lang="fr-FR" dirty="0"/>
              <a:t>Sera utilisé en particulier </a:t>
            </a:r>
            <a:r>
              <a:rPr lang="fr-FR" dirty="0">
                <a:solidFill>
                  <a:schemeClr val="bg1"/>
                </a:solidFill>
              </a:rPr>
              <a:t>dans les vues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Route nommée : URL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action d’un contrôleur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Nom d’une route  URL de la route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1B4041-7934-4020-A819-BA46684C9EB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3A04BC1-4EBF-4B20-993D-C80FBDB348A7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Symfony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Composants</a:t>
            </a:r>
            <a:r>
              <a:rPr lang="fr-FR" dirty="0"/>
              <a:t> PHP </a:t>
            </a:r>
            <a:r>
              <a:rPr lang="fr-FR" dirty="0">
                <a:solidFill>
                  <a:schemeClr val="bg1"/>
                </a:solidFill>
              </a:rPr>
              <a:t>découplés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réutilisables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Framework</a:t>
            </a:r>
            <a:r>
              <a:rPr lang="fr-FR" dirty="0"/>
              <a:t> (cadre de travail) </a:t>
            </a:r>
            <a:r>
              <a:rPr lang="fr-FR" dirty="0">
                <a:solidFill>
                  <a:schemeClr val="bg1"/>
                </a:solidFill>
              </a:rPr>
              <a:t>PHP</a:t>
            </a:r>
          </a:p>
          <a:p>
            <a:pPr>
              <a:defRPr/>
            </a:pPr>
            <a:r>
              <a:rPr lang="fr-FR" dirty="0"/>
              <a:t>Base pour l’</a:t>
            </a:r>
            <a:r>
              <a:rPr lang="fr-FR" dirty="0">
                <a:solidFill>
                  <a:schemeClr val="bg1"/>
                </a:solidFill>
              </a:rPr>
              <a:t>architecture d’une application Web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Ne plus réinventer la roue </a:t>
            </a:r>
            <a:r>
              <a:rPr lang="fr-FR" dirty="0"/>
              <a:t>: routes, formulaires…</a:t>
            </a:r>
          </a:p>
          <a:p>
            <a:pPr>
              <a:defRPr/>
            </a:pPr>
            <a:r>
              <a:rPr lang="fr-FR" dirty="0"/>
              <a:t>Code : </a:t>
            </a:r>
            <a:r>
              <a:rPr lang="fr-FR" dirty="0">
                <a:solidFill>
                  <a:schemeClr val="bg1"/>
                </a:solidFill>
              </a:rPr>
              <a:t>conventions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organisation</a:t>
            </a:r>
          </a:p>
          <a:p>
            <a:pPr>
              <a:defRPr/>
            </a:pPr>
            <a:r>
              <a:rPr lang="fr-FR" dirty="0"/>
              <a:t>Architecture </a:t>
            </a:r>
            <a:r>
              <a:rPr lang="fr-FR" dirty="0">
                <a:solidFill>
                  <a:schemeClr val="bg1"/>
                </a:solidFill>
              </a:rPr>
              <a:t>MVC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Composants</a:t>
            </a:r>
            <a:r>
              <a:rPr lang="fr-FR" dirty="0"/>
              <a:t> testés et éprouvés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Communauté</a:t>
            </a:r>
            <a:r>
              <a:rPr lang="fr-FR" dirty="0"/>
              <a:t> de développeurs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Documentation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D4E4BC-0244-4EFE-8AF2-2598006B88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D6AD01-ACB0-4183-B0C5-44CD5E8FF4FF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contrôleurs et les actions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9362D0-7BC1-4BC5-A7DC-A270D37DCEB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1C890CC-C1D4-45A0-889D-8205CBDCE20A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contrôleurs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Regroupés dans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/Controller/</a:t>
            </a:r>
          </a:p>
          <a:p>
            <a:pPr>
              <a:defRPr/>
            </a:pPr>
            <a:r>
              <a:rPr lang="fr-FR" dirty="0"/>
              <a:t>Leur </a:t>
            </a:r>
            <a:r>
              <a:rPr lang="fr-FR" dirty="0">
                <a:solidFill>
                  <a:schemeClr val="bg1"/>
                </a:solidFill>
              </a:rPr>
              <a:t>nom se termine </a:t>
            </a:r>
            <a:r>
              <a:rPr lang="fr-FR" dirty="0"/>
              <a:t>obligatoirement </a:t>
            </a:r>
            <a:r>
              <a:rPr lang="fr-FR" dirty="0">
                <a:solidFill>
                  <a:schemeClr val="bg1"/>
                </a:solidFill>
              </a:rPr>
              <a:t>par</a:t>
            </a:r>
            <a:r>
              <a:rPr lang="fr-FR" dirty="0"/>
              <a:t>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Controller</a:t>
            </a:r>
          </a:p>
          <a:p>
            <a:pPr>
              <a:defRPr/>
            </a:pPr>
            <a:r>
              <a:rPr lang="fr-FR" dirty="0"/>
              <a:t>Exemple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DefaultController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Héritent de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AbstractController</a:t>
            </a:r>
            <a:r>
              <a:rPr lang="fr-FR" dirty="0"/>
              <a:t>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Symfony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\Bundle\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FrameworkBundle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\Controller\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AbstractController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Font partie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Controler</a:t>
            </a:r>
            <a:r>
              <a:rPr lang="fr-FR" dirty="0"/>
              <a:t> de l’application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App\Controller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Contiennent les 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FA1589-A1DE-4940-969E-7508D9F368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991A8DF-1C07-44EB-94BB-F98ACA3709F7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Méthodes</a:t>
            </a:r>
            <a:r>
              <a:rPr lang="fr-FR" dirty="0"/>
              <a:t> publiques </a:t>
            </a:r>
            <a:r>
              <a:rPr lang="fr-FR" dirty="0">
                <a:solidFill>
                  <a:schemeClr val="bg1"/>
                </a:solidFill>
              </a:rPr>
              <a:t>des contrôleurs</a:t>
            </a:r>
          </a:p>
          <a:p>
            <a:pPr>
              <a:defRPr/>
            </a:pPr>
            <a:r>
              <a:rPr lang="fr-FR" dirty="0"/>
              <a:t>Exemple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helloWorld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endParaRPr lang="fr-FR" b="1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Précédés d’une </a:t>
            </a:r>
            <a:r>
              <a:rPr lang="fr-FR" dirty="0">
                <a:solidFill>
                  <a:schemeClr val="bg1"/>
                </a:solidFill>
              </a:rPr>
              <a:t>annotation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@route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Reçoivent</a:t>
            </a:r>
            <a:r>
              <a:rPr lang="fr-FR" dirty="0"/>
              <a:t> en arguments </a:t>
            </a:r>
            <a:r>
              <a:rPr lang="fr-FR" dirty="0">
                <a:solidFill>
                  <a:schemeClr val="bg1"/>
                </a:solidFill>
              </a:rPr>
              <a:t>les paramètres des routes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A048A3-9AD8-4DAA-BD95-7AFC730DDDB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6021EB5-EA25-4D03-9A8A-9DCD21D8BBA6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7951" y="3068960"/>
            <a:ext cx="10972800" cy="3235003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namespace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App\Controller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\Bundle\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FrameworkBundle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\Controller\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\Component\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Routing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\Annotation\Route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 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 @Route("/blog/{slug}",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="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blog_show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")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*/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show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(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string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$slug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)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287688" y="5318125"/>
            <a:ext cx="864096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22998" y="5864224"/>
            <a:ext cx="1624930" cy="2968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2" name="Connecteur en arc 11"/>
          <p:cNvCxnSpPr>
            <a:stCxn id="9" idx="3"/>
            <a:endCxn id="10" idx="0"/>
          </p:cNvCxnSpPr>
          <p:nvPr/>
        </p:nvCxnSpPr>
        <p:spPr bwMode="auto">
          <a:xfrm>
            <a:off x="4151784" y="5461794"/>
            <a:ext cx="483679" cy="402430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r>
              <a:rPr lang="fr-FR" dirty="0"/>
              <a:t>Briques de la </a:t>
            </a:r>
            <a:r>
              <a:rPr lang="fr-FR" dirty="0">
                <a:solidFill>
                  <a:schemeClr val="bg1"/>
                </a:solidFill>
              </a:rPr>
              <a:t>logique applicative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sz="2800" dirty="0">
                <a:solidFill>
                  <a:schemeClr val="bg1"/>
                </a:solidFill>
              </a:rPr>
              <a:t>Interagissent</a:t>
            </a:r>
            <a:r>
              <a:rPr lang="fr-FR" sz="2800" dirty="0"/>
              <a:t> avec les </a:t>
            </a:r>
            <a:r>
              <a:rPr lang="fr-FR" sz="2800" dirty="0">
                <a:solidFill>
                  <a:schemeClr val="bg1"/>
                </a:solidFill>
              </a:rPr>
              <a:t>données</a:t>
            </a:r>
          </a:p>
          <a:p>
            <a:pPr lvl="1">
              <a:defRPr/>
            </a:pPr>
            <a:r>
              <a:rPr lang="fr-FR" sz="2800" dirty="0">
                <a:solidFill>
                  <a:schemeClr val="bg1"/>
                </a:solidFill>
              </a:rPr>
              <a:t>Présentent</a:t>
            </a:r>
            <a:r>
              <a:rPr lang="fr-FR" sz="2800" dirty="0"/>
              <a:t> des données à afficher </a:t>
            </a:r>
            <a:r>
              <a:rPr lang="fr-FR" sz="2800" dirty="0">
                <a:solidFill>
                  <a:schemeClr val="bg1"/>
                </a:solidFill>
              </a:rPr>
              <a:t>aux vues</a:t>
            </a:r>
          </a:p>
          <a:p>
            <a:pPr>
              <a:defRPr/>
            </a:pPr>
            <a:r>
              <a:rPr lang="fr-FR" dirty="0"/>
              <a:t>Retournent un objet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Response</a:t>
            </a:r>
            <a:r>
              <a:rPr lang="fr-FR" dirty="0"/>
              <a:t>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Symfony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\Component\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HttpFoundation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Response</a:t>
            </a:r>
            <a:r>
              <a:rPr lang="fr-FR" dirty="0"/>
              <a:t> :</a:t>
            </a:r>
          </a:p>
          <a:p>
            <a:pPr>
              <a:defRPr/>
            </a:pP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None/>
              <a:defRPr/>
            </a:pPr>
            <a:r>
              <a:rPr lang="fr-FR" dirty="0"/>
              <a:t>Peuvent déclencher l’affichage d’une vue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343230-2B08-4F25-8E37-B56FEBBA39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B82F3AA-255B-4354-9A80-F57DFFFA9391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573016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buNone/>
              <a:defRPr/>
            </a:pPr>
            <a:r>
              <a:rPr lang="en-US" sz="22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lang="en-US" sz="22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22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'Hello '</a:t>
            </a:r>
            <a:r>
              <a:rPr lang="en-US" sz="22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$name</a:t>
            </a:r>
            <a:r>
              <a:rPr lang="en-US" sz="22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lang="en-US" sz="22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HTTP_OK</a:t>
            </a:r>
            <a:r>
              <a:rPr lang="en-US" sz="22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4581128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22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</a:t>
            </a:r>
            <a:r>
              <a:rPr lang="en-US" sz="2200" b="1" dirty="0">
                <a:solidFill>
                  <a:srgbClr val="181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$this</a:t>
            </a:r>
            <a:r>
              <a:rPr lang="en-US" sz="22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render</a:t>
            </a:r>
            <a:r>
              <a:rPr lang="en-US" sz="22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22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'lucky/</a:t>
            </a:r>
            <a:r>
              <a:rPr lang="en-US" sz="22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number.html.twig</a:t>
            </a:r>
            <a:r>
              <a:rPr lang="en-US" sz="22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en-US" sz="22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en-US" sz="2200" b="1" dirty="0">
                <a:solidFill>
                  <a:srgbClr val="181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en-US" sz="22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'number'</a:t>
            </a:r>
            <a:r>
              <a:rPr lang="en-US" sz="2200" b="1" dirty="0">
                <a:solidFill>
                  <a:srgbClr val="181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</a:t>
            </a:r>
            <a:r>
              <a:rPr lang="en-US" sz="2200" b="1" dirty="0">
                <a:solidFill>
                  <a:srgbClr val="1817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$number</a:t>
            </a:r>
            <a:r>
              <a:rPr lang="en-US" sz="22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]);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6BC03C-170D-43D7-A9AB-D256D707567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0926CE-2568-4211-B822-3F0FDE89B3D2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Constituent la partie</a:t>
            </a:r>
            <a:r>
              <a:rPr lang="fr-FR" dirty="0">
                <a:solidFill>
                  <a:schemeClr val="bg1"/>
                </a:solidFill>
              </a:rPr>
              <a:t> présentation de l’application</a:t>
            </a:r>
          </a:p>
          <a:p>
            <a:pPr>
              <a:defRPr/>
            </a:pPr>
            <a:r>
              <a:rPr lang="fr-FR" dirty="0"/>
              <a:t>Utilisent le </a:t>
            </a:r>
            <a:r>
              <a:rPr lang="fr-FR" dirty="0">
                <a:solidFill>
                  <a:schemeClr val="bg1"/>
                </a:solidFill>
              </a:rPr>
              <a:t>moteur de </a:t>
            </a:r>
            <a:r>
              <a:rPr lang="fr-FR" dirty="0" err="1">
                <a:solidFill>
                  <a:schemeClr val="bg1"/>
                </a:solidFill>
              </a:rPr>
              <a:t>templates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(modèles)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Reçoivent des données du contrôleur</a:t>
            </a:r>
          </a:p>
          <a:p>
            <a:pPr>
              <a:defRPr/>
            </a:pPr>
            <a:r>
              <a:rPr lang="fr-FR" dirty="0"/>
              <a:t>Peuvent utiliser des </a:t>
            </a:r>
            <a:r>
              <a:rPr lang="fr-FR" dirty="0">
                <a:solidFill>
                  <a:schemeClr val="bg1"/>
                </a:solidFill>
              </a:rPr>
              <a:t>structures algorithmiques</a:t>
            </a:r>
          </a:p>
          <a:p>
            <a:pPr>
              <a:defRPr/>
            </a:pPr>
            <a:r>
              <a:rPr lang="fr-FR" dirty="0"/>
              <a:t>Ne contiennent </a:t>
            </a:r>
            <a:r>
              <a:rPr lang="fr-FR" dirty="0">
                <a:solidFill>
                  <a:schemeClr val="bg1"/>
                </a:solidFill>
              </a:rPr>
              <a:t>aucun code PHP</a:t>
            </a:r>
          </a:p>
          <a:p>
            <a:pPr>
              <a:defRPr/>
            </a:pPr>
            <a:r>
              <a:rPr lang="fr-FR" dirty="0"/>
              <a:t>Utilisent le </a:t>
            </a:r>
            <a:r>
              <a:rPr lang="fr-FR" dirty="0">
                <a:solidFill>
                  <a:schemeClr val="bg1"/>
                </a:solidFill>
              </a:rPr>
              <a:t>pseudo-langage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à base de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{ }</a:t>
            </a:r>
          </a:p>
          <a:p>
            <a:pPr>
              <a:defRPr/>
            </a:pPr>
            <a:r>
              <a:rPr lang="fr-FR" dirty="0"/>
              <a:t>Les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Twig</a:t>
            </a:r>
            <a:r>
              <a:rPr lang="fr-FR" dirty="0"/>
              <a:t> peuvent être </a:t>
            </a:r>
            <a:r>
              <a:rPr lang="fr-FR" dirty="0">
                <a:solidFill>
                  <a:schemeClr val="bg1"/>
                </a:solidFill>
              </a:rPr>
              <a:t>hérités ou inclus </a:t>
            </a:r>
            <a:r>
              <a:rPr lang="fr-FR" dirty="0"/>
              <a:t>pour un meilleur découpage</a:t>
            </a:r>
          </a:p>
          <a:p>
            <a:pPr>
              <a:defRPr/>
            </a:pPr>
            <a:r>
              <a:rPr lang="fr-FR" dirty="0"/>
              <a:t>Classiquement, </a:t>
            </a:r>
            <a:r>
              <a:rPr lang="fr-FR" dirty="0">
                <a:solidFill>
                  <a:schemeClr val="bg1"/>
                </a:solidFill>
              </a:rPr>
              <a:t>3 niveaux d’héritage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application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section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FDB886-AE00-4A41-A74F-4EC72855FF2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F6C2D1-2BFC-44C8-8F88-B386E24A0954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templates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base.html.twig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D9F393-5830-4008-B2FB-789F9A557A8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15BD6F-A33D-4258-98B0-09F60E5C2C39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988840"/>
            <a:ext cx="10972800" cy="3667051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&lt;!DOCTYPE html&gt;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</a:t>
            </a:r>
            <a:r>
              <a:rPr lang="fr-FR" sz="1800" b="1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html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</a:t>
            </a:r>
            <a:r>
              <a:rPr lang="fr-FR" sz="1800" b="1" dirty="0" err="1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head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</a:t>
            </a:r>
            <a:r>
              <a:rPr lang="fr-FR" sz="1800" b="1" dirty="0" err="1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title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  <a:r>
              <a:rPr lang="fr-FR" sz="1800" b="1" dirty="0" err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Welcome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to </a:t>
            </a:r>
            <a:r>
              <a:rPr lang="fr-FR" sz="1800" b="1" dirty="0" err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Symfony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!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&lt;/</a:t>
            </a:r>
            <a:r>
              <a:rPr lang="fr-FR" sz="1800" b="1" dirty="0" err="1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title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&lt;/</a:t>
            </a:r>
            <a:r>
              <a:rPr lang="fr-FR" sz="1800" b="1" dirty="0" err="1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head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</a:t>
            </a:r>
            <a:r>
              <a:rPr lang="fr-FR" sz="1800" b="1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body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</a:t>
            </a:r>
            <a:r>
              <a:rPr lang="fr-FR" sz="1800" b="1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h1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{{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page_title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}}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&lt;/</a:t>
            </a:r>
            <a:r>
              <a:rPr lang="fr-FR" sz="1800" b="1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h1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         </a:t>
            </a: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{%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if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user.isLoggedIn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%}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    Hello </a:t>
            </a: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{{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user.name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}}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!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{%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endif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800" b="1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%}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     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{# ... #}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&lt;/</a:t>
            </a:r>
            <a:r>
              <a:rPr lang="fr-FR" sz="1800" b="1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body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&lt;/</a:t>
            </a:r>
            <a:r>
              <a:rPr lang="fr-FR" sz="1800" b="1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html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&gt;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887292-87EF-41A6-8BD8-C9607EEFDA8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B31C71-714C-4088-A699-4B61949D404A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Twig</a:t>
            </a:r>
            <a:r>
              <a:rPr lang="fr-FR" dirty="0"/>
              <a:t>, les bases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… }} </a:t>
            </a:r>
            <a:r>
              <a:rPr lang="fr-FR" dirty="0"/>
              <a:t>Écrire dans le </a:t>
            </a:r>
            <a:r>
              <a:rPr lang="fr-FR" dirty="0" err="1"/>
              <a:t>template</a:t>
            </a:r>
            <a:r>
              <a:rPr lang="fr-FR" dirty="0"/>
              <a:t>, une variable ou le résultat d’une expression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&lt;h1&gt;{{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}}&lt;/h1&gt;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{% … %} </a:t>
            </a:r>
            <a:r>
              <a:rPr lang="fr-FR" dirty="0"/>
              <a:t>Contrôler la logique du </a:t>
            </a:r>
            <a:r>
              <a:rPr lang="fr-FR" dirty="0" err="1"/>
              <a:t>template</a:t>
            </a:r>
            <a:r>
              <a:rPr lang="fr-FR" dirty="0"/>
              <a:t>, instructions, états, structures algorithmiques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for user in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users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%}</a:t>
            </a:r>
            <a:b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   * {{ user.name }}</a:t>
            </a:r>
            <a:b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else %}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   No users have been found.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endfor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%}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{# … #} </a:t>
            </a:r>
            <a:r>
              <a:rPr lang="fr-FR" dirty="0"/>
              <a:t>Commentaires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{#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: Titre de la page #}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9DADC-CEDE-44FC-8BAC-84EE46212FF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7FA7437-CCA5-47A8-83A5-B632AB1C7A76}" type="datetime11">
              <a:rPr lang="fr-FR" smtClean="0"/>
              <a:t>10:46:09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Écrire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Variables simples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&lt;/h1&gt;</a:t>
            </a:r>
          </a:p>
          <a:p>
            <a:pPr>
              <a:defRPr/>
            </a:pPr>
            <a:r>
              <a:rPr lang="fr-FR" dirty="0"/>
              <a:t>Variables simples filtrées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|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upper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&lt;/h1&gt;</a:t>
            </a:r>
          </a:p>
          <a:p>
            <a:pPr>
              <a:defRPr/>
            </a:pPr>
            <a:r>
              <a:rPr lang="fr-FR" dirty="0"/>
              <a:t>Fonctions</a:t>
            </a:r>
            <a:b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&lt;a </a:t>
            </a:r>
            <a:r>
              <a:rPr lang="en-US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href</a:t>
            </a: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="</a:t>
            </a:r>
            <a:r>
              <a:rPr lang="en-US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en-US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url</a:t>
            </a:r>
            <a:r>
              <a:rPr lang="en-US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('_welcome') }}</a:t>
            </a: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"&gt;Home&lt;/a&gt;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Attributs d’objets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user.name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Méthode d’instances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user.getName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02D60D-FF60-4C80-B0A7-7AB800559368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C29BD0D-783F-434D-B9DB-F685FB43B7BE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Composer, </a:t>
            </a:r>
            <a:r>
              <a:rPr lang="fr-FR" dirty="0" err="1"/>
              <a:t>Dependency</a:t>
            </a:r>
            <a:r>
              <a:rPr lang="fr-FR" dirty="0"/>
              <a:t> Manager for PHP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0FB56E0-9C44-46FD-B7B9-9BC000C14762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Production d’URL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endParaRPr lang="fr-FR" sz="8000" dirty="0"/>
          </a:p>
          <a:p>
            <a:pPr>
              <a:defRPr/>
            </a:pPr>
            <a:r>
              <a:rPr lang="fr-FR" dirty="0"/>
              <a:t>URL relative</a:t>
            </a:r>
          </a:p>
          <a:p>
            <a:pPr>
              <a:defRPr/>
            </a:pPr>
            <a:endParaRPr lang="fr-FR" sz="2000" dirty="0"/>
          </a:p>
          <a:p>
            <a:pPr marL="0" indent="0">
              <a:buNone/>
              <a:defRPr/>
            </a:pPr>
            <a:r>
              <a:rPr lang="fr-FR" dirty="0"/>
              <a:t>produit</a:t>
            </a:r>
          </a:p>
          <a:p>
            <a:pPr>
              <a:defRPr/>
            </a:pPr>
            <a:endParaRPr lang="fr-FR" sz="3600" dirty="0"/>
          </a:p>
          <a:p>
            <a:pPr>
              <a:defRPr/>
            </a:pPr>
            <a:r>
              <a:rPr lang="fr-FR" dirty="0"/>
              <a:t>URL absolue</a:t>
            </a:r>
          </a:p>
          <a:p>
            <a:pPr>
              <a:defRPr/>
            </a:pPr>
            <a:endParaRPr lang="fr-FR" sz="2000" dirty="0"/>
          </a:p>
          <a:p>
            <a:pPr marL="0" indent="0">
              <a:buNone/>
              <a:defRPr/>
            </a:pPr>
            <a:r>
              <a:rPr lang="fr-FR" dirty="0"/>
              <a:t>produit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7578BF3-CF30-4859-A7CC-D73A33339C65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2852936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1800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slug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post.slug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})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}}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post.title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}}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sz="1800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4941168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1800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url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slug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post.slug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})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}}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post.title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}}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sz="1800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1058093"/>
            <a:ext cx="10972800" cy="129078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 @Route("/blog/{slug}", 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="</a:t>
            </a:r>
            <a:r>
              <a:rPr lang="fr-FR" sz="18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blog_show</a:t>
            </a: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")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 */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show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(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string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$slug</a:t>
            </a:r>
            <a:r>
              <a:rPr lang="fr-FR" sz="18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/>
              </a:rPr>
              <a:t>)</a:t>
            </a:r>
            <a:r>
              <a:rPr lang="fr-FR" sz="18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9600" y="3717032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1800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"/blog/</a:t>
            </a:r>
            <a:r>
              <a:rPr lang="fr-FR" sz="1800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-slug"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1800" dirty="0" err="1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Amazing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post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sz="1800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805264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lvl="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1800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fr-FR" sz="1800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sz="1800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"http://my-server/blog/my-slug"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1800" dirty="0">
                <a:solidFill>
                  <a:srgbClr val="A0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Amazing post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sz="1800" dirty="0">
                <a:solidFill>
                  <a:srgbClr val="CC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fr-FR" sz="1800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Rendu d’un </a:t>
            </a:r>
            <a:r>
              <a:rPr lang="fr-FR" dirty="0" err="1"/>
              <a:t>template</a:t>
            </a:r>
            <a:r>
              <a:rPr lang="fr-FR" dirty="0"/>
              <a:t> dans un contrôleur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3316979-7404-4DD6-B430-01479C83967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17951" y="1058093"/>
            <a:ext cx="10972800" cy="525122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en-US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/Controller/</a:t>
            </a:r>
            <a:r>
              <a:rPr lang="en-US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UserController.php</a:t>
            </a:r>
            <a:endParaRPr lang="en-US" sz="1600" b="1" i="1" dirty="0">
              <a:solidFill>
                <a:srgbClr val="B729D9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App\Controller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\Bundle\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FrameworkBundle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\Controller\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endParaRPr lang="en-US" sz="1600" b="1" dirty="0"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UserController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notifications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the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relative file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from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`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/`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render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'user/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notifications.html.twig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array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defines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variables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passed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to the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where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key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and the value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 value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(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Twig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recommends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using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snake_case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variable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// '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foo_bar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instead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of '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fooBar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'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user_first_name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userFirstName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'notifications'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userNotifications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3501008"/>
            <a:ext cx="10972800" cy="2304256"/>
          </a:xfrm>
          <a:prstGeom prst="roundRect">
            <a:avLst>
              <a:gd name="adj" fmla="val 548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d’objets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Syntaxe objet dans </a:t>
            </a: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4E36308-0B97-462A-8CCA-A0FF35778ADE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7951" y="1556792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&lt;</a:t>
            </a:r>
            <a:r>
              <a:rPr lang="fr-FR" sz="1800" b="1" dirty="0">
                <a:solidFill>
                  <a:srgbClr val="CCCCCC"/>
                </a:solidFill>
                <a:latin typeface="Consolas" panose="020B0609020204030204" pitchFamily="49" charset="0"/>
              </a:rPr>
              <a:t>p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&gt;</a:t>
            </a:r>
            <a:r>
              <a:rPr lang="fr-FR" sz="1800" b="1" dirty="0">
                <a:solidFill>
                  <a:srgbClr val="A0A0A0"/>
                </a:solidFill>
                <a:latin typeface="Consolas" panose="020B0609020204030204" pitchFamily="49" charset="0"/>
              </a:rPr>
              <a:t>{{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</a:rPr>
              <a:t>user.name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A0A0A0"/>
                </a:solidFill>
                <a:latin typeface="Consolas" panose="020B0609020204030204" pitchFamily="49" charset="0"/>
              </a:rPr>
              <a:t>}}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</a:rPr>
              <a:t>added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latin typeface="Consolas" panose="020B0609020204030204" pitchFamily="49" charset="0"/>
              </a:rPr>
              <a:t>this</a:t>
            </a:r>
            <a:r>
              <a:rPr lang="fr-FR" sz="1800" b="1" dirty="0">
                <a:latin typeface="Consolas" panose="020B0609020204030204" pitchFamily="49" charset="0"/>
              </a:rPr>
              <a:t> comment on </a:t>
            </a:r>
            <a:r>
              <a:rPr lang="fr-FR" sz="1800" b="1" dirty="0">
                <a:solidFill>
                  <a:srgbClr val="A0A0A0"/>
                </a:solidFill>
                <a:latin typeface="Consolas" panose="020B0609020204030204" pitchFamily="49" charset="0"/>
              </a:rPr>
              <a:t>{{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</a:rPr>
              <a:t> 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comment.publishedAt</a:t>
            </a:r>
            <a:r>
              <a:rPr lang="fr-FR" sz="1800" b="1" dirty="0" err="1">
                <a:solidFill>
                  <a:srgbClr val="E67700"/>
                </a:solidFill>
                <a:latin typeface="Consolas" panose="020B0609020204030204" pitchFamily="49" charset="0"/>
              </a:rPr>
              <a:t>|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</a:t>
            </a:r>
            <a:r>
              <a:rPr lang="fr-FR" sz="1800" b="1" dirty="0"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A0A0A0"/>
                </a:solidFill>
                <a:latin typeface="Consolas" panose="020B0609020204030204" pitchFamily="49" charset="0"/>
              </a:rPr>
              <a:t>}}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&lt;/</a:t>
            </a:r>
            <a:r>
              <a:rPr lang="fr-FR" sz="1800" b="1" dirty="0">
                <a:solidFill>
                  <a:srgbClr val="CCCCCC"/>
                </a:solidFill>
                <a:latin typeface="Consolas" panose="020B0609020204030204" pitchFamily="49" charset="0"/>
              </a:rPr>
              <a:t>p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</a:rPr>
              <a:t>&gt;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055440" y="1592796"/>
            <a:ext cx="1944216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7951" y="2276872"/>
            <a:ext cx="10972800" cy="40324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en-US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/Controller/</a:t>
            </a:r>
            <a:r>
              <a:rPr lang="en-US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UserController.php</a:t>
            </a:r>
            <a:endParaRPr lang="en-US" sz="1600" b="1" i="1" dirty="0">
              <a:solidFill>
                <a:srgbClr val="B729D9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App\Controller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\Bundle\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FrameworkBundle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\Controller\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br>
              <a:rPr lang="en-US" sz="1600" b="1" dirty="0">
                <a:latin typeface="Consolas" panose="020B0609020204030204" pitchFamily="49" charset="0"/>
              </a:rPr>
            </a:b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UserController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endParaRPr lang="fr-FR" sz="1600" b="1" dirty="0">
              <a:solidFill>
                <a:srgbClr val="FFFFFF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show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connectedUser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 =</a:t>
            </a:r>
            <a:r>
              <a:rPr lang="fr-FR" sz="1600" b="1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User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        // …</a:t>
            </a:r>
            <a:endParaRPr lang="fr-FR" sz="1600" b="1" dirty="0">
              <a:solidFill>
                <a:srgbClr val="939393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render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'user/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notifications.html.twig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           'user'</a:t>
            </a:r>
            <a:r>
              <a:rPr lang="fr-FR" sz="1600" b="1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fr-FR" sz="1600" b="1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connectedUser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latin typeface="Consolas" panose="020B0609020204030204" pitchFamily="49" charset="0"/>
              </a:rPr>
              <a:t>          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'comment'</a:t>
            </a:r>
            <a:r>
              <a:rPr lang="fr-FR" sz="1600" b="1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fr-FR" sz="1600" b="1" dirty="0"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lastComment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919536" y="4994387"/>
            <a:ext cx="72008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999656" y="4994387"/>
            <a:ext cx="1728192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359696" y="4264546"/>
            <a:ext cx="144016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2" name="Connecteur en arc 21"/>
          <p:cNvCxnSpPr>
            <a:stCxn id="15" idx="3"/>
            <a:endCxn id="19" idx="1"/>
          </p:cNvCxnSpPr>
          <p:nvPr/>
        </p:nvCxnSpPr>
        <p:spPr bwMode="auto">
          <a:xfrm flipH="1">
            <a:off x="1919536" y="1772816"/>
            <a:ext cx="1080120" cy="3365587"/>
          </a:xfrm>
          <a:prstGeom prst="curvedConnector5">
            <a:avLst>
              <a:gd name="adj1" fmla="val -21164"/>
              <a:gd name="adj2" fmla="val 50535"/>
              <a:gd name="adj3" fmla="val 121164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Connecteur en arc 23"/>
          <p:cNvCxnSpPr>
            <a:stCxn id="19" idx="2"/>
            <a:endCxn id="20" idx="2"/>
          </p:cNvCxnSpPr>
          <p:nvPr/>
        </p:nvCxnSpPr>
        <p:spPr bwMode="auto">
          <a:xfrm rot="16200000" flipH="1">
            <a:off x="3071664" y="4490331"/>
            <a:ext cx="12700" cy="1584176"/>
          </a:xfrm>
          <a:prstGeom prst="curvedConnector3">
            <a:avLst>
              <a:gd name="adj1" fmla="val 1800000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Connecteur en arc 30"/>
          <p:cNvCxnSpPr>
            <a:stCxn id="20" idx="3"/>
            <a:endCxn id="21" idx="3"/>
          </p:cNvCxnSpPr>
          <p:nvPr/>
        </p:nvCxnSpPr>
        <p:spPr bwMode="auto">
          <a:xfrm flipV="1">
            <a:off x="4727848" y="4408562"/>
            <a:ext cx="72008" cy="729841"/>
          </a:xfrm>
          <a:prstGeom prst="curvedConnector3">
            <a:avLst>
              <a:gd name="adj1" fmla="val 417465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76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d’objets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Lors de l’utilisation de la notation 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foo.bar</a:t>
            </a:r>
            <a:r>
              <a:rPr lang="fr-FR" dirty="0"/>
              <a:t>, </a:t>
            </a:r>
            <a:r>
              <a:rPr lang="fr-FR" dirty="0" err="1"/>
              <a:t>Twig</a:t>
            </a:r>
            <a:r>
              <a:rPr lang="fr-FR" dirty="0"/>
              <a:t> tente d’obtenir une valeur à partir de la variable PHP </a:t>
            </a:r>
            <a:r>
              <a:rPr lang="fr-FR" dirty="0" err="1"/>
              <a:t>sous-jascente</a:t>
            </a:r>
            <a:r>
              <a:rPr lang="fr-FR" dirty="0"/>
              <a:t> en essayant :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$foo['bar']</a:t>
            </a:r>
            <a:r>
              <a:rPr lang="en-US" sz="2800" dirty="0"/>
              <a:t> (array and element);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$foo-&gt;bar</a:t>
            </a:r>
            <a:r>
              <a:rPr lang="en-US" sz="2800" dirty="0"/>
              <a:t> (object and public property);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$foo-&gt;bar()</a:t>
            </a:r>
            <a:r>
              <a:rPr lang="en-US" sz="2800" dirty="0"/>
              <a:t> (object and public 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getBar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/>
              <a:t>getter</a:t>
            </a:r>
            <a:r>
              <a:rPr lang="en-US" sz="2800" dirty="0"/>
              <a:t> 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isBar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 err="1"/>
              <a:t>isser</a:t>
            </a:r>
            <a:r>
              <a:rPr lang="en-US" sz="2800" dirty="0"/>
              <a:t> 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hasBar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 err="1"/>
              <a:t>hasser</a:t>
            </a:r>
            <a:r>
              <a:rPr lang="en-US" sz="2800" dirty="0"/>
              <a:t> method);</a:t>
            </a:r>
          </a:p>
          <a:p>
            <a:pPr lvl="1"/>
            <a:r>
              <a:rPr lang="fr-FR" sz="2800" dirty="0"/>
              <a:t>Si rien de ce qui précède n’existe, utiliser</a:t>
            </a:r>
            <a:r>
              <a:rPr lang="en-US" sz="2800" dirty="0"/>
              <a:t> 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null</a:t>
            </a:r>
            <a:r>
              <a:rPr lang="en-US" sz="280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A0EA20-F9CD-48AE-9AF8-02847FBF3C65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27062210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Vérifier vos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fichier</a:t>
            </a:r>
            <a:r>
              <a:rPr lang="fr-FR" dirty="0"/>
              <a:t> particulier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répertoire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bundle</a:t>
            </a:r>
            <a:r>
              <a:rPr lang="fr-FR" dirty="0"/>
              <a:t> complet</a:t>
            </a:r>
            <a:br>
              <a:rPr lang="fr-FR" dirty="0"/>
            </a:b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062CCA-1B5D-4C9F-87E2-8CA074F1C506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1F801ED-F84D-4A20-9A13-29B257F3E92D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155654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…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99670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templates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/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base.html.twig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4364856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templates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5733008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@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DebugBundle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Accès à la base de données :</a:t>
            </a:r>
            <a:br>
              <a:rPr lang="fr-FR" dirty="0"/>
            </a:br>
            <a:r>
              <a:rPr lang="fr-FR" dirty="0"/>
              <a:t>ORM Doctrine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CC2DED-33BF-4559-A9C8-5889C02ED7D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5AEECC1-7370-4A24-8BE3-DD150D94E91B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 : </a:t>
            </a:r>
            <a:r>
              <a:rPr lang="fr-FR" dirty="0">
                <a:solidFill>
                  <a:schemeClr val="bg1"/>
                </a:solidFill>
              </a:rPr>
              <a:t>Object-</a:t>
            </a:r>
            <a:r>
              <a:rPr lang="fr-FR" dirty="0" err="1">
                <a:solidFill>
                  <a:schemeClr val="bg1"/>
                </a:solidFill>
              </a:rPr>
              <a:t>Relational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Couche d’abstraction d’accès aux données</a:t>
            </a:r>
          </a:p>
          <a:p>
            <a:pPr>
              <a:defRPr/>
            </a:pPr>
            <a:r>
              <a:rPr lang="fr-FR" dirty="0"/>
              <a:t>Ne </a:t>
            </a:r>
            <a:r>
              <a:rPr lang="fr-FR" dirty="0">
                <a:solidFill>
                  <a:schemeClr val="bg1"/>
                </a:solidFill>
              </a:rPr>
              <a:t>plus</a:t>
            </a:r>
            <a:r>
              <a:rPr lang="fr-FR" dirty="0"/>
              <a:t> écrire </a:t>
            </a:r>
            <a:r>
              <a:rPr lang="fr-FR" dirty="0">
                <a:solidFill>
                  <a:schemeClr val="bg1"/>
                </a:solidFill>
              </a:rPr>
              <a:t>de requêtes </a:t>
            </a:r>
            <a:r>
              <a:rPr lang="fr-FR" dirty="0"/>
              <a:t>mais des objets</a:t>
            </a:r>
          </a:p>
          <a:p>
            <a:pPr>
              <a:defRPr/>
            </a:pPr>
            <a:r>
              <a:rPr lang="fr-FR" dirty="0" err="1">
                <a:solidFill>
                  <a:schemeClr val="bg1"/>
                </a:solidFill>
              </a:rPr>
              <a:t>Lazy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loading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(chargement paresseux)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Décrire les relations </a:t>
            </a:r>
            <a:r>
              <a:rPr lang="fr-FR" dirty="0"/>
              <a:t>entre objets</a:t>
            </a:r>
          </a:p>
          <a:p>
            <a:pPr lvl="1">
              <a:defRPr/>
            </a:pPr>
            <a:r>
              <a:rPr lang="fr-FR" dirty="0"/>
              <a:t>One-To-One</a:t>
            </a:r>
          </a:p>
          <a:p>
            <a:pPr lvl="1">
              <a:defRPr/>
            </a:pPr>
            <a:r>
              <a:rPr lang="fr-FR" dirty="0" err="1"/>
              <a:t>Many</a:t>
            </a:r>
            <a:r>
              <a:rPr lang="fr-FR" dirty="0"/>
              <a:t>-To-One</a:t>
            </a:r>
          </a:p>
          <a:p>
            <a:pPr lvl="1">
              <a:defRPr/>
            </a:pPr>
            <a:r>
              <a:rPr lang="fr-FR" dirty="0" err="1"/>
              <a:t>Many</a:t>
            </a:r>
            <a:r>
              <a:rPr lang="fr-FR" dirty="0"/>
              <a:t>-To-</a:t>
            </a:r>
            <a:r>
              <a:rPr lang="fr-FR" dirty="0" err="1"/>
              <a:t>Many</a:t>
            </a:r>
            <a:endParaRPr lang="fr-FR" dirty="0"/>
          </a:p>
          <a:p>
            <a:pPr lvl="1">
              <a:defRPr/>
            </a:pPr>
            <a:r>
              <a:rPr lang="fr-FR" dirty="0" err="1"/>
              <a:t>Many</a:t>
            </a:r>
            <a:r>
              <a:rPr lang="fr-FR" dirty="0"/>
              <a:t>-To-</a:t>
            </a:r>
            <a:r>
              <a:rPr lang="fr-FR" dirty="0" err="1"/>
              <a:t>Many</a:t>
            </a:r>
            <a:r>
              <a:rPr lang="fr-FR" dirty="0"/>
              <a:t> avec attributs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Gestion personnalisée </a:t>
            </a:r>
            <a:r>
              <a:rPr lang="fr-FR" dirty="0"/>
              <a:t>des accès </a:t>
            </a:r>
            <a:r>
              <a:rPr lang="fr-FR" dirty="0">
                <a:solidFill>
                  <a:schemeClr val="bg1"/>
                </a:solidFill>
              </a:rPr>
              <a:t>si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401EC9-CCAA-46AE-8533-745523B8BF4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C62C28-44E6-49DC-AE42-C09242B1E7E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Object-</a:t>
            </a:r>
            <a:r>
              <a:rPr lang="fr-FR" dirty="0" err="1">
                <a:solidFill>
                  <a:schemeClr val="bg1"/>
                </a:solidFill>
              </a:rPr>
              <a:t>Relational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Classe PHP </a:t>
            </a:r>
            <a:r>
              <a:rPr lang="fr-FR" dirty="0">
                <a:sym typeface="Wingdings" panose="05000000000000000000" pitchFamily="2" charset="2"/>
              </a:rPr>
              <a:t>↔</a:t>
            </a:r>
            <a:r>
              <a:rPr lang="fr-FR" dirty="0"/>
              <a:t> table du SGBD</a:t>
            </a:r>
          </a:p>
          <a:p>
            <a:pPr>
              <a:defRPr/>
            </a:pPr>
            <a:r>
              <a:rPr lang="fr-FR" dirty="0"/>
              <a:t>Propriétés de l’instance </a:t>
            </a:r>
            <a:r>
              <a:rPr lang="fr-FR" dirty="0">
                <a:sym typeface="Wingdings" panose="05000000000000000000" pitchFamily="2" charset="2"/>
              </a:rPr>
              <a:t>↔</a:t>
            </a:r>
            <a:r>
              <a:rPr lang="fr-FR" dirty="0"/>
              <a:t> colonnes de la table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11F128-6D5C-4A1E-9AC5-EF1CEC96134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27A7E82-C417-4ABF-A6BA-761ABD3C0EEB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64519" name="Picture 2" descr="../_images/doctrine_im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924175"/>
            <a:ext cx="8210550" cy="2736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 : Entités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r>
              <a:rPr lang="fr-FR" dirty="0"/>
              <a:t> (mise en correspondance) entre un objet et une table de la base de données se fait </a:t>
            </a:r>
            <a:r>
              <a:rPr lang="fr-FR" dirty="0">
                <a:solidFill>
                  <a:schemeClr val="bg1"/>
                </a:solidFill>
              </a:rPr>
              <a:t>par le biais d’une entité</a:t>
            </a:r>
            <a:r>
              <a:rPr lang="fr-FR" dirty="0"/>
              <a:t> (</a:t>
            </a:r>
            <a:r>
              <a:rPr lang="fr-FR" b="1" dirty="0" err="1">
                <a:latin typeface="Consolas" panose="020B0609020204030204" pitchFamily="49" charset="0"/>
              </a:rPr>
              <a:t>Entity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dirty="0"/>
              <a:t>L’</a:t>
            </a:r>
            <a:r>
              <a:rPr lang="fr-FR" dirty="0">
                <a:solidFill>
                  <a:schemeClr val="bg1"/>
                </a:solidFill>
              </a:rPr>
              <a:t>entité est une classe</a:t>
            </a:r>
            <a:r>
              <a:rPr lang="fr-FR" dirty="0"/>
              <a:t> qui possède des attributs et se situe dans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Entity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Des </a:t>
            </a:r>
            <a:r>
              <a:rPr lang="fr-FR" dirty="0">
                <a:solidFill>
                  <a:schemeClr val="bg1"/>
                </a:solidFill>
              </a:rPr>
              <a:t>annotations</a:t>
            </a:r>
            <a:r>
              <a:rPr lang="fr-FR" dirty="0"/>
              <a:t> permettent de </a:t>
            </a:r>
            <a:r>
              <a:rPr lang="fr-FR" dirty="0">
                <a:solidFill>
                  <a:schemeClr val="bg1"/>
                </a:solidFill>
              </a:rPr>
              <a:t>faire le lien</a:t>
            </a:r>
            <a:r>
              <a:rPr lang="fr-FR" dirty="0"/>
              <a:t> avec la base de données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propose un </a:t>
            </a:r>
            <a:r>
              <a:rPr lang="fr-FR" dirty="0">
                <a:solidFill>
                  <a:schemeClr val="bg1"/>
                </a:solidFill>
              </a:rPr>
              <a:t>assistant de génération d’entité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permet de </a:t>
            </a:r>
            <a:r>
              <a:rPr lang="fr-FR" dirty="0">
                <a:solidFill>
                  <a:schemeClr val="bg1"/>
                </a:solidFill>
              </a:rPr>
              <a:t>générer</a:t>
            </a:r>
            <a:r>
              <a:rPr lang="fr-FR" dirty="0"/>
              <a:t> automatiquement </a:t>
            </a:r>
            <a:r>
              <a:rPr lang="fr-FR" dirty="0">
                <a:solidFill>
                  <a:schemeClr val="bg1"/>
                </a:solidFill>
              </a:rPr>
              <a:t>accesseurs</a:t>
            </a:r>
            <a:r>
              <a:rPr lang="fr-FR" dirty="0"/>
              <a:t> (getters) et </a:t>
            </a:r>
            <a:r>
              <a:rPr lang="fr-FR" dirty="0">
                <a:solidFill>
                  <a:schemeClr val="bg1"/>
                </a:solidFill>
              </a:rPr>
              <a:t>modificateurs</a:t>
            </a:r>
            <a:r>
              <a:rPr lang="fr-FR" dirty="0"/>
              <a:t> (setters)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peut </a:t>
            </a:r>
            <a:r>
              <a:rPr lang="fr-FR" dirty="0">
                <a:solidFill>
                  <a:schemeClr val="bg1"/>
                </a:solidFill>
              </a:rPr>
              <a:t>générer</a:t>
            </a:r>
            <a:r>
              <a:rPr lang="fr-FR" dirty="0"/>
              <a:t> la </a:t>
            </a:r>
            <a:r>
              <a:rPr lang="fr-FR" dirty="0">
                <a:solidFill>
                  <a:schemeClr val="bg1"/>
                </a:solidFill>
              </a:rPr>
              <a:t>table</a:t>
            </a:r>
            <a:r>
              <a:rPr lang="fr-FR" dirty="0"/>
              <a:t> de la base de donnes à partir de l’entité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72F7E0-798C-4D19-A3AE-A80FFD31038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0C7AA83-CFA6-429D-BA01-CB415701850E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un exemple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BA6E591-337A-4FD8-A1CB-937F804553B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namespace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App\</a:t>
            </a:r>
            <a:r>
              <a:rPr lang="fr-FR" sz="1800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Entity</a:t>
            </a:r>
            <a:r>
              <a:rPr lang="fr-FR" sz="1800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;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use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Doctrine\ORM\</a:t>
            </a:r>
            <a:r>
              <a:rPr lang="fr-FR" sz="1800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Mapping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as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ORM</a:t>
            </a:r>
            <a:r>
              <a:rPr lang="fr-FR" sz="1800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;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2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 </a:t>
            </a:r>
            <a:endParaRPr lang="fr-FR" sz="12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* @ORM\</a:t>
            </a:r>
            <a:r>
              <a:rPr lang="fr-FR" sz="1800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Entity</a:t>
            </a: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(</a:t>
            </a:r>
            <a:r>
              <a:rPr lang="fr-FR" sz="1800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repositoryClass</a:t>
            </a: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="App\</a:t>
            </a:r>
            <a:r>
              <a:rPr lang="fr-FR" sz="1800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Repository</a:t>
            </a: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\</a:t>
            </a:r>
            <a:r>
              <a:rPr lang="fr-FR" sz="1800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ProductRepository</a:t>
            </a: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")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*/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class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Product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{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/**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    * @ORM\Id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    * @ORM\</a:t>
            </a:r>
            <a:r>
              <a:rPr lang="fr-FR" sz="1800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GeneratedValue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    * @ORM\</a:t>
            </a:r>
            <a:r>
              <a:rPr lang="fr-FR" sz="1800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Column</a:t>
            </a: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(type="</a:t>
            </a:r>
            <a:r>
              <a:rPr lang="fr-FR" sz="1800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integer</a:t>
            </a: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")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    */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   </a:t>
            </a:r>
            <a:r>
              <a:rPr lang="fr-FR" sz="1800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private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$id</a:t>
            </a:r>
            <a:r>
              <a:rPr lang="fr-FR" sz="1800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;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 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   </a:t>
            </a:r>
            <a:r>
              <a:rPr lang="fr-FR" sz="1800" i="1" dirty="0">
                <a:solidFill>
                  <a:srgbClr val="B729D9"/>
                </a:solidFill>
                <a:latin typeface="Consolas"/>
                <a:ea typeface="Times New Roman"/>
                <a:cs typeface="Courier New"/>
              </a:rPr>
              <a:t>/**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/>
                <a:ea typeface="Times New Roman"/>
                <a:cs typeface="Courier New"/>
              </a:rPr>
              <a:t>     * @ORM\</a:t>
            </a:r>
            <a:r>
              <a:rPr lang="fr-FR" sz="1800" i="1" dirty="0" err="1">
                <a:solidFill>
                  <a:srgbClr val="B729D9"/>
                </a:solidFill>
                <a:latin typeface="Consolas"/>
                <a:ea typeface="Times New Roman"/>
                <a:cs typeface="Courier New"/>
              </a:rPr>
              <a:t>Column</a:t>
            </a:r>
            <a:r>
              <a:rPr lang="fr-FR" sz="1800" i="1" dirty="0">
                <a:solidFill>
                  <a:srgbClr val="B729D9"/>
                </a:solidFill>
                <a:latin typeface="Consolas"/>
                <a:ea typeface="Times New Roman"/>
                <a:cs typeface="Courier New"/>
              </a:rPr>
              <a:t>(type="string", </a:t>
            </a:r>
            <a:r>
              <a:rPr lang="fr-FR" sz="1800" i="1" dirty="0" err="1">
                <a:solidFill>
                  <a:srgbClr val="B729D9"/>
                </a:solidFill>
                <a:latin typeface="Consolas"/>
                <a:ea typeface="Times New Roman"/>
                <a:cs typeface="Courier New"/>
              </a:rPr>
              <a:t>length</a:t>
            </a:r>
            <a:r>
              <a:rPr lang="fr-FR" sz="1800" i="1" dirty="0">
                <a:solidFill>
                  <a:srgbClr val="B729D9"/>
                </a:solidFill>
                <a:latin typeface="Consolas"/>
                <a:ea typeface="Times New Roman"/>
                <a:cs typeface="Courier New"/>
              </a:rPr>
              <a:t>=255)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/>
                <a:ea typeface="Times New Roman"/>
                <a:cs typeface="Courier New"/>
              </a:rPr>
              <a:t>     */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   </a:t>
            </a:r>
            <a:r>
              <a:rPr lang="fr-FR" sz="1800" dirty="0" err="1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private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$</a:t>
            </a:r>
            <a:r>
              <a:rPr lang="fr-FR" sz="1800" dirty="0" err="1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name</a:t>
            </a: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;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1224136"/>
          </a:xfrm>
          <a:prstGeom prst="roundRect">
            <a:avLst>
              <a:gd name="adj" fmla="val 950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3212976"/>
            <a:ext cx="10972800" cy="1656184"/>
          </a:xfrm>
          <a:prstGeom prst="roundRect">
            <a:avLst>
              <a:gd name="adj" fmla="val 532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058093"/>
            <a:ext cx="10972800" cy="642715"/>
          </a:xfrm>
          <a:prstGeom prst="roundRect">
            <a:avLst>
              <a:gd name="adj" fmla="val 1409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latin typeface="Consolas" panose="020B0609020204030204" pitchFamily="49" charset="0"/>
                <a:cs typeface="Courier New" pitchFamily="49" charset="0"/>
              </a:rPr>
              <a:t>https://getcomposer.org/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Outil de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gestion des dépendances de bibliothèques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Écrit en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PHP</a:t>
            </a:r>
            <a:r>
              <a:rPr lang="pt-BR" dirty="0">
                <a:cs typeface="Courier New" pitchFamily="49" charset="0"/>
              </a:rPr>
              <a:t>, utilisé en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ligne de commande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Configuration</a:t>
            </a:r>
            <a:r>
              <a:rPr lang="pt-BR" dirty="0">
                <a:cs typeface="Courier New" pitchFamily="49" charset="0"/>
              </a:rPr>
              <a:t> des bibliothèques et de leurs dépendances dans </a:t>
            </a:r>
            <a:r>
              <a:rPr lang="pt-B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composer.json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Installation :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curl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-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sS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https://getcomposer.org/installer |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php</a:t>
            </a: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pt-BR" dirty="0">
                <a:cs typeface="Courier New" pitchFamily="49" charset="0"/>
              </a:rPr>
              <a:t>ou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400" b="1" dirty="0">
                <a:latin typeface="Consolas" panose="020B0609020204030204" pitchFamily="49" charset="0"/>
                <a:cs typeface="Courier New" pitchFamily="49" charset="0"/>
              </a:rPr>
              <a:t>php -r "readfile('https://getcomposer.org/installer');" | php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7924EC-42BF-49A9-99EF-AECDAAB7F1F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2A97147-CC26-439B-B55E-27869099077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 code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5399BA-D54E-4980-AD9F-8FD1F8A12C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BB674BA-5465-42B1-992D-83699B0CBC3F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bin/console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make:entity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regenerate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This command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will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generate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missing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methods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e.g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. getters &amp; setters) for a class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or all classes in a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To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overwrite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existing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methods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,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re-run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command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the --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overwrite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flag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Enter a class or </a:t>
            </a:r>
            <a:r>
              <a:rPr lang="fr-FR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to </a:t>
            </a:r>
            <a:r>
              <a:rPr lang="fr-FR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regenerate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[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App\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]: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&gt;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updated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src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Product.php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no change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src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Order.php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Success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!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3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777270" y="3872111"/>
            <a:ext cx="3813481" cy="250921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class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Product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// …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    public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 err="1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function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getId</a:t>
            </a: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()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    {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       </a:t>
            </a:r>
            <a:r>
              <a:rPr lang="fr-FR" sz="1800" dirty="0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return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$</a:t>
            </a:r>
            <a:r>
              <a:rPr lang="fr-FR" sz="1800" dirty="0" err="1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this</a:t>
            </a:r>
            <a:r>
              <a:rPr lang="fr-FR" sz="1800" dirty="0">
                <a:solidFill>
                  <a:srgbClr val="E67700"/>
                </a:solidFill>
                <a:latin typeface="Consolas"/>
                <a:ea typeface="Times New Roman"/>
                <a:cs typeface="Courier New"/>
              </a:rPr>
              <a:t>-&gt;</a:t>
            </a:r>
            <a:r>
              <a:rPr lang="fr-FR" sz="1800" dirty="0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id</a:t>
            </a: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;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    }</a:t>
            </a:r>
          </a:p>
          <a:p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// …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Lecture / mise à jour de la base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Création des entités comme de objets classiques :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new</a:t>
            </a: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Lectures à partir d’un dépôt 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repository</a:t>
            </a:r>
            <a:r>
              <a:rPr lang="fr-FR" dirty="0"/>
              <a:t>)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find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…()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Modifications</a:t>
            </a:r>
            <a:r>
              <a:rPr lang="fr-FR" dirty="0"/>
              <a:t> des entités </a:t>
            </a:r>
            <a:r>
              <a:rPr lang="fr-FR" dirty="0">
                <a:solidFill>
                  <a:schemeClr val="bg1"/>
                </a:solidFill>
              </a:rPr>
              <a:t>rendues persistantes </a:t>
            </a:r>
            <a:r>
              <a:rPr lang="fr-FR" dirty="0"/>
              <a:t>dans la base de données à partir d’un gestionnaire d’entités 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EntityManager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persist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dirty="0"/>
              <a:t> demande de persistance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remove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dirty="0"/>
              <a:t> demande de suppression</a:t>
            </a:r>
          </a:p>
          <a:p>
            <a:pPr>
              <a:defRPr/>
            </a:pP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flush()</a:t>
            </a:r>
            <a:r>
              <a:rPr lang="fr-FR" dirty="0"/>
              <a:t> synchronisation de la BD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AD73F73-2165-4F7B-A87C-5B86DAEC459F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981200" y="5876925"/>
            <a:ext cx="8229600" cy="431800"/>
          </a:xfrm>
          <a:prstGeom prst="rect">
            <a:avLst/>
          </a:prstGeom>
          <a:solidFill>
            <a:srgbClr val="66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758950"/>
            <a:ext cx="8229600" cy="3654425"/>
          </a:xfrm>
          <a:prstGeom prst="rect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nouvelle entité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Contrôleur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&lt;?</a:t>
            </a:r>
            <a:r>
              <a:rPr lang="fr-FR" sz="1600" b="1" dirty="0" err="1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php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Cutrona\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TestBundle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\Controller;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\Bundle\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FrameworkBundle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Controller\Controller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Cutrona\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TestBundle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class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DefaultController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extends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Controller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  public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ArtistAction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=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getDoctrine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     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getManager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find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CutronaTestBundle:Artist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',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return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render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b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</a:b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             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CutronaTestBundle:Default:artist.html.twig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',</a:t>
            </a:r>
            <a:b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</a:b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             </a:t>
            </a: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array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=&gt;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fr-FR" dirty="0"/>
              <a:t>Vue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cs typeface="Courier New" pitchFamily="49" charset="0"/>
              </a:rPr>
              <a:t>L'artiste {{ artist.id}} est '{{ artist.name }}'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4F0C7B8-1C8D-4529-8098-ED2763611D41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 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...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\Product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Doctrine\ORM\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EntityManagerInterface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Response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ProductController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AbstractController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/**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* @Route("/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",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name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="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create_product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")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*/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createProduct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: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Response</a:t>
            </a:r>
            <a:endParaRPr lang="fr-F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you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can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fetch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the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via $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getDoctrine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 or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you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can</a:t>
            </a:r>
            <a:endParaRPr 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add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an argument to the action: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createProduct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EntityManagerInterface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$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=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getDoctrine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getManager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 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=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new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setName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'Keyboard'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setPrice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1299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1999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setDescription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Ergonomic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and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stylish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!'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538003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5233354"/>
            <a:ext cx="10972800" cy="1003957"/>
          </a:xfrm>
          <a:prstGeom prst="roundRect">
            <a:avLst>
              <a:gd name="adj" fmla="val 7933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981200" y="5876925"/>
            <a:ext cx="8229600" cy="431800"/>
          </a:xfrm>
          <a:prstGeom prst="rect">
            <a:avLst/>
          </a:prstGeom>
          <a:solidFill>
            <a:srgbClr val="66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758950"/>
            <a:ext cx="8229600" cy="3654425"/>
          </a:xfrm>
          <a:prstGeom prst="rect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persistance de l’entité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Contrôleur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&lt;?</a:t>
            </a:r>
            <a:r>
              <a:rPr lang="fr-FR" sz="1600" b="1" dirty="0" err="1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php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Cutrona\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TestBundle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\Controller;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\Bundle\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FrameworkBundle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Controller\Controller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Cutrona\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TestBundle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class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DefaultController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extends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Controller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  public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ArtistAction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=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getDoctrine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     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getManager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find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CutronaTestBundle:Artist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',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return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render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b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</a:b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             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CutronaTestBundle:Default:artist.html.twig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',</a:t>
            </a:r>
            <a:b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</a:b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             </a:t>
            </a: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array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=&gt;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fr-FR" dirty="0"/>
              <a:t>Vue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cs typeface="Courier New" pitchFamily="49" charset="0"/>
              </a:rPr>
              <a:t>L'artiste {{ artist.id}} est '{{ artist.name }}'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221B50-49FD-4EF3-9AE7-4110A95A0189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you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can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fetch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the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via $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getDoctrine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 or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you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can</a:t>
            </a:r>
            <a:endParaRPr 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add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an argument to the action: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createProduct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EntityManagerInterface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$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=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getDoctrine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getManager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 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=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new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setName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'Keyboard'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setPrice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1299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1999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setDescription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Ergonomic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and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stylish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!'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 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tell Doctrine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you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want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to (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eventually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save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the Product (no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queries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yet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persist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    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actually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executes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the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queries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(i.e. the INSERT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query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entityManager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flush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new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Response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Saved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new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with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id '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.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getId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}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  <a:ea typeface="Calibri"/>
                <a:cs typeface="Times New Roman"/>
              </a:rPr>
              <a:t>}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058092"/>
            <a:ext cx="10972800" cy="78673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3262964"/>
            <a:ext cx="10972800" cy="5760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9600" y="4005064"/>
            <a:ext cx="10972800" cy="5760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981200" y="5876925"/>
            <a:ext cx="8229600" cy="431800"/>
          </a:xfrm>
          <a:prstGeom prst="rect">
            <a:avLst/>
          </a:prstGeom>
          <a:solidFill>
            <a:srgbClr val="66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758950"/>
            <a:ext cx="8229600" cy="3654425"/>
          </a:xfrm>
          <a:prstGeom prst="rect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recherche à partir de l’identifiant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Contrôleur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&lt;?</a:t>
            </a:r>
            <a:r>
              <a:rPr lang="fr-FR" sz="1600" b="1" dirty="0" err="1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php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Cutrona\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TestBundle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\Controller;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\Bundle\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FrameworkBundle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Controller\Controller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Cutrona\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TestBundle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class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DefaultController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extends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Controller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  public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ArtistAction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=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getDoctrine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     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getManager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find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CutronaTestBundle:Artist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',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return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render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b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</a:b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             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CutronaTestBundle:Default:artist.html.twig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',</a:t>
            </a:r>
            <a:b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</a:b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             </a:t>
            </a: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array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=&gt;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fr-FR" dirty="0"/>
              <a:t>Vue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cs typeface="Courier New" pitchFamily="49" charset="0"/>
              </a:rPr>
              <a:t>L'artiste {{ artist.id}} est '{{ artist.name }}'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5D2E121-AFA3-49FD-9F56-725B442BF6C8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/**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* @Route("/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/{id}",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name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="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product_show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")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*/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show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$id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=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getDoctrine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getRepository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::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find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$id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if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!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throw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createNotFoundException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'No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found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for id '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.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$id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}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new</a:t>
            </a: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Response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'Check out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this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great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dirty="0" err="1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56DB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: '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.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getName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());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or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render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a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template</a:t>
            </a:r>
            <a:endParaRPr 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in the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template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,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print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things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with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{{ product.name }}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   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// return $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this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-&gt;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render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('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/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show.html.twig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', ['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' =&gt; $</a:t>
            </a:r>
            <a:r>
              <a:rPr lang="fr-FR" sz="1600" b="1" i="1" dirty="0" err="1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product</a:t>
            </a:r>
            <a:r>
              <a:rPr lang="fr-FR" sz="1600" b="1" i="1" dirty="0"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]);</a:t>
            </a:r>
            <a:r>
              <a:rPr 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}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2289398"/>
            <a:ext cx="10972800" cy="78673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3266195"/>
            <a:ext cx="10972800" cy="129614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981200" y="5876925"/>
            <a:ext cx="8229600" cy="431800"/>
          </a:xfrm>
          <a:prstGeom prst="rect">
            <a:avLst/>
          </a:prstGeom>
          <a:solidFill>
            <a:srgbClr val="66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758950"/>
            <a:ext cx="8229600" cy="3654425"/>
          </a:xfrm>
          <a:prstGeom prst="rect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1" hangingPunct="1">
              <a:lnSpc>
                <a:spcPct val="90000"/>
              </a:lnSpc>
              <a:defRPr/>
            </a:pP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autres recherches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Contrôleur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&lt;?</a:t>
            </a:r>
            <a:r>
              <a:rPr lang="fr-FR" sz="1600" b="1" dirty="0" err="1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php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Cutrona\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TestBundle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\Controller;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\Bundle\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FrameworkBundle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Controller\Controller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Cutrona\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TestBundle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\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class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DefaultController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extends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Controller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  public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solidFill>
                  <a:srgbClr val="55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function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ArtistAction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{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=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getDoctrine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     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getManager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()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find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CutronaTestBundle:Artist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',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id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000000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 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return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 err="1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600" b="1" dirty="0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-&gt;</a:t>
            </a:r>
            <a:r>
              <a:rPr lang="fr-FR" sz="1600" b="1" dirty="0" err="1">
                <a:latin typeface="Consolas" panose="020B0609020204030204" pitchFamily="49" charset="0"/>
                <a:ea typeface="Calibri"/>
                <a:cs typeface="Times New Roman"/>
              </a:rPr>
              <a:t>render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b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</a:b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                 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CutronaTestBundle:Default:artist.html.twig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',</a:t>
            </a:r>
            <a:b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</a:b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             </a:t>
            </a:r>
            <a:r>
              <a:rPr lang="fr-FR" sz="1600" b="1" dirty="0" err="1">
                <a:solidFill>
                  <a:srgbClr val="55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array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(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r>
              <a:rPr lang="fr-FR" sz="1600" b="1" dirty="0" err="1">
                <a:solidFill>
                  <a:srgbClr val="FF55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artist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'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=&gt;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600" b="1" dirty="0">
                <a:solidFill>
                  <a:srgbClr val="FFFF55"/>
                </a:solidFill>
                <a:latin typeface="Consolas" panose="020B0609020204030204" pitchFamily="49" charset="0"/>
                <a:ea typeface="Calibri"/>
                <a:cs typeface="Times New Roman"/>
              </a:rPr>
              <a:t>$</a:t>
            </a:r>
            <a:r>
              <a:rPr lang="fr-FR" sz="16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a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))</a:t>
            </a: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;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ea typeface="Calibri"/>
                <a:cs typeface="Times New Roman"/>
              </a:rPr>
              <a:t>    </a:t>
            </a: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FF5555"/>
                </a:solidFill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600" b="1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fr-FR" dirty="0"/>
              <a:t>Vue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1600" b="1" dirty="0">
                <a:latin typeface="Consolas" panose="020B0609020204030204" pitchFamily="49" charset="0"/>
                <a:cs typeface="Courier New" pitchFamily="49" charset="0"/>
              </a:rPr>
              <a:t>L'artiste {{ artist.id}} est '{{ artist.name }}'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endParaRPr lang="fr-FR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2BD3FD-5FDF-4259-B99A-302678D0EB8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$repository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getDoctrine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getRepository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Product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i="1" dirty="0">
              <a:solidFill>
                <a:srgbClr val="B729D9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look for a single Product by its primary key (usually "id")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$repository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find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$id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i="1" dirty="0">
              <a:solidFill>
                <a:srgbClr val="939393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look for a single Product by name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$repository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findOneBy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([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'name'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i="1" dirty="0">
              <a:solidFill>
                <a:srgbClr val="939393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or find by name and price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$repository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findOneBy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([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'name'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'price'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1299DA"/>
                </a:solidFill>
                <a:latin typeface="Consolas" panose="020B0609020204030204" pitchFamily="49" charset="0"/>
              </a:rPr>
              <a:t>1999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i="1" dirty="0">
              <a:solidFill>
                <a:srgbClr val="939393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look for multiple Product objects matching the name, ordered by price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$products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$repository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findBy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'name'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],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'price'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'ASC'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i="1" dirty="0">
              <a:solidFill>
                <a:srgbClr val="939393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look for *all* Product objects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$products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$repository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findAll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dirty="0">
              <a:solidFill>
                <a:srgbClr val="939393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600" b="1" i="1" dirty="0">
              <a:solidFill>
                <a:srgbClr val="B729D9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Delete an object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remove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flush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052736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1556792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9600" y="2276872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09600" y="3010098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3732236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4490331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09600" y="5444690"/>
            <a:ext cx="10972800" cy="832337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Génération automatique des entités depuis la DB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doctrine peut effectuer une </a:t>
            </a:r>
            <a:r>
              <a:rPr lang="fr-FR" dirty="0">
                <a:solidFill>
                  <a:schemeClr val="bg1"/>
                </a:solidFill>
              </a:rPr>
              <a:t>introspection</a:t>
            </a:r>
            <a:r>
              <a:rPr lang="fr-FR" dirty="0"/>
              <a:t> de la base et </a:t>
            </a:r>
            <a:r>
              <a:rPr lang="fr-FR" dirty="0">
                <a:solidFill>
                  <a:schemeClr val="bg1"/>
                </a:solidFill>
              </a:rPr>
              <a:t>produire automatiquement les entités</a:t>
            </a:r>
            <a:r>
              <a:rPr lang="fr-FR" dirty="0"/>
              <a:t> dans leurs grandes lignes</a:t>
            </a:r>
          </a:p>
          <a:p>
            <a:pPr>
              <a:defRPr/>
            </a:pPr>
            <a:r>
              <a:rPr lang="fr-FR" dirty="0" err="1"/>
              <a:t>mapping</a:t>
            </a:r>
            <a:endParaRPr lang="fr-FR" sz="20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spcAft>
                <a:spcPts val="0"/>
              </a:spcAft>
              <a:buNone/>
              <a:defRPr/>
            </a:pPr>
            <a:endParaRPr lang="fr-FR" sz="2000" b="1" dirty="0">
              <a:latin typeface="Consolas" panose="020B0609020204030204" pitchFamily="49" charset="0"/>
              <a:ea typeface="Calibri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fr-FR" dirty="0"/>
              <a:t>ou</a:t>
            </a:r>
          </a:p>
          <a:p>
            <a:pPr>
              <a:spcAft>
                <a:spcPts val="0"/>
              </a:spcAft>
              <a:defRPr/>
            </a:pPr>
            <a:r>
              <a:rPr lang="fr-FR" dirty="0" err="1"/>
              <a:t>entities</a:t>
            </a:r>
            <a:endParaRPr lang="fr-FR" dirty="0"/>
          </a:p>
          <a:p>
            <a:pPr>
              <a:spcAft>
                <a:spcPts val="0"/>
              </a:spcAft>
              <a:buNone/>
              <a:defRPr/>
            </a:pPr>
            <a:endParaRPr lang="fr-FR" sz="2000" b="1" dirty="0">
              <a:latin typeface="Consolas" panose="020B0609020204030204" pitchFamily="49" charset="0"/>
              <a:ea typeface="Calibri"/>
              <a:cs typeface="Courier New" pitchFamily="49" charset="0"/>
            </a:endParaRPr>
          </a:p>
          <a:p>
            <a:pPr>
              <a:spcAft>
                <a:spcPts val="0"/>
              </a:spcAft>
              <a:defRPr/>
            </a:pPr>
            <a:endParaRPr lang="fr-FR" dirty="0"/>
          </a:p>
          <a:p>
            <a:pPr>
              <a:spcAft>
                <a:spcPts val="0"/>
              </a:spcAft>
              <a:defRPr/>
            </a:pPr>
            <a:r>
              <a:rPr lang="fr-FR" dirty="0"/>
              <a:t>Code des accesseurs, …</a:t>
            </a:r>
          </a:p>
          <a:p>
            <a:pPr>
              <a:spcAft>
                <a:spcPts val="0"/>
              </a:spcAft>
              <a:buNone/>
              <a:defRPr/>
            </a:pPr>
            <a:endParaRPr lang="fr-FR" sz="2000" b="1" dirty="0"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D8ED72-8190-4D37-918D-EDA6289AC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6968832-377B-4AB3-8DF3-9D04B6BF71A5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493144"/>
            <a:ext cx="10972800" cy="4318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doctrine:mapping:import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--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path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=config/doctrine App\\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Entity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yml</a:t>
            </a: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3861048"/>
            <a:ext cx="10972800" cy="4318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doctrine:mapping:import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--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path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=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src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/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Entity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/ App\\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Entity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annotation</a:t>
            </a: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3143" y="5301208"/>
            <a:ext cx="10972800" cy="4318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make:entity</a:t>
            </a:r>
            <a:r>
              <a:rPr lang="fr-FR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--</a:t>
            </a:r>
            <a:r>
              <a:rPr lang="fr-FR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regenerate</a:t>
            </a: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formulaires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24F7EB-422F-4C61-A09B-4D191915CC9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8C86A-C767-42C8-AB3F-F1A3F3FD79E4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Objectif des formulaires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formulaire se construit sur un objet</a:t>
            </a:r>
          </a:p>
          <a:p>
            <a:pPr>
              <a:defRPr/>
            </a:pPr>
            <a:r>
              <a:rPr lang="fr-FR" dirty="0"/>
              <a:t>Son </a:t>
            </a:r>
            <a:r>
              <a:rPr lang="fr-FR" dirty="0">
                <a:solidFill>
                  <a:schemeClr val="bg1"/>
                </a:solidFill>
              </a:rPr>
              <a:t>objectif</a:t>
            </a:r>
            <a:r>
              <a:rPr lang="fr-FR" dirty="0"/>
              <a:t> est d’</a:t>
            </a:r>
            <a:r>
              <a:rPr lang="fr-FR" dirty="0">
                <a:solidFill>
                  <a:schemeClr val="bg1"/>
                </a:solidFill>
              </a:rPr>
              <a:t>hydrater l’objet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Hydrater</a:t>
            </a:r>
            <a:r>
              <a:rPr lang="fr-FR" dirty="0"/>
              <a:t> : affecter les attributs de l’objet</a:t>
            </a:r>
          </a:p>
          <a:p>
            <a:pPr>
              <a:defRPr/>
            </a:pPr>
            <a:r>
              <a:rPr lang="fr-FR" dirty="0"/>
              <a:t>Construire un formulaire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FormBuilder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Ajouter des champs </a:t>
            </a:r>
            <a:r>
              <a:rPr lang="fr-FR" dirty="0"/>
              <a:t>au formulaire, type sémantique :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text</a:t>
            </a:r>
            <a:r>
              <a:rPr lang="fr-FR" dirty="0"/>
              <a:t>,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email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integer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Sécurisation automatique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Contrôler la validité </a:t>
            </a:r>
            <a:r>
              <a:rPr lang="fr-FR" dirty="0"/>
              <a:t>d’un formulaire</a:t>
            </a:r>
          </a:p>
          <a:p>
            <a:pPr>
              <a:defRPr/>
            </a:pPr>
            <a:r>
              <a:rPr lang="fr-FR" dirty="0"/>
              <a:t>Exploitation du formulaire dans la </a:t>
            </a:r>
            <a:r>
              <a:rPr lang="fr-FR" dirty="0">
                <a:solidFill>
                  <a:schemeClr val="bg1"/>
                </a:solidFill>
              </a:rPr>
              <a:t>vue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: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{{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form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form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}}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C43DE5-1950-410B-8537-B7EE127564E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4AB9EF-DB79-4D93-B4C3-221854B6080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Construction de formulaire dans le contrôleur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TaskController.php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object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initializes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data for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example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'Write a blog post'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tomorrow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6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FC2595-1826-489E-A7ED-2276E8392367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09600" y="4509120"/>
            <a:ext cx="10972800" cy="1008112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05676" y="1394479"/>
            <a:ext cx="65806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F5D7D5-B23F-44B7-8585-E27E1505F484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  <p:extLst>
      <p:ext uri="{BB962C8B-B14F-4D97-AF65-F5344CB8AC3E}">
        <p14:creationId xmlns:p14="http://schemas.microsoft.com/office/powerpoint/2010/main" val="17914275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Construction de formulaire dans le contrôleur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TaskController.php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createFormBuilder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save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'label'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getForm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...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D6361C2-455F-43D7-A8AB-3189F5E8E5BF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2309530"/>
            <a:ext cx="10972800" cy="792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4221088"/>
            <a:ext cx="10972800" cy="129614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05676" y="1178903"/>
            <a:ext cx="65806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Classe de formulaire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/Type/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TaskType.php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FormBuilderInterface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AbstractType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buildForm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FormBuilderInterface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$builder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array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$options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builder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TextType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dueDate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save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SubmitType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1DE65A-1CF2-4379-AE6D-EAC238F9D483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1328802"/>
          </a:xfrm>
          <a:prstGeom prst="roundRect">
            <a:avLst>
              <a:gd name="adj" fmla="val 519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3206284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3710340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4227352"/>
            <a:ext cx="10972800" cy="1289880"/>
          </a:xfrm>
          <a:prstGeom prst="roundRect">
            <a:avLst>
              <a:gd name="adj" fmla="val 544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60704" y="3338548"/>
            <a:ext cx="41182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Classe de formulaire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creates a task object and initializes some data for this example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setTask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'Write a blog post'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setDueDate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DateTime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tomorrow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9814B31-4499-4548-8B49-89F05E33B13A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360040"/>
          </a:xfrm>
          <a:prstGeom prst="roundRect">
            <a:avLst>
              <a:gd name="adj" fmla="val 519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3501008"/>
            <a:ext cx="10972800" cy="105970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4705171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60704" y="1052736"/>
            <a:ext cx="41182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Rendu de formulaire dans les </a:t>
            </a:r>
            <a:r>
              <a:rPr lang="fr-FR" dirty="0" err="1"/>
              <a:t>templates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render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/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new.html.twig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createView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(),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26D0066-D430-4789-9FB9-F29AC5EB2B3C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4476909"/>
            <a:ext cx="10972800" cy="320243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4973826"/>
            <a:ext cx="10972800" cy="831438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603504" y="5639747"/>
            <a:ext cx="4978896" cy="665921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{# 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templates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new.html.twig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 #}</a:t>
            </a:r>
          </a:p>
          <a:p>
            <a:pPr lvl="0"/>
            <a:r>
              <a:rPr lang="fr-FR" altLang="fr-FR" sz="1600" dirty="0">
                <a:solidFill>
                  <a:srgbClr val="A0A0A0"/>
                </a:solidFill>
                <a:latin typeface="Consolas" panose="020B0609020204030204" pitchFamily="49" charset="0"/>
              </a:rPr>
              <a:t>{{</a:t>
            </a:r>
            <a:r>
              <a:rPr lang="fr-FR" altLang="fr-FR" sz="1600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600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altLang="fr-FR" sz="1600" dirty="0">
                <a:solidFill>
                  <a:srgbClr val="E67700"/>
                </a:solidFill>
                <a:latin typeface="Consolas" panose="020B0609020204030204" pitchFamily="49" charset="0"/>
              </a:rPr>
              <a:t>(</a:t>
            </a:r>
            <a:r>
              <a:rPr lang="fr-FR" altLang="fr-FR" sz="1600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altLang="fr-FR" sz="1600" dirty="0">
                <a:solidFill>
                  <a:srgbClr val="E67700"/>
                </a:solidFill>
                <a:latin typeface="Consolas" panose="020B0609020204030204" pitchFamily="49" charset="0"/>
              </a:rPr>
              <a:t>)</a:t>
            </a:r>
            <a:r>
              <a:rPr lang="fr-FR" altLang="fr-FR" sz="1600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600" dirty="0">
                <a:solidFill>
                  <a:srgbClr val="A0A0A0"/>
                </a:solidFill>
                <a:latin typeface="Consolas" panose="020B0609020204030204" pitchFamily="49" charset="0"/>
              </a:rPr>
              <a:t>}}</a:t>
            </a:r>
            <a:r>
              <a:rPr lang="fr-FR" alt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487488" y="4476909"/>
            <a:ext cx="720080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064190" y="5228750"/>
            <a:ext cx="2311729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3" name="Connecteur en arc 12"/>
          <p:cNvCxnSpPr>
            <a:stCxn id="11" idx="2"/>
            <a:endCxn id="12" idx="1"/>
          </p:cNvCxnSpPr>
          <p:nvPr/>
        </p:nvCxnSpPr>
        <p:spPr bwMode="auto">
          <a:xfrm rot="16200000" flipH="1">
            <a:off x="2159999" y="4484681"/>
            <a:ext cx="591720" cy="1216662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991544" y="5228750"/>
            <a:ext cx="720080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0" name="Connecteur en arc 19"/>
          <p:cNvCxnSpPr>
            <a:stCxn id="19" idx="2"/>
            <a:endCxn id="9" idx="1"/>
          </p:cNvCxnSpPr>
          <p:nvPr/>
        </p:nvCxnSpPr>
        <p:spPr bwMode="auto">
          <a:xfrm rot="16200000" flipH="1">
            <a:off x="4265687" y="3634890"/>
            <a:ext cx="423715" cy="4251920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16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Traitement de formulaire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just setup a fresh $task object (remove the example data)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handleRequest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if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isSubmitted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&amp;&amp;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isValid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())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$form-&gt;</a:t>
            </a:r>
            <a:r>
              <a:rPr lang="en-US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getData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() holds the submitted values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but, the original `$task` variable has also been updated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getData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 perform some action, such as saving the task to the database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        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redirectToRoute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task_success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render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/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new.html.twig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createView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(),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F20CCD-CCC6-491E-970E-4C1B132878EC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22599" y="3244291"/>
            <a:ext cx="10972800" cy="320243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22599" y="3522613"/>
            <a:ext cx="10972800" cy="314299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3795864"/>
            <a:ext cx="10972800" cy="960595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Configuration de formulaire depuis </a:t>
            </a:r>
            <a:r>
              <a:rPr lang="fr-FR" b="1" dirty="0" err="1">
                <a:latin typeface="Consolas" panose="020B0609020204030204" pitchFamily="49" charset="0"/>
              </a:rPr>
              <a:t>FormBuilder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form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createFormBuilder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setAction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generateUrl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target_route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setMethod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'GET'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getForm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C70028D-2D34-4412-90AC-9CC24E2DE41C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4028822"/>
            <a:ext cx="10972800" cy="480298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Configuration de </a:t>
            </a:r>
            <a:r>
              <a:rPr lang="fr-FR"/>
              <a:t>classe de formulaire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[</a:t>
            </a:r>
            <a:endParaRPr lang="en-US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'action'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generateUrl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target_route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),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method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'GET'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,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745E919-1E55-4661-83F0-CF42410C97E2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  <a:endParaRPr lang="fr-FR" dirty="0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4258666"/>
            <a:ext cx="10972800" cy="504056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67A133-DB99-483C-9D8E-4D93E5BDD49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9DA121-0713-4BF8-8860-4CBF18A8715B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principe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sécurité regroupe deux principes :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(</a:t>
            </a:r>
            <a:r>
              <a:rPr lang="fr-FR" dirty="0" err="1"/>
              <a:t>authentication</a:t>
            </a:r>
            <a:r>
              <a:rPr lang="fr-FR" dirty="0"/>
              <a:t>)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Droits d’accès </a:t>
            </a:r>
            <a:r>
              <a:rPr lang="fr-FR" dirty="0"/>
              <a:t>(</a:t>
            </a:r>
            <a:r>
              <a:rPr lang="fr-FR" dirty="0" err="1"/>
              <a:t>authorization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dirty="0"/>
              <a:t>L’</a:t>
            </a: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consiste à s’assurer de l’</a:t>
            </a:r>
            <a:r>
              <a:rPr lang="fr-FR" dirty="0">
                <a:solidFill>
                  <a:schemeClr val="bg1"/>
                </a:solidFill>
              </a:rPr>
              <a:t>identité d’un utilisateur</a:t>
            </a:r>
            <a:r>
              <a:rPr lang="fr-FR" dirty="0"/>
              <a:t> : formulaire de connexion, authentification HTTP,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gérée par le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firewall</a:t>
            </a:r>
          </a:p>
          <a:p>
            <a:pPr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bg1"/>
                </a:solidFill>
              </a:rPr>
              <a:t>droits d’accès</a:t>
            </a:r>
            <a:r>
              <a:rPr lang="fr-FR" dirty="0"/>
              <a:t> permettent de contrôler qu’</a:t>
            </a:r>
            <a:r>
              <a:rPr lang="fr-FR" dirty="0">
                <a:solidFill>
                  <a:schemeClr val="bg1"/>
                </a:solidFill>
              </a:rPr>
              <a:t>un utilisateur authentifié peut exécuter une action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Droits d’accès </a:t>
            </a:r>
            <a:r>
              <a:rPr lang="fr-FR" dirty="0"/>
              <a:t>sont gérés par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access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 control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cs typeface="Courier New" pitchFamily="49" charset="0"/>
              </a:rPr>
              <a:t>Configuré </a:t>
            </a:r>
            <a:r>
              <a:rPr lang="fr-FR" dirty="0">
                <a:cs typeface="Courier New" pitchFamily="49" charset="0"/>
              </a:rPr>
              <a:t>dans</a:t>
            </a:r>
            <a:r>
              <a:rPr lang="fr-FR" b="1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app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/config/security.yml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E565AE-4759-4E20-8394-0188CA90C1D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E6C2BF-9A79-4A48-91E3-1CE9B350A159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principe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6AB0AB-2228-4650-93BB-EC5E7B29E40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AF8DD17-E048-43D8-ADE4-E25F3DC3D7FD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76807" name="Espace réservé du contenu 6" descr="security_authentication_author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8275"/>
            <a:ext cx="8229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 avec 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Composer est une </a:t>
            </a:r>
            <a:r>
              <a:rPr lang="fr-FR" dirty="0">
                <a:solidFill>
                  <a:schemeClr val="bg1"/>
                </a:solidFill>
              </a:rPr>
              <a:t>archive PHP</a:t>
            </a:r>
            <a:r>
              <a:rPr lang="fr-FR" dirty="0"/>
              <a:t>, un fichier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phar</a:t>
            </a:r>
            <a:r>
              <a:rPr lang="fr-FR" dirty="0"/>
              <a:t> (PHP Archive)</a:t>
            </a:r>
          </a:p>
          <a:p>
            <a:pPr>
              <a:defRPr/>
            </a:pPr>
            <a:r>
              <a:rPr lang="fr-FR" dirty="0"/>
              <a:t>Si </a:t>
            </a:r>
            <a:r>
              <a:rPr lang="fr-FR" dirty="0">
                <a:solidFill>
                  <a:schemeClr val="bg1"/>
                </a:solidFill>
              </a:rPr>
              <a:t>PHP</a:t>
            </a:r>
            <a:r>
              <a:rPr lang="fr-FR" dirty="0"/>
              <a:t> est accessible en </a:t>
            </a:r>
            <a:r>
              <a:rPr lang="fr-FR" dirty="0">
                <a:solidFill>
                  <a:schemeClr val="bg1"/>
                </a:solidFill>
              </a:rPr>
              <a:t>ligne de commande</a:t>
            </a:r>
            <a:r>
              <a:rPr lang="fr-FR" dirty="0"/>
              <a:t>, Composer peut être exécuté comme une commande :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./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composer.phar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Avec un peu de configuration système :</a:t>
            </a:r>
          </a:p>
          <a:p>
            <a:pPr marL="742950" lvl="2" indent="-342900">
              <a:defRPr/>
            </a:pP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composer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Pour </a:t>
            </a:r>
            <a:r>
              <a:rPr lang="fr-FR" dirty="0">
                <a:solidFill>
                  <a:schemeClr val="bg1"/>
                </a:solidFill>
              </a:rPr>
              <a:t>créer un projet Symfony </a:t>
            </a:r>
            <a:r>
              <a:rPr lang="fr-FR" dirty="0"/>
              <a:t>:</a:t>
            </a:r>
          </a:p>
          <a:p>
            <a:pPr lvl="1">
              <a:defRPr/>
            </a:pP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composer create-project 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symfony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/website-skeleton </a:t>
            </a:r>
            <a:r>
              <a:rPr lang="en-US" b="1" i="1" dirty="0">
                <a:latin typeface="Consolas" panose="020B0609020204030204" pitchFamily="49" charset="0"/>
                <a:cs typeface="Courier New" pitchFamily="49" charset="0"/>
              </a:rPr>
              <a:t>path/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BAA6B1-88EB-4937-8E48-2EE80C3C9E7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48B9DA7-0CC4-4B50-A5DC-A310D23EEF1A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illimité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47AA74-BFA1-47D4-BEC0-830796A885B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4E941E-C4CD-4806-9DB2-5895A03D9BC0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77831" name="Image 6" descr="security_anonymous_user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/>
          <a:stretch>
            <a:fillRect/>
          </a:stretch>
        </p:blipFill>
        <p:spPr bwMode="auto">
          <a:xfrm>
            <a:off x="2420938" y="1268413"/>
            <a:ext cx="73501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non authentifié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137F1-5469-467E-9036-A4C736CA4AB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9D5F0EB-89EE-4E9C-AF1A-265A1614919C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78855" name="Espace réservé du contenu 6" descr="security_anonymous_user_denied_author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2650"/>
          <a:stretch>
            <a:fillRect/>
          </a:stretch>
        </p:blipFill>
        <p:spPr bwMode="auto">
          <a:xfrm>
            <a:off x="2982913" y="1268413"/>
            <a:ext cx="62261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refusé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F42922-2667-4B94-9A13-0A47E970CE0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635A334-75E5-482B-B077-CC24930D9CBC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79879" name="Espace réservé du contenu 7" descr="security_ryan_no_role_admin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268413"/>
            <a:ext cx="62642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avec privilèges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88E759-1F17-448F-BAE5-2EDE1A97DD2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F9BAEF-D8C2-4A3F-AB9E-A9E0B22084A6}" type="datetime11">
              <a:rPr lang="fr-FR" smtClean="0"/>
              <a:t>10:46:09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2021-2022</a:t>
            </a:r>
          </a:p>
        </p:txBody>
      </p:sp>
      <p:pic>
        <p:nvPicPr>
          <p:cNvPr id="80903" name="Espace réservé du contenu 6" descr="security_admin_role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/>
          <a:stretch>
            <a:fillRect/>
          </a:stretch>
        </p:blipFill>
        <p:spPr bwMode="auto">
          <a:xfrm>
            <a:off x="2551113" y="1268413"/>
            <a:ext cx="7089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16124</TotalTime>
  <Words>7687</Words>
  <Application>Microsoft Office PowerPoint</Application>
  <PresentationFormat>Grand écran</PresentationFormat>
  <Paragraphs>1348</Paragraphs>
  <Slides>93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93</vt:i4>
      </vt:variant>
    </vt:vector>
  </HeadingPairs>
  <TitlesOfParts>
    <vt:vector size="100" baseType="lpstr">
      <vt:lpstr>Arial</vt:lpstr>
      <vt:lpstr>Calibri</vt:lpstr>
      <vt:lpstr>Consolas</vt:lpstr>
      <vt:lpstr>Courier New</vt:lpstr>
      <vt:lpstr>Times New Roman</vt:lpstr>
      <vt:lpstr>Wingdings</vt:lpstr>
      <vt:lpstr>Thème2019-3</vt:lpstr>
      <vt:lpstr>Symfony4, les grandes lignes</vt:lpstr>
      <vt:lpstr>Introduction</vt:lpstr>
      <vt:lpstr>Symfony</vt:lpstr>
      <vt:lpstr>https://symfony.com/</vt:lpstr>
      <vt:lpstr>Symfony</vt:lpstr>
      <vt:lpstr>Composer, Dependency Manager for PHP</vt:lpstr>
      <vt:lpstr>Composer</vt:lpstr>
      <vt:lpstr>Créer un projet Symfony</vt:lpstr>
      <vt:lpstr>Créer un projet Symfony avec Composer</vt:lpstr>
      <vt:lpstr>Créer un projet Symfony avec Composer</vt:lpstr>
      <vt:lpstr>Créer un projet Symfony avec Composer</vt:lpstr>
      <vt:lpstr>Ré-installer les composants Symfony sur un projet existant</vt:lpstr>
      <vt:lpstr>Ré-installer les composants Symfony sur un projet existant</vt:lpstr>
      <vt:lpstr> Structure des répertoires</vt:lpstr>
      <vt:lpstr>Structure des répertoires</vt:lpstr>
      <vt:lpstr>Contrôleur frontal</vt:lpstr>
      <vt:lpstr>Contrôleur frontal ?</vt:lpstr>
      <vt:lpstr>Flux applicatif</vt:lpstr>
      <vt:lpstr>Flux applicatif de Symfony2</vt:lpstr>
      <vt:lpstr>Gestion des environnements, de la configuration</vt:lpstr>
      <vt:lpstr>Plusieurs environnements pour l’application</vt:lpstr>
      <vt:lpstr>Configuration de l’application</vt:lpstr>
      <vt:lpstr>Environnement de production</vt:lpstr>
      <vt:lpstr>Environnement de développement</vt:lpstr>
      <vt:lpstr>Le profiler en mode développement</vt:lpstr>
      <vt:lpstr>Architecture MVC</vt:lpstr>
      <vt:lpstr>Architecture MVC</vt:lpstr>
      <vt:lpstr>Les bundles</vt:lpstr>
      <vt:lpstr>Bundle (paquet)</vt:lpstr>
      <vt:lpstr>Les fichiers de configuration</vt:lpstr>
      <vt:lpstr>Les fichiers de configuration</vt:lpstr>
      <vt:lpstr>Le format YAML</vt:lpstr>
      <vt:lpstr>YAML, les grandes lignes</vt:lpstr>
      <vt:lpstr>YAML, les types</vt:lpstr>
      <vt:lpstr>YAML, les types</vt:lpstr>
      <vt:lpstr>Vérifier vos fichiers YAML</vt:lpstr>
      <vt:lpstr>Les annotations</vt:lpstr>
      <vt:lpstr>Annotations</vt:lpstr>
      <vt:lpstr>Le routage</vt:lpstr>
      <vt:lpstr>Le routage</vt:lpstr>
      <vt:lpstr>Le routage dans les annotations</vt:lpstr>
      <vt:lpstr>Le routage</vt:lpstr>
      <vt:lpstr>Le routage avec paramètres</vt:lpstr>
      <vt:lpstr>Le routage avec paramètres, validation</vt:lpstr>
      <vt:lpstr>Le routage avec paramètres, valeurs par défaut</vt:lpstr>
      <vt:lpstr>Le routage avec paramètres, conversion</vt:lpstr>
      <vt:lpstr>Consultation des routes en console</vt:lpstr>
      <vt:lpstr>Consultation du routage avec Profiler</vt:lpstr>
      <vt:lpstr>Routes pour produire des URL</vt:lpstr>
      <vt:lpstr>Les contrôleurs et les actions</vt:lpstr>
      <vt:lpstr>Les contrôleurs</vt:lpstr>
      <vt:lpstr>Les actions</vt:lpstr>
      <vt:lpstr>Les actions</vt:lpstr>
      <vt:lpstr>Les vues</vt:lpstr>
      <vt:lpstr>Les vues</vt:lpstr>
      <vt:lpstr>Les vues</vt:lpstr>
      <vt:lpstr>Twig</vt:lpstr>
      <vt:lpstr>Twig, les bases</vt:lpstr>
      <vt:lpstr>Écrire dans le template</vt:lpstr>
      <vt:lpstr>Production d’URL dans le template</vt:lpstr>
      <vt:lpstr>Rendu d’un template dans un contrôleur</vt:lpstr>
      <vt:lpstr>Utilisation d’objets dans le template</vt:lpstr>
      <vt:lpstr>Utilisation d’objets dans le template</vt:lpstr>
      <vt:lpstr>Vérifier vos templates Twig</vt:lpstr>
      <vt:lpstr>Accès à la base de données : ORM Doctrine</vt:lpstr>
      <vt:lpstr>ORM</vt:lpstr>
      <vt:lpstr>ORM</vt:lpstr>
      <vt:lpstr>ORM : Entités</vt:lpstr>
      <vt:lpstr>Entité : un exemple</vt:lpstr>
      <vt:lpstr>Entité : génération de code</vt:lpstr>
      <vt:lpstr>Lecture / mise à jour de la base de données</vt:lpstr>
      <vt:lpstr>Utilisation de l’entité : nouvelle entité</vt:lpstr>
      <vt:lpstr>Utilisation de l’entité : persistance de l’entité</vt:lpstr>
      <vt:lpstr>Utilisation de l’entité : recherche à partir de l’identifiant</vt:lpstr>
      <vt:lpstr>Utilisation de l’entité : autres recherches</vt:lpstr>
      <vt:lpstr>Génération automatique des entités depuis la DB</vt:lpstr>
      <vt:lpstr>Les formulaires</vt:lpstr>
      <vt:lpstr>Objectif des formulaires</vt:lpstr>
      <vt:lpstr>Construction de formulaire dans le contrôleur (1/2)</vt:lpstr>
      <vt:lpstr>Construction de formulaire dans le contrôleur (2/2)</vt:lpstr>
      <vt:lpstr>Classe de formulaire (1/2)</vt:lpstr>
      <vt:lpstr>Classe de formulaire (2/2)</vt:lpstr>
      <vt:lpstr>Rendu de formulaire dans les templates</vt:lpstr>
      <vt:lpstr>Traitement de formulaire</vt:lpstr>
      <vt:lpstr>Configuration de formulaire depuis FormBuilder</vt:lpstr>
      <vt:lpstr>Configuration de classe de formulaire</vt:lpstr>
      <vt:lpstr>Sécurité</vt:lpstr>
      <vt:lpstr>Sécurité, principe</vt:lpstr>
      <vt:lpstr>Sécurité, principe</vt:lpstr>
      <vt:lpstr>Sécurité, accès illimité</vt:lpstr>
      <vt:lpstr>Sécurité, accès non authentifié</vt:lpstr>
      <vt:lpstr>Sécurité, accès refusé</vt:lpstr>
      <vt:lpstr>Sécurité, accès avec privilèges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2567</cp:revision>
  <cp:lastPrinted>1601-01-01T00:00:00Z</cp:lastPrinted>
  <dcterms:created xsi:type="dcterms:W3CDTF">2005-09-14T08:47:05Z</dcterms:created>
  <dcterms:modified xsi:type="dcterms:W3CDTF">2021-10-27T09:12:23Z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