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8" r:id="rId1"/>
  </p:sldMasterIdLst>
  <p:notesMasterIdLst>
    <p:notesMasterId r:id="rId64"/>
  </p:notesMasterIdLst>
  <p:handoutMasterIdLst>
    <p:handoutMasterId r:id="rId65"/>
  </p:handoutMasterIdLst>
  <p:sldIdLst>
    <p:sldId id="256" r:id="rId2"/>
    <p:sldId id="393" r:id="rId3"/>
    <p:sldId id="340" r:id="rId4"/>
    <p:sldId id="343" r:id="rId5"/>
    <p:sldId id="341" r:id="rId6"/>
    <p:sldId id="342" r:id="rId7"/>
    <p:sldId id="344" r:id="rId8"/>
    <p:sldId id="394" r:id="rId9"/>
    <p:sldId id="345" r:id="rId10"/>
    <p:sldId id="346" r:id="rId11"/>
    <p:sldId id="347" r:id="rId12"/>
    <p:sldId id="351" r:id="rId13"/>
    <p:sldId id="412" r:id="rId14"/>
    <p:sldId id="395" r:id="rId15"/>
    <p:sldId id="355" r:id="rId16"/>
    <p:sldId id="348" r:id="rId17"/>
    <p:sldId id="349" r:id="rId18"/>
    <p:sldId id="397" r:id="rId19"/>
    <p:sldId id="357" r:id="rId20"/>
    <p:sldId id="354" r:id="rId21"/>
    <p:sldId id="407" r:id="rId22"/>
    <p:sldId id="403" r:id="rId23"/>
    <p:sldId id="404" r:id="rId24"/>
    <p:sldId id="405" r:id="rId25"/>
    <p:sldId id="406" r:id="rId26"/>
    <p:sldId id="358" r:id="rId27"/>
    <p:sldId id="396" r:id="rId28"/>
    <p:sldId id="356" r:id="rId29"/>
    <p:sldId id="350" r:id="rId30"/>
    <p:sldId id="352" r:id="rId31"/>
    <p:sldId id="353" r:id="rId32"/>
    <p:sldId id="398" r:id="rId33"/>
    <p:sldId id="359" r:id="rId34"/>
    <p:sldId id="360" r:id="rId35"/>
    <p:sldId id="399" r:id="rId36"/>
    <p:sldId id="361" r:id="rId37"/>
    <p:sldId id="362" r:id="rId38"/>
    <p:sldId id="365" r:id="rId39"/>
    <p:sldId id="369" r:id="rId40"/>
    <p:sldId id="400" r:id="rId41"/>
    <p:sldId id="392" r:id="rId42"/>
    <p:sldId id="366" r:id="rId43"/>
    <p:sldId id="401" r:id="rId44"/>
    <p:sldId id="363" r:id="rId45"/>
    <p:sldId id="380" r:id="rId46"/>
    <p:sldId id="381" r:id="rId47"/>
    <p:sldId id="382" r:id="rId48"/>
    <p:sldId id="383" r:id="rId49"/>
    <p:sldId id="384" r:id="rId50"/>
    <p:sldId id="385" r:id="rId51"/>
    <p:sldId id="386" r:id="rId52"/>
    <p:sldId id="411" r:id="rId53"/>
    <p:sldId id="364" r:id="rId54"/>
    <p:sldId id="402" r:id="rId55"/>
    <p:sldId id="371" r:id="rId56"/>
    <p:sldId id="409" r:id="rId57"/>
    <p:sldId id="410" r:id="rId58"/>
    <p:sldId id="408" r:id="rId59"/>
    <p:sldId id="416" r:id="rId60"/>
    <p:sldId id="417" r:id="rId61"/>
    <p:sldId id="414" r:id="rId62"/>
    <p:sldId id="418" r:id="rId63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CCCCFF"/>
    <a:srgbClr val="9966FF"/>
    <a:srgbClr val="000000"/>
    <a:srgbClr val="339966"/>
    <a:srgbClr val="0066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5" autoAdjust="0"/>
    <p:restoredTop sz="94725" autoAdjust="0"/>
  </p:normalViewPr>
  <p:slideViewPr>
    <p:cSldViewPr snapToObjects="1">
      <p:cViewPr varScale="1">
        <p:scale>
          <a:sx n="330" d="100"/>
          <a:sy n="330" d="100"/>
        </p:scale>
        <p:origin x="396" y="2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8" d="100"/>
          <a:sy n="88" d="100"/>
        </p:scale>
        <p:origin x="-165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9E14687-8CF2-4462-A90B-E565BE04A09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94783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69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C7586B3-A6D5-43FF-96DE-5C46D2351DD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702111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C5254DE-970A-40C4-A005-81A47F9E71CC}" type="slidenum">
              <a:rPr lang="fr-FR" altLang="fr-FR" sz="1200"/>
              <a:pPr/>
              <a:t>1</a:t>
            </a:fld>
            <a:endParaRPr lang="fr-FR" altLang="fr-FR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BAD1885-372C-4134-BB64-DD09CEA4D164}" type="slidenum">
              <a:rPr lang="fr-FR" altLang="fr-FR" sz="1200"/>
              <a:pPr/>
              <a:t>12</a:t>
            </a:fld>
            <a:endParaRPr lang="fr-FR" altLang="fr-FR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3A395BE-5864-4CD7-8100-175E71B34933}" type="slidenum">
              <a:rPr lang="fr-FR" altLang="fr-FR" sz="1200"/>
              <a:pPr/>
              <a:t>13</a:t>
            </a:fld>
            <a:endParaRPr lang="fr-FR" altLang="fr-FR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76991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0D855B5-E5ED-4141-BE2C-53CFC71B05EC}" type="slidenum">
              <a:rPr lang="fr-FR" altLang="fr-FR" sz="1200"/>
              <a:pPr/>
              <a:t>15</a:t>
            </a:fld>
            <a:endParaRPr lang="fr-FR" altLang="fr-FR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377E4EC-8931-4FB7-840C-5F3BDCB86DA9}" type="slidenum">
              <a:rPr lang="fr-FR" altLang="fr-FR" sz="1200"/>
              <a:pPr/>
              <a:t>16</a:t>
            </a:fld>
            <a:endParaRPr lang="fr-FR" altLang="fr-F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33782F9-A471-4682-9D16-8F8F89A40EB7}" type="slidenum">
              <a:rPr lang="fr-FR" altLang="fr-FR" sz="1200"/>
              <a:pPr/>
              <a:t>17</a:t>
            </a:fld>
            <a:endParaRPr lang="fr-FR" altLang="fr-FR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2EBB563-6606-47B0-9799-E9B0124EC049}" type="slidenum">
              <a:rPr lang="fr-FR" altLang="fr-FR" sz="1200"/>
              <a:pPr/>
              <a:t>19</a:t>
            </a:fld>
            <a:endParaRPr lang="fr-FR" altLang="fr-FR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6ED338E-AA46-4EBF-873F-AEED31C7F3F2}" type="slidenum">
              <a:rPr lang="fr-FR" altLang="fr-FR" sz="1200"/>
              <a:pPr/>
              <a:t>20</a:t>
            </a:fld>
            <a:endParaRPr lang="fr-FR" altLang="fr-FR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CFA338E-8D3B-4C5E-B86C-D8E482C496C4}" type="slidenum">
              <a:rPr lang="fr-FR" altLang="fr-FR" sz="1200"/>
              <a:pPr/>
              <a:t>26</a:t>
            </a:fld>
            <a:endParaRPr lang="fr-FR" altLang="fr-FR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5F0818E-8DAB-4B57-9A90-F67BA6730D8E}" type="slidenum">
              <a:rPr lang="fr-FR" altLang="fr-FR" sz="1200"/>
              <a:pPr/>
              <a:t>28</a:t>
            </a:fld>
            <a:endParaRPr lang="fr-FR" altLang="fr-FR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76511FF-8791-4CD3-80AA-5FE717917EAF}" type="slidenum">
              <a:rPr lang="fr-FR" altLang="fr-FR" sz="1200"/>
              <a:pPr/>
              <a:t>29</a:t>
            </a:fld>
            <a:endParaRPr lang="fr-FR" altLang="fr-FR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4F978F5-6335-463A-B92B-D465F602D5CB}" type="slidenum">
              <a:rPr lang="fr-FR" altLang="fr-FR" sz="1200"/>
              <a:pPr/>
              <a:t>3</a:t>
            </a:fld>
            <a:endParaRPr lang="fr-FR" altLang="fr-FR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FA2018E-0535-439D-90BC-39AC45563340}" type="slidenum">
              <a:rPr lang="fr-FR" altLang="fr-FR" sz="1200"/>
              <a:pPr/>
              <a:t>30</a:t>
            </a:fld>
            <a:endParaRPr lang="fr-FR" altLang="fr-FR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BF74AE4-06E3-4DAA-A0A3-0035A1A6CD77}" type="slidenum">
              <a:rPr lang="fr-FR" altLang="fr-FR" sz="1200"/>
              <a:pPr/>
              <a:t>31</a:t>
            </a:fld>
            <a:endParaRPr lang="fr-FR" altLang="fr-FR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4339A90-F130-4B35-B5DB-A9A88B5E85B6}" type="slidenum">
              <a:rPr lang="fr-FR" altLang="fr-FR" sz="1200"/>
              <a:pPr/>
              <a:t>33</a:t>
            </a:fld>
            <a:endParaRPr lang="fr-FR" altLang="fr-FR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7AB0069-FBF6-4B36-AEA9-6920734C976C}" type="slidenum">
              <a:rPr lang="fr-FR" altLang="fr-FR" sz="1200"/>
              <a:pPr/>
              <a:t>34</a:t>
            </a:fld>
            <a:endParaRPr lang="fr-FR" altLang="fr-FR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37BEEE4-D9CB-4BA6-B0A9-81875A315248}" type="slidenum">
              <a:rPr lang="fr-FR" altLang="fr-FR" sz="1200"/>
              <a:pPr/>
              <a:t>36</a:t>
            </a:fld>
            <a:endParaRPr lang="fr-FR" altLang="fr-FR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766F56B-F668-4C49-B447-5E37772FE6EB}" type="slidenum">
              <a:rPr lang="fr-FR" altLang="fr-FR" sz="1200"/>
              <a:pPr/>
              <a:t>37</a:t>
            </a:fld>
            <a:endParaRPr lang="fr-FR" altLang="fr-FR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7BEFA8B-6C50-4F5E-B6F7-B5C7F2BB1214}" type="slidenum">
              <a:rPr lang="fr-FR" altLang="fr-FR" sz="1200"/>
              <a:pPr/>
              <a:t>38</a:t>
            </a:fld>
            <a:endParaRPr lang="fr-FR" altLang="fr-FR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DCB5ED9-742C-4CD9-BDE4-7EEBE24ECCBF}" type="slidenum">
              <a:rPr lang="fr-FR" altLang="fr-FR" sz="1200"/>
              <a:pPr/>
              <a:t>39</a:t>
            </a:fld>
            <a:endParaRPr lang="fr-FR" altLang="fr-FR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D077073-2944-43C1-AAF7-94005E51EEFA}" type="slidenum">
              <a:rPr lang="fr-FR" altLang="fr-FR" sz="1200"/>
              <a:pPr/>
              <a:t>41</a:t>
            </a:fld>
            <a:endParaRPr lang="fr-FR" altLang="fr-FR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7912119-45B0-4D96-8EA9-B6E9F0F422E9}" type="slidenum">
              <a:rPr lang="fr-FR" altLang="fr-FR" sz="1200"/>
              <a:pPr/>
              <a:t>42</a:t>
            </a:fld>
            <a:endParaRPr lang="fr-FR" altLang="fr-FR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D2E6193-8BB7-400C-9035-DD55C4E2D6AD}" type="slidenum">
              <a:rPr lang="fr-FR" altLang="fr-FR" sz="1200"/>
              <a:pPr/>
              <a:t>4</a:t>
            </a:fld>
            <a:endParaRPr lang="fr-FR" altLang="fr-FR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EE60955-407C-4B14-B3C4-19854F22B636}" type="slidenum">
              <a:rPr lang="fr-FR" altLang="fr-FR" sz="1200"/>
              <a:pPr/>
              <a:t>44</a:t>
            </a:fld>
            <a:endParaRPr lang="fr-FR" altLang="fr-FR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1B291C9-8168-4D77-BA31-24CF7AC4C77B}" type="slidenum">
              <a:rPr lang="fr-FR" altLang="fr-FR" sz="1200"/>
              <a:pPr/>
              <a:t>45</a:t>
            </a:fld>
            <a:endParaRPr lang="fr-FR" altLang="fr-FR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E696215-189C-4B46-885D-513456649A38}" type="slidenum">
              <a:rPr lang="fr-FR" altLang="fr-FR" sz="1200"/>
              <a:pPr/>
              <a:t>46</a:t>
            </a:fld>
            <a:endParaRPr lang="fr-FR" altLang="fr-FR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E17C9F3-9C6A-47A2-A86A-FF84DC006371}" type="slidenum">
              <a:rPr lang="fr-FR" altLang="fr-FR" sz="1200"/>
              <a:pPr/>
              <a:t>47</a:t>
            </a:fld>
            <a:endParaRPr lang="fr-FR" altLang="fr-FR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68B0079-F70B-4100-BC5C-5C30CE50FD8B}" type="slidenum">
              <a:rPr lang="fr-FR" altLang="fr-FR" sz="1200"/>
              <a:pPr/>
              <a:t>48</a:t>
            </a:fld>
            <a:endParaRPr lang="fr-FR" altLang="fr-FR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2A5F212-A7D3-44D9-8558-67321D3CBD46}" type="slidenum">
              <a:rPr lang="fr-FR" altLang="fr-FR" sz="1200"/>
              <a:pPr/>
              <a:t>49</a:t>
            </a:fld>
            <a:endParaRPr lang="fr-FR" altLang="fr-FR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B34E99C-F1E8-4AE5-829B-8A2AB22DF15E}" type="slidenum">
              <a:rPr lang="fr-FR" altLang="fr-FR" sz="1200"/>
              <a:pPr/>
              <a:t>50</a:t>
            </a:fld>
            <a:endParaRPr lang="fr-FR" altLang="fr-FR" sz="12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ABB8B7B-AD33-44FA-8381-89FE2C3DD3C9}" type="slidenum">
              <a:rPr lang="fr-FR" altLang="fr-FR" sz="1200"/>
              <a:pPr/>
              <a:t>51</a:t>
            </a:fld>
            <a:endParaRPr lang="fr-FR" altLang="fr-FR" sz="12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C9DF567-05F8-4FB3-941A-01F13C6BF8A6}" type="slidenum">
              <a:rPr lang="fr-FR" altLang="fr-FR" sz="1200"/>
              <a:pPr/>
              <a:t>52</a:t>
            </a:fld>
            <a:endParaRPr lang="fr-FR" altLang="fr-FR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281466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C9DF567-05F8-4FB3-941A-01F13C6BF8A6}" type="slidenum">
              <a:rPr lang="fr-FR" altLang="fr-FR" sz="1200"/>
              <a:pPr/>
              <a:t>53</a:t>
            </a:fld>
            <a:endParaRPr lang="fr-FR" altLang="fr-FR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74BFB31-F836-42A2-8364-659DD046322F}" type="slidenum">
              <a:rPr lang="fr-FR" altLang="fr-FR" sz="1200"/>
              <a:pPr/>
              <a:t>5</a:t>
            </a:fld>
            <a:endParaRPr lang="fr-FR" altLang="fr-FR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6835A73-1A95-4494-9406-B1E42D7CDFD3}" type="slidenum">
              <a:rPr lang="fr-FR" altLang="fr-FR" sz="1200"/>
              <a:pPr/>
              <a:t>55</a:t>
            </a:fld>
            <a:endParaRPr lang="fr-FR" altLang="fr-FR" sz="120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AD4DD1B-9B2F-4DD3-A0C6-F5FD1716835B}" type="slidenum">
              <a:rPr lang="fr-FR" altLang="fr-FR" sz="1200"/>
              <a:pPr/>
              <a:t>6</a:t>
            </a:fld>
            <a:endParaRPr lang="fr-FR" altLang="fr-FR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3A395BE-5864-4CD7-8100-175E71B34933}" type="slidenum">
              <a:rPr lang="fr-FR" altLang="fr-FR" sz="1200"/>
              <a:pPr/>
              <a:t>7</a:t>
            </a:fld>
            <a:endParaRPr lang="fr-FR" altLang="fr-FR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A8410F4-AD6F-4C75-81D7-8DA1FA0DD8A8}" type="slidenum">
              <a:rPr lang="fr-FR" altLang="fr-FR" sz="1200"/>
              <a:pPr/>
              <a:t>9</a:t>
            </a:fld>
            <a:endParaRPr lang="fr-FR" altLang="fr-FR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785C9D1-E19C-4678-8B07-EB5529541257}" type="slidenum">
              <a:rPr lang="fr-FR" altLang="fr-FR" sz="1200"/>
              <a:pPr/>
              <a:t>10</a:t>
            </a:fld>
            <a:endParaRPr lang="fr-FR" altLang="fr-FR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6E7988A-619C-450E-9D36-CCB0CC088F1B}" type="slidenum">
              <a:rPr lang="fr-FR" altLang="fr-FR" sz="1200"/>
              <a:pPr/>
              <a:t>11</a:t>
            </a:fld>
            <a:endParaRPr lang="fr-FR" altLang="fr-FR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98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83507"/>
            <a:ext cx="7772400" cy="1302544"/>
          </a:xfrm>
        </p:spPr>
        <p:txBody>
          <a:bodyPr anchor="b" anchorCtr="1"/>
          <a:lstStyle>
            <a:lvl1pPr>
              <a:defRPr sz="3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23099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4682729"/>
            <a:ext cx="2133600" cy="3429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E455C3D-418A-4781-B74D-E6321CEC7DE0}" type="datetime11">
              <a:rPr lang="fr-FR" smtClean="0"/>
              <a:t>09:15:10</a:t>
            </a:fld>
            <a:endParaRPr lang="fr-FR"/>
          </a:p>
        </p:txBody>
      </p:sp>
      <p:sp>
        <p:nvSpPr>
          <p:cNvPr id="5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6" name="Rectangle 22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2729"/>
            <a:ext cx="2133600" cy="342900"/>
          </a:xfrm>
        </p:spPr>
        <p:txBody>
          <a:bodyPr/>
          <a:lstStyle>
            <a:lvl1pPr>
              <a:defRPr smtClean="0"/>
            </a:lvl1pPr>
          </a:lstStyle>
          <a:p>
            <a:fld id="{2948A252-82E1-4809-9B5F-320352F123FC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43369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38673E-3E57-4242-96F7-7C4A51075473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347BF-60AD-4189-9B4E-3292A7AEBF34}" type="datetime11">
              <a:rPr lang="fr-FR" smtClean="0"/>
              <a:t>09:15:10</a:t>
            </a:fld>
            <a:endParaRPr lang="fr-F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  <p:extLst>
      <p:ext uri="{BB962C8B-B14F-4D97-AF65-F5344CB8AC3E}">
        <p14:creationId xmlns:p14="http://schemas.microsoft.com/office/powerpoint/2010/main" val="2766938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52556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52556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600399-86A6-43D2-A6F4-72F3F3A39CF5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4055A-559C-40F1-AD81-430C2FAF62E3}" type="datetime11">
              <a:rPr lang="fr-FR" smtClean="0"/>
              <a:t>09:15:10</a:t>
            </a:fld>
            <a:endParaRPr lang="fr-F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  <p:extLst>
      <p:ext uri="{BB962C8B-B14F-4D97-AF65-F5344CB8AC3E}">
        <p14:creationId xmlns:p14="http://schemas.microsoft.com/office/powerpoint/2010/main" val="847826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7505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951310"/>
            <a:ext cx="4038600" cy="378023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51310"/>
            <a:ext cx="4038600" cy="378023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45F4AC-7DE0-4D75-9D85-C30E2A937F01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07878-2693-4A54-BF9A-1395A31C4549}" type="datetime11">
              <a:rPr lang="fr-FR" smtClean="0"/>
              <a:t>09:15:10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  <p:extLst>
      <p:ext uri="{BB962C8B-B14F-4D97-AF65-F5344CB8AC3E}">
        <p14:creationId xmlns:p14="http://schemas.microsoft.com/office/powerpoint/2010/main" val="1497267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86000"/>
          </a:xfrm>
        </p:spPr>
        <p:txBody>
          <a:bodyPr/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71550"/>
            <a:ext cx="8229600" cy="3959994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0E1104D4-B54A-4374-8DFE-0C702CCDB118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6D8E780-0783-49CD-BD24-19486A237EC5}" type="datetime11">
              <a:rPr lang="fr-FR" smtClean="0"/>
              <a:t>09:15:10</a:t>
            </a:fld>
            <a:endParaRPr lang="fr-F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  <p:extLst>
      <p:ext uri="{BB962C8B-B14F-4D97-AF65-F5344CB8AC3E}">
        <p14:creationId xmlns:p14="http://schemas.microsoft.com/office/powerpoint/2010/main" val="368927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lephpa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866" y="707232"/>
            <a:ext cx="3748088" cy="258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ctr">
              <a:defRPr sz="3000" b="1" cap="small" spc="75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2212A3D3-964E-4946-8DC6-2B2B1E539E10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4B1BF7D-192B-47DA-B70C-6E58EC49BC94}" type="datetime11">
              <a:rPr lang="fr-FR" smtClean="0"/>
              <a:t>09:15:10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  <p:extLst>
      <p:ext uri="{BB962C8B-B14F-4D97-AF65-F5344CB8AC3E}">
        <p14:creationId xmlns:p14="http://schemas.microsoft.com/office/powerpoint/2010/main" val="1411037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51310"/>
            <a:ext cx="4038600" cy="3780234"/>
          </a:xfrm>
        </p:spPr>
        <p:txBody>
          <a:bodyPr/>
          <a:lstStyle>
            <a:lvl1pPr>
              <a:defRPr sz="2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1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51310"/>
            <a:ext cx="4038600" cy="3780234"/>
          </a:xfrm>
        </p:spPr>
        <p:txBody>
          <a:bodyPr/>
          <a:lstStyle>
            <a:lvl1pPr>
              <a:defRPr sz="2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1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205F7A6F-8CD9-4EF5-A3FB-1C217944EC83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BD0E34A-310F-496E-BDBD-E48158005F07}" type="datetime11">
              <a:rPr lang="fr-FR" smtClean="0"/>
              <a:t>09:15:10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  <p:extLst>
      <p:ext uri="{BB962C8B-B14F-4D97-AF65-F5344CB8AC3E}">
        <p14:creationId xmlns:p14="http://schemas.microsoft.com/office/powerpoint/2010/main" val="365984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1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1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B80AE315-6447-4E61-A3A2-D832ABF9693C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FF2CA63-904B-46B9-80D5-987D8A320761}" type="datetime11">
              <a:rPr lang="fr-FR" smtClean="0"/>
              <a:t>09:15:10</a:t>
            </a:fld>
            <a:endParaRPr lang="fr-FR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  <p:extLst>
      <p:ext uri="{BB962C8B-B14F-4D97-AF65-F5344CB8AC3E}">
        <p14:creationId xmlns:p14="http://schemas.microsoft.com/office/powerpoint/2010/main" val="2576867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402865DC-1DE3-4852-A624-AE2797BB6D51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0E28253-11F5-430D-B59F-222EE5B02F0A}" type="datetime11">
              <a:rPr lang="fr-FR" smtClean="0"/>
              <a:t>09:15:10</a:t>
            </a:fld>
            <a:endParaRPr lang="fr-FR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  <p:extLst>
      <p:ext uri="{BB962C8B-B14F-4D97-AF65-F5344CB8AC3E}">
        <p14:creationId xmlns:p14="http://schemas.microsoft.com/office/powerpoint/2010/main" val="132145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2BFD5F04-581D-4870-9194-08D789758B8A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7D59F24-0D12-468F-A303-B672AF096D8C}" type="datetime11">
              <a:rPr lang="fr-FR" smtClean="0"/>
              <a:t>09:15:10</a:t>
            </a:fld>
            <a:endParaRPr lang="fr-FR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  <p:extLst>
      <p:ext uri="{BB962C8B-B14F-4D97-AF65-F5344CB8AC3E}">
        <p14:creationId xmlns:p14="http://schemas.microsoft.com/office/powerpoint/2010/main" val="2448013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B1A9A575-65D9-48A7-AA15-1644400CC055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9FD00D3-EB29-4648-8A15-C5B3E640BC42}" type="datetime11">
              <a:rPr lang="fr-FR" smtClean="0"/>
              <a:t>09:15:10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  <p:extLst>
      <p:ext uri="{BB962C8B-B14F-4D97-AF65-F5344CB8AC3E}">
        <p14:creationId xmlns:p14="http://schemas.microsoft.com/office/powerpoint/2010/main" val="43548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91B2EC-9413-4059-A5F7-2E636E2ED88A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468AB-204F-4AFD-BFC8-AF75AE199FB8}" type="datetime11">
              <a:rPr lang="fr-FR" smtClean="0"/>
              <a:t>09:15:10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  <p:extLst>
      <p:ext uri="{BB962C8B-B14F-4D97-AF65-F5344CB8AC3E}">
        <p14:creationId xmlns:p14="http://schemas.microsoft.com/office/powerpoint/2010/main" val="2778633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 l="-11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74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839891"/>
            <a:ext cx="213360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A5F3D30A-8311-42AD-AD09-E77BCEB8AE70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122075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839891"/>
            <a:ext cx="213360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1486132C-219D-48D5-914B-1D2DB94EDE6F}" type="datetime11">
              <a:rPr lang="fr-FR" smtClean="0"/>
              <a:t>09:15:10</a:t>
            </a:fld>
            <a:endParaRPr lang="fr-FR"/>
          </a:p>
        </p:txBody>
      </p:sp>
      <p:sp>
        <p:nvSpPr>
          <p:cNvPr id="122076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839891"/>
            <a:ext cx="289560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defRPr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122077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71550"/>
            <a:ext cx="8229600" cy="3959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22078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205979"/>
            <a:ext cx="8219256" cy="47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9" r:id="rId1"/>
    <p:sldLayoutId id="2147484240" r:id="rId2"/>
    <p:sldLayoutId id="2147484241" r:id="rId3"/>
    <p:sldLayoutId id="2147484242" r:id="rId4"/>
    <p:sldLayoutId id="2147484243" r:id="rId5"/>
    <p:sldLayoutId id="2147484244" r:id="rId6"/>
    <p:sldLayoutId id="2147484245" r:id="rId7"/>
    <p:sldLayoutId id="2147484246" r:id="rId8"/>
    <p:sldLayoutId id="2147484247" r:id="rId9"/>
    <p:sldLayoutId id="2147484248" r:id="rId10"/>
    <p:sldLayoutId id="2147484249" r:id="rId11"/>
    <p:sldLayoutId id="2147484250" r:id="rId1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1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1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5"/>
        </a:buBlip>
        <a:defRPr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 anchor="ctr" anchorCtr="0"/>
          <a:lstStyle/>
          <a:p>
            <a:pPr eaLnBrk="1" hangingPunct="1">
              <a:defRPr/>
            </a:pPr>
            <a:r>
              <a:rPr lang="fr-FR"/>
              <a:t>AJAX</a:t>
            </a:r>
            <a:endParaRPr lang="fr-FR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dirty="0"/>
              <a:t>Jérôme CUTRONA</a:t>
            </a:r>
          </a:p>
          <a:p>
            <a:pPr eaLnBrk="1" hangingPunct="1">
              <a:defRPr/>
            </a:pPr>
            <a:r>
              <a:rPr lang="fr-FR" b="1" dirty="0">
                <a:latin typeface="Consolas" panose="020B0609020204030204" pitchFamily="49" charset="0"/>
              </a:rPr>
              <a:t>jerome.cutrona@univ-reims.fr</a:t>
            </a:r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9F997E4-4A4F-4F03-976C-4ED04B75CBAA}" type="datetime11">
              <a:rPr lang="fr-FR" smtClean="0"/>
              <a:t>09:15:10</a:t>
            </a:fld>
            <a:endParaRPr lang="fr-FR"/>
          </a:p>
        </p:txBody>
      </p:sp>
      <p:sp>
        <p:nvSpPr>
          <p:cNvPr id="5" name="Rectangle 2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  <a:endParaRPr lang="fr-FR" dirty="0"/>
          </a:p>
        </p:txBody>
      </p:sp>
      <p:sp>
        <p:nvSpPr>
          <p:cNvPr id="6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52351B38-F758-4D26-96C9-B007464839F0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fr-FR" altLang="fr-FR" sz="1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dirty="0" err="1">
                <a:latin typeface="Consolas" panose="020B0609020204030204" pitchFamily="49" charset="0"/>
              </a:rPr>
              <a:t>XMLHTTPRequest</a:t>
            </a:r>
            <a:r>
              <a:rPr lang="fr-FR" b="1" dirty="0"/>
              <a:t> : </a:t>
            </a:r>
            <a:r>
              <a:rPr lang="fr-FR" dirty="0"/>
              <a:t>propriétés</a:t>
            </a:r>
          </a:p>
        </p:txBody>
      </p:sp>
      <p:sp>
        <p:nvSpPr>
          <p:cNvPr id="26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C8D0BFDF-0B69-4EC0-A250-3AFC60F43478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fr-FR" altLang="fr-FR" sz="1200"/>
          </a:p>
        </p:txBody>
      </p:sp>
      <p:sp>
        <p:nvSpPr>
          <p:cNvPr id="27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BC33F43-0010-4020-8005-14B90FAD5631}" type="datetime11">
              <a:rPr lang="fr-FR" smtClean="0"/>
              <a:t>09:15:10</a:t>
            </a:fld>
            <a:endParaRPr lang="fr-FR"/>
          </a:p>
        </p:txBody>
      </p:sp>
      <p:sp>
        <p:nvSpPr>
          <p:cNvPr id="28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graphicFrame>
        <p:nvGraphicFramePr>
          <p:cNvPr id="369840" name="Group 1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553186"/>
              </p:ext>
            </p:extLst>
          </p:nvPr>
        </p:nvGraphicFramePr>
        <p:xfrm>
          <a:off x="468314" y="951310"/>
          <a:ext cx="8207375" cy="3786775"/>
        </p:xfrm>
        <a:graphic>
          <a:graphicData uri="http://schemas.openxmlformats.org/drawingml/2006/table">
            <a:tbl>
              <a:tblPr/>
              <a:tblGrid>
                <a:gridCol w="2663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3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83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onreadystatechange</a:t>
                      </a: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 </a:t>
                      </a: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Gestionnaire d'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événements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pour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les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changements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d'état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. Il faut affecter une fonction à cette propriété pour traiter les données de la réponse HTTP.</a:t>
                      </a: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8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readyState</a:t>
                      </a: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 </a:t>
                      </a: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Statut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de l'objet.</a:t>
                      </a: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responseText</a:t>
                      </a: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 </a:t>
                      </a: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Corps de la réponse HTTP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sous forme de chaîne de caractères.</a:t>
                      </a: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7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responseXML</a:t>
                      </a: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 </a:t>
                      </a: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Corps de la réponse HTTP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sous forme d'objet DOM.</a:t>
                      </a: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7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status</a:t>
                      </a: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 </a:t>
                      </a: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Code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numérique de 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réponse HTTP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du serveur.</a:t>
                      </a: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7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statusText</a:t>
                      </a: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 </a:t>
                      </a: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Message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accompagnant le 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code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de 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réponse HTTP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.</a:t>
                      </a: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dirty="0" err="1">
                <a:latin typeface="Consolas" panose="020B0609020204030204" pitchFamily="49" charset="0"/>
              </a:rPr>
              <a:t>XMLHTTPRequest</a:t>
            </a:r>
            <a:r>
              <a:rPr lang="fr-FR" b="1" dirty="0"/>
              <a:t> : </a:t>
            </a:r>
            <a:r>
              <a:rPr lang="fr-FR" dirty="0"/>
              <a:t>méthodes</a:t>
            </a:r>
          </a:p>
        </p:txBody>
      </p:sp>
      <p:sp>
        <p:nvSpPr>
          <p:cNvPr id="26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C0E9DCA-6AFA-4CAF-BC89-39F01D3CEB1B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fr-FR" altLang="fr-FR" sz="1200"/>
          </a:p>
        </p:txBody>
      </p:sp>
      <p:sp>
        <p:nvSpPr>
          <p:cNvPr id="27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E26D32B-BDFD-4B96-87A5-F4A596D1CC47}" type="datetime11">
              <a:rPr lang="fr-FR" smtClean="0"/>
              <a:t>09:15:10</a:t>
            </a:fld>
            <a:endParaRPr lang="fr-FR"/>
          </a:p>
        </p:txBody>
      </p:sp>
      <p:sp>
        <p:nvSpPr>
          <p:cNvPr id="28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graphicFrame>
        <p:nvGraphicFramePr>
          <p:cNvPr id="370801" name="Group 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02995"/>
              </p:ext>
            </p:extLst>
          </p:nvPr>
        </p:nvGraphicFramePr>
        <p:xfrm>
          <a:off x="468314" y="951310"/>
          <a:ext cx="8207377" cy="3645694"/>
        </p:xfrm>
        <a:graphic>
          <a:graphicData uri="http://schemas.openxmlformats.org/drawingml/2006/table">
            <a:tbl>
              <a:tblPr/>
              <a:tblGrid>
                <a:gridCol w="3455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1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95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abort()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 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Abandonne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la requête HTTP.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getAllResponseHeaders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()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Renvoie l'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ensemble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des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entêtes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HTTP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de la réponse.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getResponseHeader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()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Renvoie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la valeur d'un 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champ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d'entête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HTTP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.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open()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Prépare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une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requête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HTTP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en indiquant ses paramètres.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send()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Effectue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la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requête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HTTP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, en envoyant les données.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setRequestHeader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</a:rPr>
                        <a:t>()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Assigne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une valeur à un 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champ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d'entête de la requête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HTTP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.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Utilisation de </a:t>
            </a:r>
            <a:r>
              <a:rPr lang="fr-FR" b="1" dirty="0" err="1">
                <a:latin typeface="Consolas" panose="020B0609020204030204" pitchFamily="49" charset="0"/>
              </a:rPr>
              <a:t>XMLHTTPRequest</a:t>
            </a:r>
            <a:endParaRPr lang="fr-FR" b="1" dirty="0">
              <a:latin typeface="Consolas" panose="020B0609020204030204" pitchFamily="49" charset="0"/>
            </a:endParaRPr>
          </a:p>
        </p:txBody>
      </p:sp>
      <p:sp>
        <p:nvSpPr>
          <p:cNvPr id="3747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r>
              <a:rPr lang="fr-FR" dirty="0"/>
              <a:t>Instancier l'objet</a:t>
            </a:r>
          </a:p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r>
              <a:rPr lang="fr-FR" dirty="0"/>
              <a:t>Associer une fonction au traitement de la réponse HTTP</a:t>
            </a:r>
          </a:p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r>
              <a:rPr lang="fr-FR" dirty="0"/>
              <a:t>Initialiser une requête HTTP</a:t>
            </a:r>
          </a:p>
          <a:p>
            <a:pPr marL="914400" lvl="1" indent="-457200" eaLnBrk="1" hangingPunct="1">
              <a:defRPr/>
            </a:pPr>
            <a:r>
              <a:rPr lang="fr-FR" sz="2100" dirty="0"/>
              <a:t>Méthode, URL</a:t>
            </a:r>
          </a:p>
          <a:p>
            <a:pPr marL="914400" lvl="1" indent="-457200" eaLnBrk="1" hangingPunct="1">
              <a:defRPr/>
            </a:pPr>
            <a:r>
              <a:rPr lang="fr-FR" sz="2100" dirty="0"/>
              <a:t>Asynchrone</a:t>
            </a:r>
            <a:endParaRPr lang="fr-FR" sz="2100" strike="dblStrike" dirty="0"/>
          </a:p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r>
              <a:rPr lang="fr-FR" dirty="0"/>
              <a:t>Effectuer la requête HTTP</a:t>
            </a:r>
          </a:p>
          <a:p>
            <a:pPr marL="914400" lvl="1" indent="-457200" eaLnBrk="1" hangingPunct="1">
              <a:defRPr/>
            </a:pPr>
            <a:r>
              <a:rPr lang="fr-FR" sz="2100" dirty="0"/>
              <a:t>Envoyer des données ?</a:t>
            </a:r>
          </a:p>
          <a:p>
            <a:pPr marL="533400" indent="-533400">
              <a:buFont typeface="Wingdings" pitchFamily="2" charset="2"/>
              <a:buAutoNum type="arabicPeriod"/>
              <a:defRPr/>
            </a:pPr>
            <a:r>
              <a:rPr lang="fr-FR" dirty="0"/>
              <a:t>Traiter la réponse HTTP</a:t>
            </a:r>
          </a:p>
          <a:p>
            <a:pPr marL="914400" lvl="1" indent="-457200" eaLnBrk="1" hangingPunct="1">
              <a:defRPr/>
            </a:pPr>
            <a:r>
              <a:rPr lang="fr-FR" sz="2100" dirty="0"/>
              <a:t>Texte ?</a:t>
            </a:r>
          </a:p>
          <a:p>
            <a:pPr marL="914400" lvl="1" indent="-457200" eaLnBrk="1" hangingPunct="1">
              <a:defRPr/>
            </a:pPr>
            <a:r>
              <a:rPr lang="fr-FR" sz="2100" dirty="0"/>
              <a:t>XML / JSON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5BEF6F86-A6EA-463E-BF2C-44A489144894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2ADED5-FCAD-4FF5-BE0B-5E90FB167D58}" type="datetime11">
              <a:rPr lang="fr-FR" smtClean="0"/>
              <a:t>09:15:10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430213" y="4187923"/>
            <a:ext cx="647700" cy="400051"/>
            <a:chOff x="5057" y="1311"/>
            <a:chExt cx="408" cy="336"/>
          </a:xfrm>
        </p:grpSpPr>
        <p:sp>
          <p:nvSpPr>
            <p:cNvPr id="367651" name="Rectangle 35"/>
            <p:cNvSpPr>
              <a:spLocks noChangeArrowheads="1"/>
            </p:cNvSpPr>
            <p:nvPr/>
          </p:nvSpPr>
          <p:spPr bwMode="auto">
            <a:xfrm>
              <a:off x="5203" y="1311"/>
              <a:ext cx="116" cy="336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7652" name="Rectangle 36"/>
            <p:cNvSpPr>
              <a:spLocks noChangeArrowheads="1"/>
            </p:cNvSpPr>
            <p:nvPr/>
          </p:nvSpPr>
          <p:spPr bwMode="auto">
            <a:xfrm>
              <a:off x="5057" y="1311"/>
              <a:ext cx="408" cy="336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" name="Group 47"/>
          <p:cNvGrpSpPr>
            <a:grpSpLocks/>
          </p:cNvGrpSpPr>
          <p:nvPr/>
        </p:nvGrpSpPr>
        <p:grpSpPr bwMode="auto">
          <a:xfrm>
            <a:off x="430213" y="4079509"/>
            <a:ext cx="647700" cy="400183"/>
            <a:chOff x="5057" y="874"/>
            <a:chExt cx="408" cy="1210"/>
          </a:xfrm>
        </p:grpSpPr>
        <p:sp>
          <p:nvSpPr>
            <p:cNvPr id="367664" name="Rectangle 48"/>
            <p:cNvSpPr>
              <a:spLocks noChangeArrowheads="1"/>
            </p:cNvSpPr>
            <p:nvPr/>
          </p:nvSpPr>
          <p:spPr bwMode="auto">
            <a:xfrm>
              <a:off x="5203" y="874"/>
              <a:ext cx="116" cy="12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7665" name="Rectangle 49"/>
            <p:cNvSpPr>
              <a:spLocks noChangeArrowheads="1"/>
            </p:cNvSpPr>
            <p:nvPr/>
          </p:nvSpPr>
          <p:spPr bwMode="auto">
            <a:xfrm>
              <a:off x="5057" y="874"/>
              <a:ext cx="408" cy="1210"/>
            </a:xfrm>
            <a:prstGeom prst="rect">
              <a:avLst/>
            </a:prstGeom>
            <a:solidFill>
              <a:srgbClr val="00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/>
              <a:t>Échanges client/serveur en AJAX</a:t>
            </a:r>
          </a:p>
        </p:txBody>
      </p:sp>
      <p:sp>
        <p:nvSpPr>
          <p:cNvPr id="50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D27DB85-C951-47D2-9DC3-870491055CD2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fr-FR" altLang="fr-FR" sz="1200"/>
          </a:p>
        </p:txBody>
      </p:sp>
      <p:sp>
        <p:nvSpPr>
          <p:cNvPr id="51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28FCD57-9C64-48F5-8143-A374BA7EDB56}" type="datetime11">
              <a:rPr lang="fr-FR" smtClean="0"/>
              <a:t>09:15:10</a:t>
            </a:fld>
            <a:endParaRPr lang="fr-FR" dirty="0"/>
          </a:p>
        </p:txBody>
      </p:sp>
      <p:sp>
        <p:nvSpPr>
          <p:cNvPr id="52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367619" name="Line 3"/>
          <p:cNvSpPr>
            <a:spLocks noChangeShapeType="1"/>
          </p:cNvSpPr>
          <p:nvPr/>
        </p:nvSpPr>
        <p:spPr bwMode="auto">
          <a:xfrm>
            <a:off x="1547813" y="951310"/>
            <a:ext cx="0" cy="3618309"/>
          </a:xfrm>
          <a:prstGeom prst="line">
            <a:avLst/>
          </a:prstGeom>
          <a:noFill/>
          <a:ln w="63500">
            <a:solidFill>
              <a:schemeClr val="accent4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7620" name="Line 4"/>
          <p:cNvSpPr>
            <a:spLocks noChangeShapeType="1"/>
          </p:cNvSpPr>
          <p:nvPr/>
        </p:nvSpPr>
        <p:spPr bwMode="auto">
          <a:xfrm>
            <a:off x="7596188" y="951310"/>
            <a:ext cx="0" cy="3618309"/>
          </a:xfrm>
          <a:prstGeom prst="line">
            <a:avLst/>
          </a:prstGeom>
          <a:noFill/>
          <a:ln w="63500">
            <a:solidFill>
              <a:schemeClr val="folHlink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7621" name="Line 5"/>
          <p:cNvSpPr>
            <a:spLocks noChangeShapeType="1"/>
          </p:cNvSpPr>
          <p:nvPr/>
        </p:nvSpPr>
        <p:spPr bwMode="auto">
          <a:xfrm>
            <a:off x="1547814" y="1166813"/>
            <a:ext cx="6048375" cy="16311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7622" name="Line 6"/>
          <p:cNvSpPr>
            <a:spLocks noChangeShapeType="1"/>
          </p:cNvSpPr>
          <p:nvPr/>
        </p:nvSpPr>
        <p:spPr bwMode="auto">
          <a:xfrm flipH="1">
            <a:off x="1547814" y="1814513"/>
            <a:ext cx="6048375" cy="16311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7623" name="AutoShape 7"/>
          <p:cNvSpPr>
            <a:spLocks noChangeArrowheads="1"/>
          </p:cNvSpPr>
          <p:nvPr/>
        </p:nvSpPr>
        <p:spPr bwMode="auto">
          <a:xfrm>
            <a:off x="3605321" y="1003817"/>
            <a:ext cx="1933359" cy="442674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Requête HTTP</a:t>
            </a:r>
          </a:p>
        </p:txBody>
      </p:sp>
      <p:sp>
        <p:nvSpPr>
          <p:cNvPr id="367624" name="AutoShape 8"/>
          <p:cNvSpPr>
            <a:spLocks noChangeArrowheads="1"/>
          </p:cNvSpPr>
          <p:nvPr/>
        </p:nvSpPr>
        <p:spPr bwMode="auto">
          <a:xfrm>
            <a:off x="3003506" y="1699142"/>
            <a:ext cx="3136989" cy="442674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Réponse HTTP</a:t>
            </a:r>
            <a:r>
              <a:rPr lang="fr-F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(contenu HTML)</a:t>
            </a:r>
          </a:p>
        </p:txBody>
      </p:sp>
      <p:sp>
        <p:nvSpPr>
          <p:cNvPr id="22543" name="AutoShape 9"/>
          <p:cNvSpPr>
            <a:spLocks noChangeArrowheads="1"/>
          </p:cNvSpPr>
          <p:nvPr/>
        </p:nvSpPr>
        <p:spPr bwMode="auto">
          <a:xfrm>
            <a:off x="1096984" y="625198"/>
            <a:ext cx="882608" cy="442674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 algn="ctr">
            <a:solidFill>
              <a:schemeClr val="accent4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Client</a:t>
            </a:r>
          </a:p>
        </p:txBody>
      </p:sp>
      <p:sp>
        <p:nvSpPr>
          <p:cNvPr id="22544" name="AutoShape 10"/>
          <p:cNvSpPr>
            <a:spLocks noChangeArrowheads="1"/>
          </p:cNvSpPr>
          <p:nvPr/>
        </p:nvSpPr>
        <p:spPr bwMode="auto">
          <a:xfrm>
            <a:off x="7032491" y="625198"/>
            <a:ext cx="1124218" cy="442674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Serveur</a:t>
            </a:r>
          </a:p>
        </p:txBody>
      </p:sp>
      <p:sp>
        <p:nvSpPr>
          <p:cNvPr id="367627" name="AutoShape 11"/>
          <p:cNvSpPr>
            <a:spLocks noChangeArrowheads="1"/>
          </p:cNvSpPr>
          <p:nvPr/>
        </p:nvSpPr>
        <p:spPr bwMode="auto">
          <a:xfrm>
            <a:off x="7789338" y="1146216"/>
            <a:ext cx="1191673" cy="37457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Traitement</a:t>
            </a:r>
          </a:p>
        </p:txBody>
      </p:sp>
      <p:sp>
        <p:nvSpPr>
          <p:cNvPr id="367628" name="AutoShape 12"/>
          <p:cNvSpPr>
            <a:spLocks noChangeArrowheads="1"/>
          </p:cNvSpPr>
          <p:nvPr/>
        </p:nvSpPr>
        <p:spPr bwMode="auto">
          <a:xfrm>
            <a:off x="492258" y="841892"/>
            <a:ext cx="510910" cy="4426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url</a:t>
            </a:r>
          </a:p>
        </p:txBody>
      </p:sp>
      <p:sp>
        <p:nvSpPr>
          <p:cNvPr id="367629" name="Line 13"/>
          <p:cNvSpPr>
            <a:spLocks noChangeShapeType="1"/>
          </p:cNvSpPr>
          <p:nvPr/>
        </p:nvSpPr>
        <p:spPr bwMode="auto">
          <a:xfrm>
            <a:off x="1563689" y="2408635"/>
            <a:ext cx="6048375" cy="163115"/>
          </a:xfrm>
          <a:prstGeom prst="line">
            <a:avLst/>
          </a:prstGeom>
          <a:noFill/>
          <a:ln w="38100">
            <a:solidFill>
              <a:schemeClr val="accent5"/>
            </a:solidFill>
            <a:round/>
            <a:headEnd/>
            <a:tailEnd type="stealth" w="lg" len="lg"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7630" name="Line 14"/>
          <p:cNvSpPr>
            <a:spLocks noChangeShapeType="1"/>
          </p:cNvSpPr>
          <p:nvPr/>
        </p:nvSpPr>
        <p:spPr bwMode="auto">
          <a:xfrm flipH="1">
            <a:off x="1547814" y="4007167"/>
            <a:ext cx="6064250" cy="238603"/>
          </a:xfrm>
          <a:prstGeom prst="line">
            <a:avLst/>
          </a:prstGeom>
          <a:noFill/>
          <a:ln w="38100">
            <a:solidFill>
              <a:schemeClr val="accent5"/>
            </a:solidFill>
            <a:round/>
            <a:headEnd/>
            <a:tailEnd type="stealth" w="lg" len="lg"/>
          </a:ln>
          <a:effectLst/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7631" name="AutoShape 15"/>
          <p:cNvSpPr>
            <a:spLocks noChangeArrowheads="1"/>
          </p:cNvSpPr>
          <p:nvPr/>
        </p:nvSpPr>
        <p:spPr bwMode="auto">
          <a:xfrm>
            <a:off x="3605320" y="2245639"/>
            <a:ext cx="1933359" cy="442674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Requête HTTP</a:t>
            </a:r>
          </a:p>
        </p:txBody>
      </p:sp>
      <p:sp>
        <p:nvSpPr>
          <p:cNvPr id="367632" name="AutoShape 16"/>
          <p:cNvSpPr>
            <a:spLocks noChangeArrowheads="1"/>
          </p:cNvSpPr>
          <p:nvPr/>
        </p:nvSpPr>
        <p:spPr bwMode="auto">
          <a:xfrm>
            <a:off x="3019076" y="3878820"/>
            <a:ext cx="3105849" cy="442674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Réponse HTTP</a:t>
            </a:r>
            <a:r>
              <a:rPr lang="fr-F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(contenu DATA)</a:t>
            </a:r>
          </a:p>
        </p:txBody>
      </p:sp>
      <p:sp>
        <p:nvSpPr>
          <p:cNvPr id="367633" name="AutoShape 17"/>
          <p:cNvSpPr>
            <a:spLocks noChangeArrowheads="1"/>
          </p:cNvSpPr>
          <p:nvPr/>
        </p:nvSpPr>
        <p:spPr bwMode="auto">
          <a:xfrm>
            <a:off x="7805213" y="2388037"/>
            <a:ext cx="1191673" cy="37457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Traitement</a:t>
            </a:r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8027988" y="1560911"/>
            <a:ext cx="647700" cy="400051"/>
            <a:chOff x="5057" y="1311"/>
            <a:chExt cx="408" cy="336"/>
          </a:xfrm>
        </p:grpSpPr>
        <p:sp>
          <p:nvSpPr>
            <p:cNvPr id="367640" name="Rectangle 24"/>
            <p:cNvSpPr>
              <a:spLocks noChangeArrowheads="1"/>
            </p:cNvSpPr>
            <p:nvPr/>
          </p:nvSpPr>
          <p:spPr bwMode="auto">
            <a:xfrm>
              <a:off x="5203" y="1311"/>
              <a:ext cx="116" cy="336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7641" name="Rectangle 25"/>
            <p:cNvSpPr>
              <a:spLocks noChangeArrowheads="1"/>
            </p:cNvSpPr>
            <p:nvPr/>
          </p:nvSpPr>
          <p:spPr bwMode="auto">
            <a:xfrm>
              <a:off x="5057" y="1311"/>
              <a:ext cx="408" cy="336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67642" name="Clic"/>
          <p:cNvSpPr>
            <a:spLocks noChangeArrowheads="1"/>
          </p:cNvSpPr>
          <p:nvPr/>
        </p:nvSpPr>
        <p:spPr bwMode="auto">
          <a:xfrm>
            <a:off x="969706" y="1378864"/>
            <a:ext cx="594241" cy="442674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</a:t>
            </a:r>
          </a:p>
        </p:txBody>
      </p:sp>
      <p:sp>
        <p:nvSpPr>
          <p:cNvPr id="367658" name="JavaScript 2"/>
          <p:cNvSpPr>
            <a:spLocks noChangeArrowheads="1"/>
          </p:cNvSpPr>
          <p:nvPr/>
        </p:nvSpPr>
        <p:spPr bwMode="auto">
          <a:xfrm>
            <a:off x="1258077" y="4159152"/>
            <a:ext cx="1174783" cy="374571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JavaScript</a:t>
            </a:r>
          </a:p>
        </p:txBody>
      </p:sp>
      <p:sp>
        <p:nvSpPr>
          <p:cNvPr id="367656" name="JavaScript 1"/>
          <p:cNvSpPr>
            <a:spLocks noChangeArrowheads="1"/>
          </p:cNvSpPr>
          <p:nvPr/>
        </p:nvSpPr>
        <p:spPr bwMode="auto">
          <a:xfrm>
            <a:off x="1258077" y="2279691"/>
            <a:ext cx="1174783" cy="374571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JavaScript</a:t>
            </a:r>
          </a:p>
        </p:txBody>
      </p: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8027988" y="2802732"/>
            <a:ext cx="647700" cy="400051"/>
            <a:chOff x="5057" y="1311"/>
            <a:chExt cx="408" cy="336"/>
          </a:xfrm>
        </p:grpSpPr>
        <p:sp>
          <p:nvSpPr>
            <p:cNvPr id="367644" name="Rectangle 28"/>
            <p:cNvSpPr>
              <a:spLocks noChangeArrowheads="1"/>
            </p:cNvSpPr>
            <p:nvPr/>
          </p:nvSpPr>
          <p:spPr bwMode="auto">
            <a:xfrm>
              <a:off x="5203" y="1311"/>
              <a:ext cx="116" cy="33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7645" name="Rectangle 29"/>
            <p:cNvSpPr>
              <a:spLocks noChangeArrowheads="1"/>
            </p:cNvSpPr>
            <p:nvPr/>
          </p:nvSpPr>
          <p:spPr bwMode="auto">
            <a:xfrm>
              <a:off x="5057" y="1311"/>
              <a:ext cx="408" cy="336"/>
            </a:xfrm>
            <a:prstGeom prst="rect">
              <a:avLst/>
            </a:prstGeom>
            <a:pattFill prst="wdUpDiag">
              <a:fgClr>
                <a:srgbClr val="00FFFF"/>
              </a:fgClr>
              <a:bgClr>
                <a:schemeClr val="tx1"/>
              </a:bgClr>
            </a:patt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" name="1"/>
          <p:cNvSpPr/>
          <p:nvPr/>
        </p:nvSpPr>
        <p:spPr bwMode="auto">
          <a:xfrm>
            <a:off x="795072" y="2206632"/>
            <a:ext cx="491808" cy="491808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</a:t>
            </a:r>
          </a:p>
        </p:txBody>
      </p:sp>
      <p:sp>
        <p:nvSpPr>
          <p:cNvPr id="55" name="2"/>
          <p:cNvSpPr/>
          <p:nvPr/>
        </p:nvSpPr>
        <p:spPr bwMode="auto">
          <a:xfrm>
            <a:off x="795849" y="4127015"/>
            <a:ext cx="491808" cy="491808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2</a:t>
            </a:r>
          </a:p>
        </p:txBody>
      </p:sp>
      <p:sp>
        <p:nvSpPr>
          <p:cNvPr id="56" name="3"/>
          <p:cNvSpPr/>
          <p:nvPr/>
        </p:nvSpPr>
        <p:spPr bwMode="auto">
          <a:xfrm>
            <a:off x="915599" y="2206632"/>
            <a:ext cx="491808" cy="491808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3</a:t>
            </a:r>
          </a:p>
        </p:txBody>
      </p:sp>
      <p:sp>
        <p:nvSpPr>
          <p:cNvPr id="57" name="4"/>
          <p:cNvSpPr/>
          <p:nvPr/>
        </p:nvSpPr>
        <p:spPr bwMode="auto">
          <a:xfrm>
            <a:off x="2510181" y="2229546"/>
            <a:ext cx="491808" cy="491808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4</a:t>
            </a:r>
          </a:p>
        </p:txBody>
      </p:sp>
      <p:sp>
        <p:nvSpPr>
          <p:cNvPr id="58" name="5"/>
          <p:cNvSpPr/>
          <p:nvPr/>
        </p:nvSpPr>
        <p:spPr bwMode="auto">
          <a:xfrm>
            <a:off x="2519606" y="4127056"/>
            <a:ext cx="491808" cy="491808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5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7740269" y="2575322"/>
            <a:ext cx="595656" cy="1431845"/>
            <a:chOff x="7740269" y="2575322"/>
            <a:chExt cx="595656" cy="1431845"/>
          </a:xfrm>
        </p:grpSpPr>
        <p:cxnSp>
          <p:nvCxnSpPr>
            <p:cNvPr id="3" name="Connecteur droit avec flèche 2"/>
            <p:cNvCxnSpPr/>
            <p:nvPr/>
          </p:nvCxnSpPr>
          <p:spPr bwMode="auto">
            <a:xfrm>
              <a:off x="7740269" y="2575322"/>
              <a:ext cx="0" cy="1431845"/>
            </a:xfrm>
            <a:prstGeom prst="straightConnector1">
              <a:avLst/>
            </a:prstGeom>
            <a:ln w="38100">
              <a:solidFill>
                <a:schemeClr val="bg2"/>
              </a:solidFill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ZoneTexte 7"/>
            <p:cNvSpPr txBox="1"/>
            <p:nvPr/>
          </p:nvSpPr>
          <p:spPr>
            <a:xfrm>
              <a:off x="7814628" y="3607057"/>
              <a:ext cx="5212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Δ</a:t>
              </a:r>
              <a:r>
                <a:rPr lang="fr-FR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fr-FR" baseline="-25000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795849" y="2642023"/>
            <a:ext cx="581641" cy="1545900"/>
            <a:chOff x="795849" y="2642023"/>
            <a:chExt cx="581641" cy="1545900"/>
          </a:xfrm>
        </p:grpSpPr>
        <p:cxnSp>
          <p:nvCxnSpPr>
            <p:cNvPr id="45" name="Connecteur droit avec flèche 44"/>
            <p:cNvCxnSpPr/>
            <p:nvPr/>
          </p:nvCxnSpPr>
          <p:spPr bwMode="auto">
            <a:xfrm>
              <a:off x="1377490" y="2642023"/>
              <a:ext cx="0" cy="1545900"/>
            </a:xfrm>
            <a:prstGeom prst="straightConnector1">
              <a:avLst/>
            </a:prstGeom>
            <a:ln w="38100">
              <a:solidFill>
                <a:schemeClr val="bg2"/>
              </a:solidFill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ZoneTexte 45"/>
            <p:cNvSpPr txBox="1"/>
            <p:nvPr/>
          </p:nvSpPr>
          <p:spPr>
            <a:xfrm>
              <a:off x="795849" y="3633685"/>
              <a:ext cx="5212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Δ</a:t>
              </a:r>
              <a:r>
                <a:rPr lang="fr-FR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fr-FR" baseline="-25000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sp>
        <p:nvSpPr>
          <p:cNvPr id="9" name="Etapes AJAJ"/>
          <p:cNvSpPr txBox="1"/>
          <p:nvPr/>
        </p:nvSpPr>
        <p:spPr>
          <a:xfrm>
            <a:off x="4572000" y="1542706"/>
            <a:ext cx="4431854" cy="2485787"/>
          </a:xfrm>
          <a:prstGeom prst="round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Instancier l'objet</a:t>
            </a:r>
          </a:p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Associer une fonction au</a:t>
            </a:r>
            <a:b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traitement de la réponse HTTP</a:t>
            </a:r>
          </a:p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Initialiser une requête HTTP</a:t>
            </a:r>
          </a:p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Effectuer la requête HTTP</a:t>
            </a:r>
          </a:p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Traitement de la</a:t>
            </a:r>
            <a:b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réponse HTTP</a:t>
            </a:r>
          </a:p>
        </p:txBody>
      </p:sp>
    </p:spTree>
    <p:extLst>
      <p:ext uri="{BB962C8B-B14F-4D97-AF65-F5344CB8AC3E}">
        <p14:creationId xmlns:p14="http://schemas.microsoft.com/office/powerpoint/2010/main" val="119922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7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67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67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67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11111E-6 L -0.83073 0.0421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45" y="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7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7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76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7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67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67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367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367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19599 L -0.72049 0.24074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24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7" dur="3000" fill="hold"/>
                                        <p:tgtEl>
                                          <p:spTgt spid="3676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23" grpId="0" animBg="1"/>
      <p:bldP spid="367624" grpId="0" animBg="1"/>
      <p:bldP spid="367627" grpId="0" animBg="1"/>
      <p:bldP spid="367628" grpId="0" animBg="1"/>
      <p:bldP spid="367631" grpId="0" animBg="1"/>
      <p:bldP spid="367632" grpId="0" animBg="1"/>
      <p:bldP spid="367633" grpId="0" animBg="1"/>
      <p:bldP spid="367642" grpId="0" animBg="1"/>
      <p:bldP spid="367658" grpId="0" animBg="1"/>
      <p:bldP spid="367658" grpId="1" animBg="1"/>
      <p:bldP spid="367656" grpId="0" animBg="1"/>
      <p:bldP spid="10" grpId="1" animBg="1"/>
      <p:bldP spid="10" grpId="2" animBg="1"/>
      <p:bldP spid="55" grpId="0" animBg="1"/>
      <p:bldP spid="55" grpId="2" animBg="1"/>
      <p:bldP spid="56" grpId="0" animBg="1"/>
      <p:bldP spid="56" grpId="2" animBg="1"/>
      <p:bldP spid="57" grpId="0" animBg="1"/>
      <p:bldP spid="57" grpId="2" animBg="1"/>
      <p:bldP spid="58" grpId="0" animBg="1"/>
      <p:bldP spid="58" grpId="2" animBg="1"/>
      <p:bldP spid="9" grpId="0" animBg="1"/>
      <p:bldP spid="9" grpId="1" animBg="1"/>
      <p:bldP spid="9" grpId="4" animBg="1"/>
      <p:bldP spid="9" grpId="6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err="1">
                <a:solidFill>
                  <a:schemeClr val="tx1"/>
                </a:solidFill>
                <a:latin typeface="Consolas" panose="020B0609020204030204" pitchFamily="49" charset="0"/>
              </a:rPr>
              <a:t>XMLHTTPRequest</a:t>
            </a:r>
            <a:br>
              <a:rPr lang="fr-FR" dirty="0">
                <a:solidFill>
                  <a:schemeClr val="tx1"/>
                </a:solidFill>
                <a:latin typeface="Consolas" panose="020B0609020204030204" pitchFamily="49" charset="0"/>
              </a:rPr>
            </a:br>
            <a:r>
              <a:rPr lang="fr-FR" dirty="0">
                <a:solidFill>
                  <a:schemeClr val="tx1"/>
                </a:solidFill>
              </a:rPr>
              <a:t>Instancier l'objet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8A0DD70-878B-468F-A966-C435D844DF13}" type="slidenum">
              <a:rPr lang="fr-FR" altLang="fr-FR" sz="1200"/>
              <a:pPr/>
              <a:t>14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95C6DED-07F6-430D-825B-EEDDDBDB09EC}" type="datetime11">
              <a:rPr lang="fr-FR" smtClean="0"/>
              <a:t>09:15:10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Utilisation de </a:t>
            </a:r>
            <a:r>
              <a:rPr lang="fr-FR" b="1" dirty="0" err="1">
                <a:latin typeface="Consolas" panose="020B0609020204030204" pitchFamily="49" charset="0"/>
              </a:rPr>
              <a:t>XMLHTTPRequest</a:t>
            </a:r>
            <a:endParaRPr lang="fr-FR" b="1" dirty="0">
              <a:latin typeface="Consolas" panose="020B0609020204030204" pitchFamily="49" charset="0"/>
            </a:endParaRPr>
          </a:p>
        </p:txBody>
      </p:sp>
      <p:sp>
        <p:nvSpPr>
          <p:cNvPr id="3788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r>
              <a:rPr lang="fr-FR" dirty="0">
                <a:solidFill>
                  <a:schemeClr val="bg1"/>
                </a:solidFill>
              </a:rPr>
              <a:t>Instancier l'objet</a:t>
            </a:r>
          </a:p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Associer une fonction au traitement de la réponse HTTP</a:t>
            </a:r>
          </a:p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Initialiser une requête HTTP</a:t>
            </a:r>
          </a:p>
          <a:p>
            <a:pPr marL="914400" lvl="1" indent="-457200" eaLnBrk="1" hangingPunct="1">
              <a:defRPr/>
            </a:pPr>
            <a:r>
              <a:rPr lang="fr-FR" sz="21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Méthode, URL</a:t>
            </a:r>
          </a:p>
          <a:p>
            <a:pPr marL="914400" lvl="1" indent="-457200" eaLnBrk="1" hangingPunct="1">
              <a:defRPr/>
            </a:pPr>
            <a:r>
              <a:rPr lang="fr-FR" sz="21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Asynchrone ?</a:t>
            </a:r>
          </a:p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Effectuer la requête HTTP</a:t>
            </a:r>
          </a:p>
          <a:p>
            <a:pPr marL="914400" lvl="1" indent="-457200" eaLnBrk="1" hangingPunct="1">
              <a:defRPr/>
            </a:pPr>
            <a:r>
              <a:rPr lang="fr-FR" sz="21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Envoyer des données ?</a:t>
            </a:r>
          </a:p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Traiter la réponse HTTP</a:t>
            </a:r>
          </a:p>
          <a:p>
            <a:pPr marL="914400" lvl="1" indent="-457200" eaLnBrk="1" hangingPunct="1">
              <a:defRPr/>
            </a:pPr>
            <a:r>
              <a:rPr lang="fr-FR" sz="21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Texte ?</a:t>
            </a:r>
          </a:p>
          <a:p>
            <a:pPr marL="914400" lvl="1" indent="-457200" eaLnBrk="1" hangingPunct="1">
              <a:defRPr/>
            </a:pPr>
            <a:r>
              <a:rPr lang="fr-FR" sz="21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XML / JSON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A24746E-EFF8-482F-8E5A-C01B68A38104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65F1C0-0F50-4B1A-B2C9-BF7AB2A6C7D9}" type="datetime11">
              <a:rPr lang="fr-FR" smtClean="0"/>
              <a:t>09:15:10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Instancier </a:t>
            </a:r>
            <a:r>
              <a:rPr lang="fr-FR" b="1" dirty="0" err="1">
                <a:latin typeface="Consolas" panose="020B0609020204030204" pitchFamily="49" charset="0"/>
              </a:rPr>
              <a:t>XMLHTTPRequest</a:t>
            </a:r>
            <a:r>
              <a:rPr lang="fr-FR" dirty="0"/>
              <a:t> 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fr-FR" sz="16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function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6A5ACD"/>
                </a:solidFill>
                <a:latin typeface="Consolas" panose="020B0609020204030204" pitchFamily="49" charset="0"/>
              </a:rPr>
              <a:t>GetXmlHttpObject</a:t>
            </a: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() </a:t>
            </a:r>
            <a:r>
              <a:rPr lang="fr-FR" sz="1600" b="1" dirty="0">
                <a:solidFill>
                  <a:srgbClr val="008080"/>
                </a:solidFill>
                <a:latin typeface="Consolas" panose="020B0609020204030204" pitchFamily="49" charset="0"/>
              </a:rPr>
              <a:t>{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  </a:t>
            </a:r>
            <a:r>
              <a:rPr lang="fr-FR" sz="1600" b="1" dirty="0">
                <a:solidFill>
                  <a:srgbClr val="008080"/>
                </a:solidFill>
                <a:latin typeface="Consolas" panose="020B0609020204030204" pitchFamily="49" charset="0"/>
              </a:rPr>
              <a:t>var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6A5ACD"/>
                </a:solidFill>
                <a:latin typeface="Consolas" panose="020B0609020204030204" pitchFamily="49" charset="0"/>
              </a:rPr>
              <a:t>objXMLHttp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 = </a:t>
            </a:r>
            <a:r>
              <a:rPr lang="fr-FR" sz="1600" b="1" dirty="0" err="1">
                <a:solidFill>
                  <a:srgbClr val="804040"/>
                </a:solidFill>
                <a:latin typeface="Consolas" panose="020B0609020204030204" pitchFamily="49" charset="0"/>
              </a:rPr>
              <a:t>null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 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fr-FR" sz="1600" b="1" dirty="0">
                <a:solidFill>
                  <a:srgbClr val="804040"/>
                </a:solidFill>
                <a:latin typeface="Consolas" panose="020B0609020204030204" pitchFamily="49" charset="0"/>
              </a:rPr>
              <a:t>if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fr-FR" sz="1600" b="1" dirty="0" err="1">
                <a:solidFill>
                  <a:srgbClr val="804040"/>
                </a:solidFill>
                <a:latin typeface="Consolas" panose="020B0609020204030204" pitchFamily="49" charset="0"/>
              </a:rPr>
              <a:t>window</a:t>
            </a:r>
            <a:r>
              <a:rPr lang="fr-FR" sz="1600" b="1" dirty="0" err="1">
                <a:solidFill>
                  <a:srgbClr val="6A5ACD"/>
                </a:solidFill>
                <a:latin typeface="Consolas" panose="020B0609020204030204" pitchFamily="49" charset="0"/>
              </a:rPr>
              <a:t>.XMLHttpRequest</a:t>
            </a: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008080"/>
                </a:solidFill>
                <a:latin typeface="Consolas" panose="020B0609020204030204" pitchFamily="49" charset="0"/>
              </a:rPr>
              <a:t>{ </a:t>
            </a:r>
            <a:r>
              <a:rPr lang="fr-FR" sz="1600" b="1" dirty="0">
                <a:solidFill>
                  <a:srgbClr val="0000FF"/>
                </a:solidFill>
                <a:latin typeface="Consolas" panose="020B0609020204030204" pitchFamily="49" charset="0"/>
              </a:rPr>
              <a:t>// pour </a:t>
            </a:r>
            <a:r>
              <a:rPr lang="fr-FR" sz="1600" b="1" dirty="0" err="1">
                <a:solidFill>
                  <a:srgbClr val="0000FF"/>
                </a:solidFill>
                <a:latin typeface="Consolas" panose="020B0609020204030204" pitchFamily="49" charset="0"/>
              </a:rPr>
              <a:t>non-IE</a:t>
            </a:r>
            <a:endParaRPr lang="fr-FR" sz="1600" b="1" dirty="0">
              <a:solidFill>
                <a:srgbClr val="00808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fr-FR" sz="1600" b="1" dirty="0" err="1">
                <a:solidFill>
                  <a:srgbClr val="6A5ACD"/>
                </a:solidFill>
                <a:latin typeface="Consolas" panose="020B0609020204030204" pitchFamily="49" charset="0"/>
              </a:rPr>
              <a:t>objXMLHttp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 = </a:t>
            </a:r>
            <a:r>
              <a:rPr lang="fr-FR" sz="1600" b="1" dirty="0">
                <a:solidFill>
                  <a:srgbClr val="804040"/>
                </a:solidFill>
                <a:latin typeface="Consolas" panose="020B0609020204030204" pitchFamily="49" charset="0"/>
              </a:rPr>
              <a:t>new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6A5ACD"/>
                </a:solidFill>
                <a:latin typeface="Consolas" panose="020B0609020204030204" pitchFamily="49" charset="0"/>
              </a:rPr>
              <a:t>XMLHttpRequest</a:t>
            </a: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 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1600" b="1" dirty="0">
                <a:solidFill>
                  <a:srgbClr val="008080"/>
                </a:solidFill>
                <a:latin typeface="Consolas" panose="020B0609020204030204" pitchFamily="49" charset="0"/>
              </a:rPr>
              <a:t>  }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fr-FR" sz="1600" b="1" dirty="0" err="1">
                <a:solidFill>
                  <a:srgbClr val="804040"/>
                </a:solidFill>
                <a:latin typeface="Consolas" panose="020B0609020204030204" pitchFamily="49" charset="0"/>
              </a:rPr>
              <a:t>else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008080"/>
                </a:solidFill>
                <a:latin typeface="Consolas" panose="020B0609020204030204" pitchFamily="49" charset="0"/>
              </a:rPr>
              <a:t>{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fr-FR" sz="1600" b="1" dirty="0">
                <a:solidFill>
                  <a:srgbClr val="804040"/>
                </a:solidFill>
                <a:latin typeface="Consolas" panose="020B0609020204030204" pitchFamily="49" charset="0"/>
              </a:rPr>
              <a:t>if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fr-FR" sz="1600" b="1" dirty="0" err="1">
                <a:solidFill>
                  <a:srgbClr val="804040"/>
                </a:solidFill>
                <a:latin typeface="Consolas" panose="020B0609020204030204" pitchFamily="49" charset="0"/>
              </a:rPr>
              <a:t>window</a:t>
            </a:r>
            <a:r>
              <a:rPr lang="fr-FR" sz="1600" b="1" dirty="0" err="1">
                <a:solidFill>
                  <a:srgbClr val="6A5ACD"/>
                </a:solidFill>
                <a:latin typeface="Consolas" panose="020B0609020204030204" pitchFamily="49" charset="0"/>
              </a:rPr>
              <a:t>.ActiveXObject</a:t>
            </a: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008080"/>
                </a:solidFill>
                <a:latin typeface="Consolas" panose="020B0609020204030204" pitchFamily="49" charset="0"/>
              </a:rPr>
              <a:t>{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fr-FR" sz="1600" b="1" dirty="0" err="1">
                <a:solidFill>
                  <a:srgbClr val="804040"/>
                </a:solidFill>
                <a:latin typeface="Consolas" panose="020B0609020204030204" pitchFamily="49" charset="0"/>
              </a:rPr>
              <a:t>try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008080"/>
                </a:solidFill>
                <a:latin typeface="Consolas" panose="020B0609020204030204" pitchFamily="49" charset="0"/>
              </a:rPr>
              <a:t>{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0000FF"/>
                </a:solidFill>
                <a:latin typeface="Consolas" panose="020B0609020204030204" pitchFamily="49" charset="0"/>
              </a:rPr>
              <a:t>// pour IE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fr-FR" sz="1600" b="1" dirty="0" err="1">
                <a:solidFill>
                  <a:srgbClr val="6A5ACD"/>
                </a:solidFill>
                <a:latin typeface="Consolas" panose="020B0609020204030204" pitchFamily="49" charset="0"/>
              </a:rPr>
              <a:t>objXMLHttp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 =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          </a:t>
            </a:r>
            <a:r>
              <a:rPr lang="fr-FR" sz="1600" b="1" dirty="0">
                <a:solidFill>
                  <a:srgbClr val="804040"/>
                </a:solidFill>
                <a:latin typeface="Consolas" panose="020B0609020204030204" pitchFamily="49" charset="0"/>
              </a:rPr>
              <a:t>new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6A5ACD"/>
                </a:solidFill>
                <a:latin typeface="Consolas" panose="020B0609020204030204" pitchFamily="49" charset="0"/>
              </a:rPr>
              <a:t>ActiveXObject</a:t>
            </a: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fr-FR" sz="1600" b="1" dirty="0">
                <a:solidFill>
                  <a:srgbClr val="FF00FF"/>
                </a:solidFill>
                <a:latin typeface="Consolas" panose="020B0609020204030204" pitchFamily="49" charset="0"/>
              </a:rPr>
              <a:t>"Msxml2.XMLHTTP"</a:t>
            </a: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 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fr-FR" sz="1600" b="1" dirty="0">
                <a:solidFill>
                  <a:srgbClr val="008080"/>
                </a:solidFill>
                <a:latin typeface="Consolas" panose="020B0609020204030204" pitchFamily="49" charset="0"/>
              </a:rPr>
              <a:t>}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fr-FR" sz="1600" b="1" dirty="0">
                <a:solidFill>
                  <a:srgbClr val="804040"/>
                </a:solidFill>
                <a:latin typeface="Consolas" panose="020B0609020204030204" pitchFamily="49" charset="0"/>
              </a:rPr>
              <a:t>catch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e</a:t>
            </a: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008080"/>
                </a:solidFill>
                <a:latin typeface="Consolas" panose="020B0609020204030204" pitchFamily="49" charset="0"/>
              </a:rPr>
              <a:t>{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fr-FR" sz="1600" b="1" dirty="0" err="1">
                <a:solidFill>
                  <a:srgbClr val="804040"/>
                </a:solidFill>
                <a:latin typeface="Consolas" panose="020B0609020204030204" pitchFamily="49" charset="0"/>
              </a:rPr>
              <a:t>try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008080"/>
                </a:solidFill>
                <a:latin typeface="Consolas" panose="020B0609020204030204" pitchFamily="49" charset="0"/>
              </a:rPr>
              <a:t>{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0000FF"/>
                </a:solidFill>
                <a:latin typeface="Consolas" panose="020B0609020204030204" pitchFamily="49" charset="0"/>
              </a:rPr>
              <a:t>// pour une autre version de IE</a:t>
            </a:r>
            <a:endParaRPr lang="fr-FR" sz="1600" b="1" dirty="0">
              <a:solidFill>
                <a:srgbClr val="008080"/>
              </a:solidFill>
              <a:latin typeface="Consolas" panose="020B0609020204030204" pitchFamily="49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1600" b="1" dirty="0">
                <a:latin typeface="Consolas" panose="020B0609020204030204" pitchFamily="49" charset="0"/>
              </a:rPr>
              <a:t>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B2EFD55-BB85-4DE1-B69B-F2C2B6A20951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6707C3D-C9EF-41EA-B9CC-B5E515D9C295}" type="datetime11">
              <a:rPr lang="fr-FR" smtClean="0"/>
              <a:t>09:15:10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Instancier </a:t>
            </a:r>
            <a:r>
              <a:rPr lang="fr-FR" b="1" dirty="0" err="1">
                <a:latin typeface="Consolas" panose="020B0609020204030204" pitchFamily="49" charset="0"/>
              </a:rPr>
              <a:t>XMLHTTPRequest</a:t>
            </a:r>
            <a:r>
              <a:rPr lang="fr-FR" dirty="0"/>
              <a:t> 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fr-FR" sz="1600" b="1" dirty="0">
                <a:latin typeface="Consolas" panose="020B0609020204030204" pitchFamily="49" charset="0"/>
              </a:rPr>
              <a:t>…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  </a:t>
            </a:r>
            <a:r>
              <a:rPr lang="fr-FR" sz="1600" b="1" dirty="0" err="1">
                <a:solidFill>
                  <a:srgbClr val="6A5ACD"/>
                </a:solidFill>
                <a:latin typeface="Consolas" panose="020B0609020204030204" pitchFamily="49" charset="0"/>
              </a:rPr>
              <a:t>objXMLHttp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 =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            </a:t>
            </a:r>
            <a:r>
              <a:rPr lang="fr-FR" sz="1600" b="1" dirty="0">
                <a:solidFill>
                  <a:srgbClr val="804040"/>
                </a:solidFill>
                <a:latin typeface="Consolas" panose="020B0609020204030204" pitchFamily="49" charset="0"/>
              </a:rPr>
              <a:t>new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6A5ACD"/>
                </a:solidFill>
                <a:latin typeface="Consolas" panose="020B0609020204030204" pitchFamily="49" charset="0"/>
              </a:rPr>
              <a:t>ActiveXObject</a:t>
            </a: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fr-FR" sz="1600" b="1" dirty="0">
                <a:solidFill>
                  <a:srgbClr val="FF00FF"/>
                </a:solidFill>
                <a:latin typeface="Consolas" panose="020B0609020204030204" pitchFamily="49" charset="0"/>
              </a:rPr>
              <a:t>"</a:t>
            </a:r>
            <a:r>
              <a:rPr lang="fr-FR" sz="16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Microsoft.XMLHTTP</a:t>
            </a:r>
            <a:r>
              <a:rPr lang="fr-FR" sz="1600" b="1" dirty="0">
                <a:solidFill>
                  <a:srgbClr val="FF00FF"/>
                </a:solidFill>
                <a:latin typeface="Consolas" panose="020B0609020204030204" pitchFamily="49" charset="0"/>
              </a:rPr>
              <a:t>"</a:t>
            </a: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 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       </a:t>
            </a: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008080"/>
                </a:solidFill>
                <a:latin typeface="Consolas" panose="020B0609020204030204" pitchFamily="49" charset="0"/>
              </a:rPr>
              <a:t>}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fr-FR" sz="1600" b="1" dirty="0">
                <a:solidFill>
                  <a:srgbClr val="804040"/>
                </a:solidFill>
                <a:latin typeface="Consolas" panose="020B0609020204030204" pitchFamily="49" charset="0"/>
              </a:rPr>
              <a:t>catch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e</a:t>
            </a: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008080"/>
                </a:solidFill>
                <a:latin typeface="Consolas" panose="020B0609020204030204" pitchFamily="49" charset="0"/>
              </a:rPr>
              <a:t>{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  </a:t>
            </a:r>
            <a:r>
              <a:rPr lang="fr-FR" sz="1600" b="1" dirty="0" err="1">
                <a:solidFill>
                  <a:srgbClr val="804040"/>
                </a:solidFill>
                <a:latin typeface="Consolas" panose="020B0609020204030204" pitchFamily="49" charset="0"/>
              </a:rPr>
              <a:t>window</a:t>
            </a:r>
            <a:r>
              <a:rPr lang="fr-FR" sz="1600" b="1" dirty="0" err="1">
                <a:solidFill>
                  <a:srgbClr val="6A5ACD"/>
                </a:solidFill>
                <a:latin typeface="Consolas" panose="020B0609020204030204" pitchFamily="49" charset="0"/>
              </a:rPr>
              <a:t>.</a:t>
            </a:r>
            <a:r>
              <a:rPr lang="fr-FR" sz="1600" b="1" dirty="0" err="1">
                <a:solidFill>
                  <a:srgbClr val="804040"/>
                </a:solidFill>
                <a:latin typeface="Consolas" panose="020B0609020204030204" pitchFamily="49" charset="0"/>
              </a:rPr>
              <a:t>alert</a:t>
            </a: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fr-FR" sz="1600" b="1" dirty="0">
                <a:solidFill>
                  <a:srgbClr val="FF00FF"/>
                </a:solidFill>
                <a:latin typeface="Consolas" panose="020B0609020204030204" pitchFamily="49" charset="0"/>
              </a:rPr>
              <a:t>"Votre navigateur ne prend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1600" b="1" dirty="0">
                <a:solidFill>
                  <a:srgbClr val="FF00FF"/>
                </a:solidFill>
                <a:latin typeface="Consolas" panose="020B0609020204030204" pitchFamily="49" charset="0"/>
              </a:rPr>
              <a:t>           pas en charge l'objet </a:t>
            </a:r>
            <a:r>
              <a:rPr lang="fr-FR" sz="16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XMLHTTPRequest</a:t>
            </a:r>
            <a:r>
              <a:rPr lang="fr-FR" sz="1600" b="1" dirty="0">
                <a:solidFill>
                  <a:srgbClr val="FF00FF"/>
                </a:solidFill>
                <a:latin typeface="Consolas" panose="020B0609020204030204" pitchFamily="49" charset="0"/>
              </a:rPr>
              <a:t>."</a:t>
            </a: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 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       </a:t>
            </a: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008080"/>
                </a:solidFill>
                <a:latin typeface="Consolas" panose="020B0609020204030204" pitchFamily="49" charset="0"/>
              </a:rPr>
              <a:t>}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1600" b="1" dirty="0">
                <a:solidFill>
                  <a:srgbClr val="008080"/>
                </a:solidFill>
                <a:latin typeface="Consolas" panose="020B0609020204030204" pitchFamily="49" charset="0"/>
              </a:rPr>
              <a:t>    </a:t>
            </a: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fr-FR" sz="1600" b="1" dirty="0">
                <a:solidFill>
                  <a:srgbClr val="008080"/>
                </a:solidFill>
                <a:latin typeface="Consolas" panose="020B0609020204030204" pitchFamily="49" charset="0"/>
              </a:rPr>
              <a:t>}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16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fr-FR" sz="1600" b="1" dirty="0">
                <a:solidFill>
                  <a:srgbClr val="008080"/>
                </a:solidFill>
                <a:latin typeface="Consolas" panose="020B0609020204030204" pitchFamily="49" charset="0"/>
              </a:rPr>
              <a:t>}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16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008080"/>
                </a:solidFill>
                <a:latin typeface="Consolas" panose="020B0609020204030204" pitchFamily="49" charset="0"/>
              </a:rPr>
              <a:t>}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1600" b="1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804040"/>
                </a:solidFill>
                <a:latin typeface="Consolas" panose="020B0609020204030204" pitchFamily="49" charset="0"/>
              </a:rPr>
              <a:t>return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6A5ACD"/>
                </a:solidFill>
                <a:latin typeface="Consolas" panose="020B0609020204030204" pitchFamily="49" charset="0"/>
              </a:rPr>
              <a:t>objXMLHttp</a:t>
            </a:r>
            <a:r>
              <a:rPr lang="fr-FR" sz="1600" b="1" dirty="0">
                <a:solidFill>
                  <a:srgbClr val="6A5ACD"/>
                </a:solidFill>
                <a:latin typeface="Consolas" panose="020B0609020204030204" pitchFamily="49" charset="0"/>
              </a:rPr>
              <a:t> 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1600" b="1" dirty="0">
                <a:solidFill>
                  <a:srgbClr val="008080"/>
                </a:solidFill>
                <a:latin typeface="Consolas" panose="020B0609020204030204" pitchFamily="49" charset="0"/>
              </a:rPr>
              <a:t>}</a:t>
            </a:r>
            <a:endParaRPr lang="fr-FR" sz="1600" b="1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1716029-7E68-4F29-ACE7-7530440699BC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fr-FR" altLang="fr-FR" sz="1200"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8DBDE5B-0CDB-449F-9A92-ECD33D88C690}" type="datetime11">
              <a:rPr lang="fr-FR" smtClean="0"/>
              <a:t>09:15:10</a:t>
            </a:fld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err="1">
                <a:solidFill>
                  <a:schemeClr val="tx1"/>
                </a:solidFill>
                <a:latin typeface="Consolas" panose="020B0609020204030204" pitchFamily="49" charset="0"/>
              </a:rPr>
              <a:t>XMLHTTPRequest</a:t>
            </a:r>
            <a:br>
              <a:rPr lang="fr-FR" dirty="0">
                <a:solidFill>
                  <a:schemeClr val="tx1"/>
                </a:solidFill>
                <a:latin typeface="Consolas" panose="020B0609020204030204" pitchFamily="49" charset="0"/>
              </a:rPr>
            </a:br>
            <a:r>
              <a:rPr lang="fr-FR" dirty="0">
                <a:solidFill>
                  <a:schemeClr val="tx1"/>
                </a:solidFill>
              </a:rPr>
              <a:t>Fonction de traitement</a:t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dirty="0">
                <a:solidFill>
                  <a:schemeClr val="tx1"/>
                </a:solidFill>
              </a:rPr>
              <a:t>de la réponse HTTP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564B9B1-CECE-40EB-BB6A-0FDA2205A60D}" type="slidenum">
              <a:rPr lang="fr-FR" altLang="fr-FR" sz="1200"/>
              <a:pPr/>
              <a:t>18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D1D157B-B8E7-43B0-AE0A-93DA6A9C9457}" type="datetime11">
              <a:rPr lang="fr-FR" smtClean="0"/>
              <a:t>09:15:10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Utilisation de </a:t>
            </a:r>
            <a:r>
              <a:rPr lang="fr-FR" b="1" dirty="0" err="1">
                <a:latin typeface="Consolas" panose="020B0609020204030204" pitchFamily="49" charset="0"/>
              </a:rPr>
              <a:t>XMLHTTPRequest</a:t>
            </a:r>
            <a:endParaRPr lang="fr-FR" b="1" dirty="0">
              <a:latin typeface="Consolas" panose="020B0609020204030204" pitchFamily="49" charset="0"/>
            </a:endParaRPr>
          </a:p>
        </p:txBody>
      </p:sp>
      <p:sp>
        <p:nvSpPr>
          <p:cNvPr id="3809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Instancier l'objet</a:t>
            </a:r>
          </a:p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r>
              <a:rPr lang="fr-FR" dirty="0">
                <a:solidFill>
                  <a:schemeClr val="bg1"/>
                </a:solidFill>
              </a:rPr>
              <a:t>Associer une fonction au traitement de la réponse HTTP</a:t>
            </a:r>
          </a:p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Initialiser une requête HTTP</a:t>
            </a:r>
          </a:p>
          <a:p>
            <a:pPr marL="914400" lvl="1" indent="-457200" eaLnBrk="1" hangingPunct="1">
              <a:defRPr/>
            </a:pPr>
            <a:r>
              <a:rPr lang="fr-FR" sz="21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Méthode, URL</a:t>
            </a:r>
          </a:p>
          <a:p>
            <a:pPr marL="914400" lvl="1" indent="-457200" eaLnBrk="1" hangingPunct="1">
              <a:defRPr/>
            </a:pPr>
            <a:r>
              <a:rPr lang="fr-FR" sz="21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Asynchrone</a:t>
            </a:r>
          </a:p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Effectuer la requête HTTP</a:t>
            </a:r>
          </a:p>
          <a:p>
            <a:pPr marL="914400" lvl="1" indent="-457200" eaLnBrk="1" hangingPunct="1">
              <a:defRPr/>
            </a:pPr>
            <a:r>
              <a:rPr lang="fr-FR" sz="21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Envoyer des données ?</a:t>
            </a:r>
          </a:p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Traiter la réponse HTTP</a:t>
            </a:r>
          </a:p>
          <a:p>
            <a:pPr marL="914400" lvl="1" indent="-457200" eaLnBrk="1" hangingPunct="1">
              <a:defRPr/>
            </a:pPr>
            <a:r>
              <a:rPr lang="fr-FR" sz="21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Texte ?</a:t>
            </a:r>
          </a:p>
          <a:p>
            <a:pPr marL="914400" lvl="1" indent="-457200" eaLnBrk="1" hangingPunct="1">
              <a:defRPr/>
            </a:pPr>
            <a:r>
              <a:rPr lang="fr-FR" sz="21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XML / JSON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D8DA3EE5-3478-46B7-89B4-2E45E6A29EA2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ADC9925-C263-4D9D-BA78-F6409D0369CA}" type="datetime11">
              <a:rPr lang="fr-FR" smtClean="0"/>
              <a:t>09:15:10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Introduction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EB51DD2-D567-4F04-B8E1-8881D73D1710}" type="slidenum">
              <a:rPr lang="fr-FR" altLang="fr-FR" sz="1200"/>
              <a:pPr/>
              <a:t>2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E6E626E-1F0C-4A4B-8AFF-01691289C20D}" type="datetime11">
              <a:rPr lang="fr-FR" smtClean="0"/>
              <a:t>09:15:10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/>
              <a:t>Changements d'état de la requête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Chaque </a:t>
            </a:r>
            <a:r>
              <a:rPr lang="fr-FR" dirty="0">
                <a:solidFill>
                  <a:schemeClr val="bg1"/>
                </a:solidFill>
              </a:rPr>
              <a:t>changement</a:t>
            </a:r>
            <a:r>
              <a:rPr lang="fr-FR" dirty="0">
                <a:solidFill>
                  <a:schemeClr val="hlink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d'état</a:t>
            </a:r>
            <a:r>
              <a:rPr lang="fr-FR" dirty="0"/>
              <a:t> de la requête engendre un </a:t>
            </a:r>
            <a:r>
              <a:rPr lang="fr-FR" dirty="0">
                <a:solidFill>
                  <a:schemeClr val="bg1"/>
                </a:solidFill>
              </a:rPr>
              <a:t>événement</a:t>
            </a:r>
          </a:p>
          <a:p>
            <a:pPr eaLnBrk="1" hangingPunct="1">
              <a:defRPr/>
            </a:pPr>
            <a:r>
              <a:rPr lang="fr-FR" dirty="0"/>
              <a:t>L'état de la requête est reflété par l'</a:t>
            </a:r>
            <a:r>
              <a:rPr lang="fr-FR" dirty="0">
                <a:solidFill>
                  <a:schemeClr val="bg1"/>
                </a:solidFill>
              </a:rPr>
              <a:t>état de</a:t>
            </a:r>
            <a:r>
              <a:rPr lang="fr-FR" dirty="0">
                <a:solidFill>
                  <a:schemeClr val="hlink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l'objet</a:t>
            </a:r>
            <a:r>
              <a:rPr lang="fr-FR" dirty="0"/>
              <a:t> </a:t>
            </a:r>
            <a:r>
              <a:rPr lang="fr-FR" b="1" dirty="0" err="1">
                <a:latin typeface="Consolas" panose="020B0609020204030204" pitchFamily="49" charset="0"/>
              </a:rPr>
              <a:t>XMLHTTPRequest</a:t>
            </a:r>
            <a:r>
              <a:rPr lang="fr-FR" dirty="0"/>
              <a:t> : propriété 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</a:rPr>
              <a:t>readyState</a:t>
            </a:r>
            <a:endParaRPr lang="fr-FR" b="1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lvl="1" eaLnBrk="1" hangingPunct="1">
              <a:defRPr/>
            </a:pPr>
            <a:r>
              <a:rPr lang="fr-FR" sz="2100" dirty="0">
                <a:solidFill>
                  <a:schemeClr val="bg1"/>
                </a:solidFill>
              </a:rPr>
              <a:t>0</a:t>
            </a:r>
            <a:r>
              <a:rPr lang="fr-FR" sz="2100" dirty="0"/>
              <a:t> </a:t>
            </a:r>
            <a:r>
              <a:rPr lang="fr-FR" sz="2100" dirty="0">
                <a:sym typeface="Wingdings" pitchFamily="2" charset="2"/>
              </a:rPr>
              <a:t></a:t>
            </a:r>
            <a:r>
              <a:rPr lang="fr-FR" sz="2100" dirty="0"/>
              <a:t> </a:t>
            </a:r>
            <a:r>
              <a:rPr lang="fr-FR" sz="2100" dirty="0">
                <a:solidFill>
                  <a:schemeClr val="bg1"/>
                </a:solidFill>
              </a:rPr>
              <a:t>non initialisé</a:t>
            </a:r>
          </a:p>
          <a:p>
            <a:pPr lvl="1" eaLnBrk="1" hangingPunct="1">
              <a:defRPr/>
            </a:pPr>
            <a:r>
              <a:rPr lang="fr-FR" sz="2100" dirty="0">
                <a:solidFill>
                  <a:schemeClr val="bg1"/>
                </a:solidFill>
              </a:rPr>
              <a:t>1</a:t>
            </a:r>
            <a:r>
              <a:rPr lang="fr-FR" sz="2100" dirty="0"/>
              <a:t> </a:t>
            </a:r>
            <a:r>
              <a:rPr lang="fr-FR" sz="2100" dirty="0">
                <a:sym typeface="Wingdings" pitchFamily="2" charset="2"/>
              </a:rPr>
              <a:t></a:t>
            </a:r>
            <a:r>
              <a:rPr lang="fr-FR" sz="2100" dirty="0"/>
              <a:t> </a:t>
            </a:r>
            <a:r>
              <a:rPr lang="fr-FR" sz="2100" dirty="0">
                <a:solidFill>
                  <a:schemeClr val="bg1"/>
                </a:solidFill>
              </a:rPr>
              <a:t>ouverture</a:t>
            </a:r>
            <a:r>
              <a:rPr lang="fr-FR" sz="2100" dirty="0"/>
              <a:t>. La méthode </a:t>
            </a:r>
            <a:r>
              <a:rPr lang="fr-FR" sz="2100" b="1" dirty="0">
                <a:latin typeface="Consolas" panose="020B0609020204030204" pitchFamily="49" charset="0"/>
              </a:rPr>
              <a:t>open()</a:t>
            </a:r>
            <a:r>
              <a:rPr lang="fr-FR" sz="2100" dirty="0"/>
              <a:t> a été appelée avec succès</a:t>
            </a:r>
          </a:p>
          <a:p>
            <a:pPr lvl="1" eaLnBrk="1" hangingPunct="1">
              <a:defRPr/>
            </a:pPr>
            <a:r>
              <a:rPr lang="fr-FR" sz="2100" dirty="0">
                <a:solidFill>
                  <a:schemeClr val="bg1"/>
                </a:solidFill>
              </a:rPr>
              <a:t>2</a:t>
            </a:r>
            <a:r>
              <a:rPr lang="fr-FR" sz="2100" dirty="0"/>
              <a:t> </a:t>
            </a:r>
            <a:r>
              <a:rPr lang="fr-FR" sz="2100" dirty="0">
                <a:sym typeface="Wingdings" pitchFamily="2" charset="2"/>
              </a:rPr>
              <a:t></a:t>
            </a:r>
            <a:r>
              <a:rPr lang="fr-FR" sz="2100" dirty="0"/>
              <a:t> </a:t>
            </a:r>
            <a:r>
              <a:rPr lang="fr-FR" sz="2100" dirty="0">
                <a:solidFill>
                  <a:schemeClr val="bg1"/>
                </a:solidFill>
              </a:rPr>
              <a:t>envoyé</a:t>
            </a:r>
            <a:r>
              <a:rPr lang="fr-FR" sz="2100" dirty="0"/>
              <a:t>. La méthode </a:t>
            </a:r>
            <a:r>
              <a:rPr lang="fr-FR" sz="2100" b="1" dirty="0" err="1">
                <a:latin typeface="Consolas" panose="020B0609020204030204" pitchFamily="49" charset="0"/>
              </a:rPr>
              <a:t>send</a:t>
            </a:r>
            <a:r>
              <a:rPr lang="fr-FR" sz="2100" b="1" dirty="0">
                <a:latin typeface="Consolas" panose="020B0609020204030204" pitchFamily="49" charset="0"/>
              </a:rPr>
              <a:t>()</a:t>
            </a:r>
            <a:r>
              <a:rPr lang="fr-FR" sz="2100" dirty="0"/>
              <a:t> a été appelée avec succès</a:t>
            </a:r>
          </a:p>
          <a:p>
            <a:pPr lvl="1" eaLnBrk="1" hangingPunct="1">
              <a:defRPr/>
            </a:pPr>
            <a:r>
              <a:rPr lang="fr-FR" sz="2100" dirty="0">
                <a:solidFill>
                  <a:schemeClr val="bg1"/>
                </a:solidFill>
              </a:rPr>
              <a:t>3</a:t>
            </a:r>
            <a:r>
              <a:rPr lang="fr-FR" sz="2100" dirty="0"/>
              <a:t> </a:t>
            </a:r>
            <a:r>
              <a:rPr lang="fr-FR" sz="2100" dirty="0">
                <a:sym typeface="Wingdings" pitchFamily="2" charset="2"/>
              </a:rPr>
              <a:t></a:t>
            </a:r>
            <a:r>
              <a:rPr lang="fr-FR" sz="2100" dirty="0"/>
              <a:t> </a:t>
            </a:r>
            <a:r>
              <a:rPr lang="fr-FR" sz="2100" dirty="0">
                <a:solidFill>
                  <a:schemeClr val="bg1"/>
                </a:solidFill>
              </a:rPr>
              <a:t>en train de recevoir</a:t>
            </a:r>
            <a:r>
              <a:rPr lang="fr-FR" sz="2100" dirty="0"/>
              <a:t>. La réponse HTTP est en train d’être reçue, mais le transfert n'est pas terminé </a:t>
            </a:r>
          </a:p>
          <a:p>
            <a:pPr lvl="1">
              <a:defRPr/>
            </a:pPr>
            <a:r>
              <a:rPr lang="fr-FR" sz="2100" dirty="0">
                <a:solidFill>
                  <a:schemeClr val="bg1"/>
                </a:solidFill>
              </a:rPr>
              <a:t>4</a:t>
            </a:r>
            <a:r>
              <a:rPr lang="fr-FR" sz="2100" dirty="0"/>
              <a:t> </a:t>
            </a:r>
            <a:r>
              <a:rPr lang="fr-FR" sz="2100" dirty="0">
                <a:sym typeface="Wingdings" pitchFamily="2" charset="2"/>
              </a:rPr>
              <a:t></a:t>
            </a:r>
            <a:r>
              <a:rPr lang="fr-FR" sz="2100" dirty="0"/>
              <a:t> </a:t>
            </a:r>
            <a:r>
              <a:rPr lang="fr-FR" sz="2100" dirty="0">
                <a:solidFill>
                  <a:schemeClr val="bg1"/>
                </a:solidFill>
              </a:rPr>
              <a:t>terminé</a:t>
            </a:r>
            <a:r>
              <a:rPr lang="fr-FR" sz="2100" dirty="0"/>
              <a:t>. La réponse HTTP est complètement reçue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32D3F95-7F9C-43A4-A2FD-8DC118C5049C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38FA79F-B11C-464B-927D-03537EFE49CF}" type="datetime11">
              <a:rPr lang="fr-FR" smtClean="0"/>
              <a:t>09:15:10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Fonctions et fermetures en JavaScript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3E9F23D-024A-43B2-B7D9-359EF83BEF2B}" type="slidenum">
              <a:rPr lang="fr-FR" altLang="fr-FR" sz="1200"/>
              <a:pPr/>
              <a:t>21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7D07DA1-72FA-4D71-B083-A5E0AAA17CDB}" type="datetime11">
              <a:rPr lang="fr-FR" smtClean="0"/>
              <a:t>09:15:10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Fonctions en JavaScript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>
                <a:solidFill>
                  <a:schemeClr val="bg1"/>
                </a:solidFill>
              </a:rPr>
              <a:t>Fonction</a:t>
            </a:r>
            <a:r>
              <a:rPr lang="fr-FR" dirty="0"/>
              <a:t> est un </a:t>
            </a:r>
            <a:r>
              <a:rPr lang="fr-FR" dirty="0">
                <a:solidFill>
                  <a:schemeClr val="bg1"/>
                </a:solidFill>
              </a:rPr>
              <a:t>type de variable</a:t>
            </a:r>
          </a:p>
          <a:p>
            <a:pPr eaLnBrk="1" hangingPunct="1">
              <a:defRPr/>
            </a:pPr>
            <a:endParaRPr lang="fr-FR" sz="1800" dirty="0">
              <a:solidFill>
                <a:schemeClr val="bg1"/>
              </a:solidFill>
            </a:endParaRPr>
          </a:p>
          <a:p>
            <a:pPr marL="0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800" b="1" dirty="0" err="1">
                <a:solidFill>
                  <a:srgbClr val="008080"/>
                </a:solidFill>
                <a:latin typeface="Consolas" panose="020B0609020204030204" pitchFamily="49" charset="0"/>
                <a:ea typeface="Calibri"/>
                <a:cs typeface="Times New Roman"/>
              </a:rPr>
              <a:t>function</a:t>
            </a:r>
            <a:r>
              <a:rPr lang="fr-FR" sz="1800" b="1" dirty="0">
                <a:solidFill>
                  <a:srgbClr val="6A5ACD"/>
                </a:solidFill>
                <a:latin typeface="Consolas" panose="020B0609020204030204" pitchFamily="49" charset="0"/>
                <a:ea typeface="Calibri"/>
                <a:cs typeface="Times New Roman"/>
              </a:rPr>
              <a:t> f</a:t>
            </a:r>
            <a:r>
              <a:rPr lang="fr-FR" sz="1800" b="1" dirty="0">
                <a:latin typeface="Consolas" panose="020B0609020204030204" pitchFamily="49" charset="0"/>
                <a:ea typeface="Calibri"/>
                <a:cs typeface="Times New Roman"/>
              </a:rPr>
              <a:t>(</a:t>
            </a:r>
            <a:r>
              <a:rPr lang="fr-FR" sz="1800" b="1" dirty="0">
                <a:solidFill>
                  <a:srgbClr val="6A5ACD"/>
                </a:solidFill>
                <a:latin typeface="Consolas" panose="020B0609020204030204" pitchFamily="49" charset="0"/>
                <a:ea typeface="Calibri"/>
                <a:cs typeface="Times New Roman"/>
              </a:rPr>
              <a:t>a</a:t>
            </a:r>
            <a:r>
              <a:rPr lang="fr-FR" sz="1800" b="1" dirty="0">
                <a:latin typeface="Consolas" panose="020B0609020204030204" pitchFamily="49" charset="0"/>
                <a:ea typeface="Calibri"/>
                <a:cs typeface="Times New Roman"/>
              </a:rPr>
              <a:t>)</a:t>
            </a:r>
            <a:r>
              <a:rPr lang="fr-FR" sz="1800" b="1" dirty="0">
                <a:solidFill>
                  <a:srgbClr val="6A5ACD"/>
                </a:solidFill>
                <a:latin typeface="Consolas" panose="020B0609020204030204" pitchFamily="49" charset="0"/>
                <a:ea typeface="Calibri"/>
                <a:cs typeface="Times New Roman"/>
              </a:rPr>
              <a:t> 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  <a:ea typeface="Calibri"/>
                <a:cs typeface="Times New Roman"/>
              </a:rPr>
              <a:t>{ 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  <a:ea typeface="Calibri"/>
                <a:cs typeface="Times New Roman"/>
              </a:rPr>
              <a:t>return</a:t>
            </a:r>
            <a:r>
              <a:rPr lang="fr-FR" sz="1800" b="1" dirty="0">
                <a:solidFill>
                  <a:srgbClr val="6A5ACD"/>
                </a:solidFill>
                <a:latin typeface="Consolas" panose="020B0609020204030204" pitchFamily="49" charset="0"/>
                <a:ea typeface="Calibri"/>
                <a:cs typeface="Times New Roman"/>
              </a:rPr>
              <a:t> a + a ; 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  <a:ea typeface="Calibri"/>
                <a:cs typeface="Times New Roman"/>
              </a:rPr>
              <a:t>}</a:t>
            </a:r>
            <a:endParaRPr lang="fr-FR" sz="1800" b="1" dirty="0">
              <a:latin typeface="Calibri"/>
              <a:ea typeface="Calibri"/>
              <a:cs typeface="Times New Roman"/>
            </a:endParaRPr>
          </a:p>
          <a:p>
            <a:pPr marL="0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800" b="1" dirty="0">
              <a:solidFill>
                <a:srgbClr val="008080"/>
              </a:solidFill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  <a:ea typeface="Calibri"/>
                <a:cs typeface="Times New Roman"/>
              </a:rPr>
              <a:t>var</a:t>
            </a:r>
            <a:r>
              <a:rPr lang="fr-FR" sz="1800" b="1" dirty="0">
                <a:solidFill>
                  <a:srgbClr val="6A5ACD"/>
                </a:solidFill>
                <a:latin typeface="Consolas" panose="020B0609020204030204" pitchFamily="49" charset="0"/>
                <a:ea typeface="Calibri"/>
                <a:cs typeface="Times New Roman"/>
              </a:rPr>
              <a:t> g = 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  <a:ea typeface="Calibri"/>
                <a:cs typeface="Times New Roman"/>
              </a:rPr>
              <a:t>function</a:t>
            </a:r>
            <a:r>
              <a:rPr lang="fr-FR" sz="1800" b="1" dirty="0">
                <a:solidFill>
                  <a:srgbClr val="6A5ACD"/>
                </a:solidFill>
                <a:latin typeface="Consolas" panose="020B0609020204030204" pitchFamily="49" charset="0"/>
                <a:ea typeface="Calibri"/>
                <a:cs typeface="Times New Roman"/>
              </a:rPr>
              <a:t> </a:t>
            </a:r>
            <a:r>
              <a:rPr lang="fr-FR" sz="1800" b="1" dirty="0">
                <a:latin typeface="Consolas" panose="020B0609020204030204" pitchFamily="49" charset="0"/>
                <a:ea typeface="Calibri"/>
                <a:cs typeface="Times New Roman"/>
              </a:rPr>
              <a:t>(</a:t>
            </a:r>
            <a:r>
              <a:rPr lang="fr-FR" sz="1800" b="1" dirty="0">
                <a:solidFill>
                  <a:srgbClr val="6A5ACD"/>
                </a:solidFill>
                <a:latin typeface="Consolas" panose="020B0609020204030204" pitchFamily="49" charset="0"/>
                <a:ea typeface="Calibri"/>
                <a:cs typeface="Times New Roman"/>
              </a:rPr>
              <a:t>a</a:t>
            </a:r>
            <a:r>
              <a:rPr lang="fr-FR" sz="1800" b="1" dirty="0">
                <a:latin typeface="Consolas" panose="020B0609020204030204" pitchFamily="49" charset="0"/>
                <a:ea typeface="Calibri"/>
                <a:cs typeface="Times New Roman"/>
              </a:rPr>
              <a:t>)</a:t>
            </a:r>
            <a:r>
              <a:rPr lang="fr-FR" sz="1800" b="1" dirty="0">
                <a:solidFill>
                  <a:srgbClr val="6A5ACD"/>
                </a:solidFill>
                <a:latin typeface="Consolas" panose="020B0609020204030204" pitchFamily="49" charset="0"/>
                <a:ea typeface="Calibri"/>
                <a:cs typeface="Times New Roman"/>
              </a:rPr>
              <a:t> 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  <a:ea typeface="Calibri"/>
                <a:cs typeface="Times New Roman"/>
              </a:rPr>
              <a:t>{ 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  <a:ea typeface="Calibri"/>
                <a:cs typeface="Times New Roman"/>
              </a:rPr>
              <a:t>return</a:t>
            </a:r>
            <a:r>
              <a:rPr lang="fr-FR" sz="1800" b="1" dirty="0">
                <a:solidFill>
                  <a:srgbClr val="6A5ACD"/>
                </a:solidFill>
                <a:latin typeface="Consolas" panose="020B0609020204030204" pitchFamily="49" charset="0"/>
                <a:ea typeface="Calibri"/>
                <a:cs typeface="Times New Roman"/>
              </a:rPr>
              <a:t> a * a ; 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  <a:ea typeface="Calibri"/>
                <a:cs typeface="Times New Roman"/>
              </a:rPr>
              <a:t>}</a:t>
            </a:r>
            <a:r>
              <a:rPr lang="fr-FR" sz="1800" b="1" dirty="0">
                <a:solidFill>
                  <a:srgbClr val="6A5ACD"/>
                </a:solidFill>
                <a:latin typeface="Consolas" panose="020B0609020204030204" pitchFamily="49" charset="0"/>
                <a:ea typeface="Calibri"/>
                <a:cs typeface="Times New Roman"/>
              </a:rPr>
              <a:t> ;</a:t>
            </a:r>
            <a:endParaRPr lang="fr-FR" sz="1800" b="1" dirty="0">
              <a:latin typeface="Calibri"/>
              <a:ea typeface="Calibri"/>
              <a:cs typeface="Times New Roman"/>
            </a:endParaRPr>
          </a:p>
          <a:p>
            <a:pPr marL="0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800" b="1" dirty="0">
              <a:solidFill>
                <a:srgbClr val="008080"/>
              </a:solidFill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800" b="1" dirty="0" err="1">
                <a:solidFill>
                  <a:srgbClr val="008080"/>
                </a:solidFill>
                <a:latin typeface="Consolas" panose="020B0609020204030204" pitchFamily="49" charset="0"/>
                <a:ea typeface="Calibri"/>
                <a:cs typeface="Times New Roman"/>
              </a:rPr>
              <a:t>function</a:t>
            </a:r>
            <a:r>
              <a:rPr lang="fr-FR" sz="1800" b="1" dirty="0">
                <a:solidFill>
                  <a:srgbClr val="6A5ACD"/>
                </a:solidFill>
                <a:latin typeface="Consolas" panose="020B0609020204030204" pitchFamily="49" charset="0"/>
                <a:ea typeface="Calibri"/>
                <a:cs typeface="Times New Roman"/>
              </a:rPr>
              <a:t> h</a:t>
            </a:r>
            <a:r>
              <a:rPr lang="fr-FR" sz="1800" b="1" dirty="0">
                <a:latin typeface="Consolas" panose="020B0609020204030204" pitchFamily="49" charset="0"/>
                <a:ea typeface="Calibri"/>
                <a:cs typeface="Times New Roman"/>
              </a:rPr>
              <a:t>(</a:t>
            </a:r>
            <a:r>
              <a:rPr lang="fr-FR" sz="1800" b="1" dirty="0">
                <a:solidFill>
                  <a:srgbClr val="6A5ACD"/>
                </a:solidFill>
                <a:latin typeface="Consolas" panose="020B0609020204030204" pitchFamily="49" charset="0"/>
                <a:ea typeface="Calibri"/>
                <a:cs typeface="Times New Roman"/>
              </a:rPr>
              <a:t>a, </a:t>
            </a:r>
            <a:r>
              <a:rPr lang="fr-FR" sz="1800" b="1" dirty="0" err="1">
                <a:solidFill>
                  <a:srgbClr val="6A5ACD"/>
                </a:solidFill>
                <a:latin typeface="Consolas" panose="020B0609020204030204" pitchFamily="49" charset="0"/>
                <a:ea typeface="Calibri"/>
                <a:cs typeface="Times New Roman"/>
              </a:rPr>
              <a:t>une_fonction</a:t>
            </a:r>
            <a:r>
              <a:rPr lang="fr-FR" sz="1800" b="1" dirty="0">
                <a:latin typeface="Consolas" panose="020B0609020204030204" pitchFamily="49" charset="0"/>
                <a:ea typeface="Calibri"/>
                <a:cs typeface="Times New Roman"/>
              </a:rPr>
              <a:t>)</a:t>
            </a:r>
            <a:r>
              <a:rPr lang="fr-FR" sz="1800" b="1" dirty="0">
                <a:solidFill>
                  <a:srgbClr val="6A5ACD"/>
                </a:solidFill>
                <a:latin typeface="Consolas" panose="020B0609020204030204" pitchFamily="49" charset="0"/>
                <a:ea typeface="Calibri"/>
                <a:cs typeface="Times New Roman"/>
              </a:rPr>
              <a:t> 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  <a:ea typeface="Calibri"/>
                <a:cs typeface="Times New Roman"/>
              </a:rPr>
              <a:t>{</a:t>
            </a:r>
            <a:endParaRPr lang="fr-FR" sz="1800" b="1" dirty="0">
              <a:latin typeface="Calibri"/>
              <a:ea typeface="Calibri"/>
              <a:cs typeface="Times New Roman"/>
            </a:endParaRPr>
          </a:p>
          <a:p>
            <a:pPr marL="0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800" b="1" dirty="0">
                <a:solidFill>
                  <a:srgbClr val="6A5ACD"/>
                </a:solidFill>
                <a:latin typeface="Consolas" panose="020B0609020204030204" pitchFamily="49" charset="0"/>
                <a:ea typeface="Calibri"/>
                <a:cs typeface="Times New Roman"/>
              </a:rPr>
              <a:t>    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  <a:ea typeface="Calibri"/>
                <a:cs typeface="Times New Roman"/>
              </a:rPr>
              <a:t>return</a:t>
            </a:r>
            <a:r>
              <a:rPr lang="fr-FR" sz="1800" b="1" dirty="0">
                <a:solidFill>
                  <a:srgbClr val="6A5ACD"/>
                </a:solidFill>
                <a:latin typeface="Consolas" panose="020B0609020204030204" pitchFamily="49" charset="0"/>
                <a:ea typeface="Calibri"/>
                <a:cs typeface="Times New Roman"/>
              </a:rPr>
              <a:t> </a:t>
            </a:r>
            <a:r>
              <a:rPr lang="fr-FR" sz="1800" b="1" dirty="0" err="1">
                <a:solidFill>
                  <a:srgbClr val="6A5ACD"/>
                </a:solidFill>
                <a:latin typeface="Consolas" panose="020B0609020204030204" pitchFamily="49" charset="0"/>
                <a:ea typeface="Calibri"/>
                <a:cs typeface="Times New Roman"/>
              </a:rPr>
              <a:t>une_fonction</a:t>
            </a:r>
            <a:r>
              <a:rPr lang="fr-FR" sz="1800" b="1" dirty="0">
                <a:latin typeface="Consolas" panose="020B0609020204030204" pitchFamily="49" charset="0"/>
                <a:ea typeface="Calibri"/>
                <a:cs typeface="Times New Roman"/>
              </a:rPr>
              <a:t>(</a:t>
            </a:r>
            <a:r>
              <a:rPr lang="fr-FR" sz="1800" b="1" dirty="0">
                <a:solidFill>
                  <a:srgbClr val="6A5ACD"/>
                </a:solidFill>
                <a:latin typeface="Consolas" panose="020B0609020204030204" pitchFamily="49" charset="0"/>
                <a:ea typeface="Calibri"/>
                <a:cs typeface="Times New Roman"/>
              </a:rPr>
              <a:t>a</a:t>
            </a:r>
            <a:r>
              <a:rPr lang="fr-FR" sz="1800" b="1" dirty="0">
                <a:latin typeface="Consolas" panose="020B0609020204030204" pitchFamily="49" charset="0"/>
                <a:ea typeface="Calibri"/>
                <a:cs typeface="Times New Roman"/>
              </a:rPr>
              <a:t>)</a:t>
            </a:r>
            <a:r>
              <a:rPr lang="fr-FR" sz="1800" b="1" dirty="0">
                <a:solidFill>
                  <a:srgbClr val="6A5ACD"/>
                </a:solidFill>
                <a:latin typeface="Consolas" panose="020B0609020204030204" pitchFamily="49" charset="0"/>
                <a:ea typeface="Calibri"/>
                <a:cs typeface="Times New Roman"/>
              </a:rPr>
              <a:t> ;</a:t>
            </a:r>
            <a:endParaRPr lang="fr-FR" sz="1800" b="1" dirty="0">
              <a:latin typeface="Calibri"/>
              <a:ea typeface="Calibri"/>
              <a:cs typeface="Times New Roman"/>
            </a:endParaRPr>
          </a:p>
          <a:p>
            <a:pPr marL="0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  <a:ea typeface="Calibri"/>
                <a:cs typeface="Times New Roman"/>
              </a:rPr>
              <a:t>}</a:t>
            </a:r>
            <a:endParaRPr lang="fr-FR" sz="1800" b="1" dirty="0">
              <a:latin typeface="Calibri"/>
              <a:ea typeface="Calibri"/>
              <a:cs typeface="Times New Roman"/>
            </a:endParaRPr>
          </a:p>
          <a:p>
            <a:pPr marL="0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800" b="1" dirty="0">
              <a:solidFill>
                <a:srgbClr val="804040"/>
              </a:solidFill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  <a:ea typeface="Calibri"/>
                <a:cs typeface="Times New Roman"/>
              </a:rPr>
              <a:t>window</a:t>
            </a:r>
            <a:r>
              <a:rPr lang="fr-FR" sz="1800" b="1" dirty="0">
                <a:solidFill>
                  <a:srgbClr val="6A5ACD"/>
                </a:solidFill>
                <a:latin typeface="Consolas" panose="020B0609020204030204" pitchFamily="49" charset="0"/>
                <a:ea typeface="Calibri"/>
                <a:cs typeface="Times New Roman"/>
              </a:rPr>
              <a:t>.alert</a:t>
            </a:r>
            <a:r>
              <a:rPr lang="fr-FR" sz="1800" b="1" dirty="0">
                <a:latin typeface="Consolas" panose="020B0609020204030204" pitchFamily="49" charset="0"/>
                <a:ea typeface="Calibri"/>
                <a:cs typeface="Times New Roman"/>
              </a:rPr>
              <a:t>(</a:t>
            </a:r>
            <a:r>
              <a:rPr lang="fr-FR" sz="1800" b="1" dirty="0">
                <a:solidFill>
                  <a:srgbClr val="FF00FF"/>
                </a:solidFill>
                <a:latin typeface="Consolas" panose="020B0609020204030204" pitchFamily="49" charset="0"/>
                <a:ea typeface="Calibri"/>
                <a:cs typeface="Times New Roman"/>
              </a:rPr>
              <a:t>"f(42) : "</a:t>
            </a:r>
            <a:r>
              <a:rPr lang="fr-FR" sz="1800" b="1" dirty="0">
                <a:solidFill>
                  <a:srgbClr val="6A5ACD"/>
                </a:solidFill>
                <a:latin typeface="Consolas" panose="020B0609020204030204" pitchFamily="49" charset="0"/>
                <a:ea typeface="Calibri"/>
                <a:cs typeface="Times New Roman"/>
              </a:rPr>
              <a:t> + f</a:t>
            </a:r>
            <a:r>
              <a:rPr lang="fr-FR" sz="1800" b="1" dirty="0">
                <a:latin typeface="Consolas" panose="020B0609020204030204" pitchFamily="49" charset="0"/>
                <a:ea typeface="Calibri"/>
                <a:cs typeface="Times New Roman"/>
              </a:rPr>
              <a:t>(42))</a:t>
            </a:r>
            <a:r>
              <a:rPr lang="fr-FR" sz="1800" b="1" dirty="0">
                <a:solidFill>
                  <a:srgbClr val="6A5ACD"/>
                </a:solidFill>
                <a:latin typeface="Consolas" panose="020B0609020204030204" pitchFamily="49" charset="0"/>
                <a:ea typeface="Calibri"/>
                <a:cs typeface="Times New Roman"/>
              </a:rPr>
              <a:t> ;</a:t>
            </a:r>
            <a:endParaRPr lang="fr-FR" sz="1800" b="1" dirty="0">
              <a:latin typeface="Calibri"/>
              <a:ea typeface="Calibri"/>
              <a:cs typeface="Times New Roman"/>
            </a:endParaRPr>
          </a:p>
          <a:p>
            <a:pPr marL="0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  <a:ea typeface="Calibri"/>
                <a:cs typeface="Times New Roman"/>
              </a:rPr>
              <a:t>window</a:t>
            </a:r>
            <a:r>
              <a:rPr lang="fr-FR" sz="1800" b="1" dirty="0">
                <a:solidFill>
                  <a:srgbClr val="6A5ACD"/>
                </a:solidFill>
                <a:latin typeface="Consolas" panose="020B0609020204030204" pitchFamily="49" charset="0"/>
                <a:ea typeface="Calibri"/>
                <a:cs typeface="Times New Roman"/>
              </a:rPr>
              <a:t>.alert</a:t>
            </a:r>
            <a:r>
              <a:rPr lang="fr-FR" sz="1800" b="1" dirty="0">
                <a:latin typeface="Consolas" panose="020B0609020204030204" pitchFamily="49" charset="0"/>
                <a:ea typeface="Calibri"/>
                <a:cs typeface="Times New Roman"/>
              </a:rPr>
              <a:t>(</a:t>
            </a:r>
            <a:r>
              <a:rPr lang="fr-FR" sz="1800" b="1" dirty="0">
                <a:solidFill>
                  <a:srgbClr val="FF00FF"/>
                </a:solidFill>
                <a:latin typeface="Consolas" panose="020B0609020204030204" pitchFamily="49" charset="0"/>
                <a:ea typeface="Calibri"/>
                <a:cs typeface="Times New Roman"/>
              </a:rPr>
              <a:t>"g(12) : "</a:t>
            </a:r>
            <a:r>
              <a:rPr lang="fr-FR" sz="1800" b="1" dirty="0">
                <a:solidFill>
                  <a:srgbClr val="6A5ACD"/>
                </a:solidFill>
                <a:latin typeface="Consolas" panose="020B0609020204030204" pitchFamily="49" charset="0"/>
                <a:ea typeface="Calibri"/>
                <a:cs typeface="Times New Roman"/>
              </a:rPr>
              <a:t> + g</a:t>
            </a:r>
            <a:r>
              <a:rPr lang="fr-FR" sz="1800" b="1" dirty="0">
                <a:latin typeface="Consolas" panose="020B0609020204030204" pitchFamily="49" charset="0"/>
                <a:ea typeface="Calibri"/>
                <a:cs typeface="Times New Roman"/>
              </a:rPr>
              <a:t>(12))</a:t>
            </a:r>
            <a:r>
              <a:rPr lang="fr-FR" sz="1800" b="1" dirty="0">
                <a:solidFill>
                  <a:srgbClr val="6A5ACD"/>
                </a:solidFill>
                <a:latin typeface="Consolas" panose="020B0609020204030204" pitchFamily="49" charset="0"/>
                <a:ea typeface="Calibri"/>
                <a:cs typeface="Times New Roman"/>
              </a:rPr>
              <a:t> ;</a:t>
            </a:r>
            <a:endParaRPr lang="fr-FR" sz="1800" b="1" dirty="0">
              <a:latin typeface="Calibri"/>
              <a:ea typeface="Calibri"/>
              <a:cs typeface="Times New Roman"/>
            </a:endParaRPr>
          </a:p>
          <a:p>
            <a:pPr marL="0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  <a:ea typeface="Calibri"/>
                <a:cs typeface="Times New Roman"/>
              </a:rPr>
              <a:t>window</a:t>
            </a:r>
            <a:r>
              <a:rPr lang="fr-FR" sz="1800" b="1" dirty="0">
                <a:solidFill>
                  <a:srgbClr val="6A5ACD"/>
                </a:solidFill>
                <a:latin typeface="Consolas" panose="020B0609020204030204" pitchFamily="49" charset="0"/>
                <a:ea typeface="Calibri"/>
                <a:cs typeface="Times New Roman"/>
              </a:rPr>
              <a:t>.alert</a:t>
            </a:r>
            <a:r>
              <a:rPr lang="fr-FR" sz="1800" b="1" dirty="0">
                <a:latin typeface="Consolas" panose="020B0609020204030204" pitchFamily="49" charset="0"/>
                <a:ea typeface="Calibri"/>
                <a:cs typeface="Times New Roman"/>
              </a:rPr>
              <a:t>(</a:t>
            </a:r>
            <a:r>
              <a:rPr lang="fr-FR" sz="1800" b="1" dirty="0">
                <a:solidFill>
                  <a:srgbClr val="FF00FF"/>
                </a:solidFill>
                <a:latin typeface="Consolas" panose="020B0609020204030204" pitchFamily="49" charset="0"/>
                <a:ea typeface="Calibri"/>
                <a:cs typeface="Times New Roman"/>
              </a:rPr>
              <a:t>"h(12, g) : "</a:t>
            </a:r>
            <a:r>
              <a:rPr lang="fr-FR" sz="1800" b="1" dirty="0">
                <a:solidFill>
                  <a:srgbClr val="6A5ACD"/>
                </a:solidFill>
                <a:latin typeface="Consolas" panose="020B0609020204030204" pitchFamily="49" charset="0"/>
                <a:ea typeface="Calibri"/>
                <a:cs typeface="Times New Roman"/>
              </a:rPr>
              <a:t> + h</a:t>
            </a:r>
            <a:r>
              <a:rPr lang="fr-FR" sz="1800" b="1" dirty="0">
                <a:latin typeface="Consolas" panose="020B0609020204030204" pitchFamily="49" charset="0"/>
                <a:ea typeface="Calibri"/>
                <a:cs typeface="Times New Roman"/>
              </a:rPr>
              <a:t>(12</a:t>
            </a:r>
            <a:r>
              <a:rPr lang="fr-FR" sz="1800" b="1" dirty="0">
                <a:solidFill>
                  <a:srgbClr val="6A5ACD"/>
                </a:solidFill>
                <a:latin typeface="Consolas" panose="020B0609020204030204" pitchFamily="49" charset="0"/>
                <a:ea typeface="Calibri"/>
                <a:cs typeface="Times New Roman"/>
              </a:rPr>
              <a:t>, g</a:t>
            </a:r>
            <a:r>
              <a:rPr lang="fr-FR" sz="1800" b="1" dirty="0">
                <a:latin typeface="Consolas" panose="020B0609020204030204" pitchFamily="49" charset="0"/>
                <a:ea typeface="Calibri"/>
                <a:cs typeface="Times New Roman"/>
              </a:rPr>
              <a:t>))</a:t>
            </a:r>
            <a:r>
              <a:rPr lang="fr-FR" sz="1800" b="1" dirty="0">
                <a:solidFill>
                  <a:srgbClr val="6A5ACD"/>
                </a:solidFill>
                <a:latin typeface="Consolas" panose="020B0609020204030204" pitchFamily="49" charset="0"/>
                <a:ea typeface="Calibri"/>
                <a:cs typeface="Times New Roman"/>
              </a:rPr>
              <a:t> ;</a:t>
            </a:r>
          </a:p>
          <a:p>
            <a:pPr marL="0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  <a:ea typeface="Calibri"/>
                <a:cs typeface="Times New Roman"/>
              </a:rPr>
              <a:t>window</a:t>
            </a:r>
            <a:r>
              <a:rPr lang="fr-FR" sz="1800" b="1" dirty="0">
                <a:solidFill>
                  <a:srgbClr val="6A5ACD"/>
                </a:solidFill>
                <a:latin typeface="Consolas" panose="020B0609020204030204" pitchFamily="49" charset="0"/>
                <a:ea typeface="Calibri"/>
                <a:cs typeface="Times New Roman"/>
              </a:rPr>
              <a:t>.alert</a:t>
            </a:r>
            <a:r>
              <a:rPr lang="fr-FR" sz="1800" b="1" dirty="0">
                <a:latin typeface="Consolas" panose="020B0609020204030204" pitchFamily="49" charset="0"/>
                <a:ea typeface="Calibri"/>
                <a:cs typeface="Times New Roman"/>
              </a:rPr>
              <a:t>(</a:t>
            </a:r>
            <a:r>
              <a:rPr lang="fr-FR" sz="1800" b="1" dirty="0">
                <a:solidFill>
                  <a:srgbClr val="FF00FF"/>
                </a:solidFill>
                <a:latin typeface="Consolas" panose="020B0609020204030204" pitchFamily="49" charset="0"/>
                <a:ea typeface="Calibri"/>
                <a:cs typeface="Times New Roman"/>
              </a:rPr>
              <a:t>"h(12, f) : "</a:t>
            </a:r>
            <a:r>
              <a:rPr lang="fr-FR" sz="1800" b="1" dirty="0">
                <a:solidFill>
                  <a:srgbClr val="6A5ACD"/>
                </a:solidFill>
                <a:latin typeface="Consolas" panose="020B0609020204030204" pitchFamily="49" charset="0"/>
                <a:ea typeface="Calibri"/>
                <a:cs typeface="Times New Roman"/>
              </a:rPr>
              <a:t> + h</a:t>
            </a:r>
            <a:r>
              <a:rPr lang="fr-FR" sz="1800" b="1" dirty="0">
                <a:latin typeface="Consolas" panose="020B0609020204030204" pitchFamily="49" charset="0"/>
                <a:ea typeface="Calibri"/>
                <a:cs typeface="Times New Roman"/>
              </a:rPr>
              <a:t>(12</a:t>
            </a:r>
            <a:r>
              <a:rPr lang="fr-FR" sz="1800" b="1" dirty="0">
                <a:solidFill>
                  <a:srgbClr val="6A5ACD"/>
                </a:solidFill>
                <a:latin typeface="Consolas" panose="020B0609020204030204" pitchFamily="49" charset="0"/>
                <a:ea typeface="Calibri"/>
                <a:cs typeface="Times New Roman"/>
              </a:rPr>
              <a:t>, f</a:t>
            </a:r>
            <a:r>
              <a:rPr lang="fr-FR" sz="1800" b="1" dirty="0">
                <a:latin typeface="Consolas" panose="020B0609020204030204" pitchFamily="49" charset="0"/>
                <a:ea typeface="Calibri"/>
                <a:cs typeface="Times New Roman"/>
              </a:rPr>
              <a:t>))</a:t>
            </a:r>
            <a:r>
              <a:rPr lang="fr-FR" sz="1800" b="1" dirty="0">
                <a:solidFill>
                  <a:srgbClr val="6A5ACD"/>
                </a:solidFill>
                <a:latin typeface="Consolas" panose="020B0609020204030204" pitchFamily="49" charset="0"/>
                <a:ea typeface="Calibri"/>
                <a:cs typeface="Times New Roman"/>
              </a:rPr>
              <a:t> ;</a:t>
            </a:r>
            <a:endParaRPr lang="fr-FR" sz="1800" b="1" dirty="0">
              <a:latin typeface="Calibri"/>
              <a:ea typeface="Calibri"/>
              <a:cs typeface="Times New Roman"/>
            </a:endParaRPr>
          </a:p>
          <a:p>
            <a:pPr marL="0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800" b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5C39F480-62C1-4287-8493-DBC21D8B3516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669C42E-9967-41B4-8B09-CF9519B3550F}" type="datetime11">
              <a:rPr lang="fr-FR" smtClean="0"/>
              <a:t>09:15:10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5405463" y="3611612"/>
            <a:ext cx="1258887" cy="244078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lIns="72000" tIns="0" rIns="72000" bIns="0"/>
          <a:lstStyle/>
          <a:p>
            <a:pPr algn="ctr">
              <a:defRPr/>
            </a:pP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84</a:t>
            </a: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5405463" y="3887630"/>
            <a:ext cx="1258887" cy="242888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lIns="72000" tIns="0" rIns="72000" bIns="0"/>
          <a:lstStyle/>
          <a:p>
            <a:pPr algn="ctr">
              <a:defRPr/>
            </a:pP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144</a:t>
            </a: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6121424" y="4162458"/>
            <a:ext cx="1258888" cy="242888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lIns="72000" tIns="0" rIns="72000" bIns="0"/>
          <a:lstStyle/>
          <a:p>
            <a:pPr algn="ctr">
              <a:defRPr/>
            </a:pP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144</a:t>
            </a: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6121424" y="4437285"/>
            <a:ext cx="1258888" cy="242888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lIns="72000" tIns="0" rIns="72000" bIns="0"/>
          <a:lstStyle/>
          <a:p>
            <a:pPr algn="ctr">
              <a:defRPr/>
            </a:pP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Portée des variables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La </a:t>
            </a:r>
            <a:r>
              <a:rPr lang="fr-FR" dirty="0">
                <a:solidFill>
                  <a:schemeClr val="bg1"/>
                </a:solidFill>
              </a:rPr>
              <a:t>portée des variables est liée aux fonctions </a:t>
            </a:r>
            <a:r>
              <a:rPr lang="fr-FR" dirty="0"/>
              <a:t>(</a:t>
            </a:r>
            <a:r>
              <a:rPr lang="fr-FR" b="1" dirty="0">
                <a:solidFill>
                  <a:srgbClr val="2E8B57"/>
                </a:solidFill>
                <a:latin typeface="Consolas" panose="020B0609020204030204" pitchFamily="49" charset="0"/>
              </a:rPr>
              <a:t>var</a:t>
            </a:r>
            <a:r>
              <a:rPr lang="fr-FR" dirty="0"/>
              <a:t>) ou aux blocs </a:t>
            </a: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if</a:t>
            </a:r>
            <a:r>
              <a:rPr lang="fr-FR" dirty="0"/>
              <a:t>, </a:t>
            </a:r>
            <a:r>
              <a:rPr lang="fr-FR" b="1" dirty="0" err="1">
                <a:latin typeface="Consolas" panose="020B0609020204030204" pitchFamily="49" charset="0"/>
                <a:cs typeface="Courier New" pitchFamily="49" charset="0"/>
              </a:rPr>
              <a:t>while</a:t>
            </a:r>
            <a:r>
              <a:rPr lang="fr-FR" dirty="0"/>
              <a:t>, </a:t>
            </a:r>
            <a:r>
              <a:rPr lang="fr-FR" dirty="0" err="1"/>
              <a:t>etc</a:t>
            </a:r>
            <a:r>
              <a:rPr lang="fr-FR" dirty="0"/>
              <a:t> (</a:t>
            </a:r>
            <a:r>
              <a:rPr lang="fr-FR" b="1" dirty="0">
                <a:solidFill>
                  <a:srgbClr val="2E8B57"/>
                </a:solidFill>
                <a:latin typeface="Consolas" panose="020B0609020204030204" pitchFamily="49" charset="0"/>
              </a:rPr>
              <a:t>let</a:t>
            </a:r>
            <a:r>
              <a:rPr lang="fr-FR" dirty="0"/>
              <a:t>).</a:t>
            </a:r>
          </a:p>
          <a:p>
            <a:pPr eaLnBrk="1" hangingPunct="1">
              <a:defRPr/>
            </a:pPr>
            <a:r>
              <a:rPr lang="fr-FR" dirty="0"/>
              <a:t>Les variables sont </a:t>
            </a:r>
            <a:r>
              <a:rPr lang="fr-FR" dirty="0">
                <a:solidFill>
                  <a:schemeClr val="bg1"/>
                </a:solidFill>
              </a:rPr>
              <a:t>globales</a:t>
            </a:r>
            <a:r>
              <a:rPr lang="fr-FR" dirty="0"/>
              <a:t> si</a:t>
            </a:r>
          </a:p>
          <a:p>
            <a:pPr lvl="1" eaLnBrk="1" hangingPunct="1">
              <a:defRPr/>
            </a:pPr>
            <a:r>
              <a:rPr lang="fr-FR" sz="2100" dirty="0"/>
              <a:t>déclarées hors de toute fonction</a:t>
            </a:r>
          </a:p>
          <a:p>
            <a:pPr lvl="1">
              <a:defRPr/>
            </a:pPr>
            <a:r>
              <a:rPr lang="fr-FR" sz="2100" dirty="0"/>
              <a:t>déclarées dans une fonction SANS le mot clé </a:t>
            </a:r>
            <a:r>
              <a:rPr lang="fr-FR" sz="2100" b="1" dirty="0">
                <a:solidFill>
                  <a:srgbClr val="2E8B57"/>
                </a:solidFill>
                <a:latin typeface="Consolas" panose="020B0609020204030204" pitchFamily="49" charset="0"/>
              </a:rPr>
              <a:t>var</a:t>
            </a:r>
            <a:r>
              <a:rPr lang="fr-FR" sz="2100" dirty="0"/>
              <a:t> ou </a:t>
            </a:r>
            <a:r>
              <a:rPr lang="fr-FR" sz="2100" b="1" dirty="0">
                <a:solidFill>
                  <a:srgbClr val="2E8B57"/>
                </a:solidFill>
                <a:latin typeface="Consolas" panose="020B0609020204030204" pitchFamily="49" charset="0"/>
              </a:rPr>
              <a:t>let</a:t>
            </a:r>
            <a:endParaRPr lang="fr-FR" sz="2100" dirty="0"/>
          </a:p>
          <a:p>
            <a:pPr eaLnBrk="1" hangingPunct="1">
              <a:defRPr/>
            </a:pPr>
            <a:r>
              <a:rPr lang="fr-FR" dirty="0"/>
              <a:t>Les variables sont </a:t>
            </a:r>
            <a:r>
              <a:rPr lang="fr-FR" dirty="0">
                <a:solidFill>
                  <a:schemeClr val="bg1"/>
                </a:solidFill>
              </a:rPr>
              <a:t>locales à une fonction </a:t>
            </a:r>
            <a:r>
              <a:rPr lang="fr-FR" dirty="0"/>
              <a:t>si</a:t>
            </a:r>
          </a:p>
          <a:p>
            <a:pPr lvl="1">
              <a:defRPr/>
            </a:pPr>
            <a:r>
              <a:rPr lang="fr-FR" sz="2100" dirty="0"/>
              <a:t>déclarées dans une fonction AVEC le mot clé </a:t>
            </a:r>
            <a:r>
              <a:rPr lang="fr-FR" sz="2100" b="1" dirty="0">
                <a:solidFill>
                  <a:srgbClr val="2E8B57"/>
                </a:solidFill>
                <a:latin typeface="Consolas" panose="020B0609020204030204" pitchFamily="49" charset="0"/>
              </a:rPr>
              <a:t>var</a:t>
            </a:r>
            <a:r>
              <a:rPr lang="fr-FR" sz="2100" dirty="0"/>
              <a:t> ou </a:t>
            </a:r>
            <a:r>
              <a:rPr lang="fr-FR" sz="2100" b="1" dirty="0">
                <a:solidFill>
                  <a:srgbClr val="2E8B57"/>
                </a:solidFill>
                <a:latin typeface="Consolas" panose="020B0609020204030204" pitchFamily="49" charset="0"/>
              </a:rPr>
              <a:t>let</a:t>
            </a:r>
          </a:p>
          <a:p>
            <a:pPr eaLnBrk="1" hangingPunct="1">
              <a:defRPr/>
            </a:pPr>
            <a:r>
              <a:rPr lang="fr-FR" dirty="0"/>
              <a:t>Les variables sont accessibles</a:t>
            </a:r>
          </a:p>
          <a:p>
            <a:pPr lvl="1" eaLnBrk="1" hangingPunct="1">
              <a:defRPr/>
            </a:pPr>
            <a:r>
              <a:rPr lang="fr-FR" sz="2100" dirty="0"/>
              <a:t>après la déclaration</a:t>
            </a:r>
          </a:p>
          <a:p>
            <a:pPr lvl="1" eaLnBrk="1" hangingPunct="1">
              <a:defRPr/>
            </a:pPr>
            <a:r>
              <a:rPr lang="fr-FR" sz="2100" dirty="0"/>
              <a:t>après la première affectation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2CF376A-F43F-41C5-84A8-8E7EEC2A97B9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ABF7F93-ADB2-4629-B77E-15B30929FD7D}" type="datetime11">
              <a:rPr lang="fr-FR" smtClean="0"/>
              <a:t>09:15:10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Fermetures (</a:t>
            </a:r>
            <a:r>
              <a:rPr lang="fr-FR" dirty="0" err="1"/>
              <a:t>closures</a:t>
            </a:r>
            <a:r>
              <a:rPr lang="fr-FR" dirty="0"/>
              <a:t>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>
                <a:solidFill>
                  <a:schemeClr val="bg1"/>
                </a:solidFill>
              </a:rPr>
              <a:t>Portée des variables </a:t>
            </a:r>
            <a:r>
              <a:rPr lang="fr-FR" dirty="0"/>
              <a:t>d’une fonction </a:t>
            </a:r>
            <a:r>
              <a:rPr lang="fr-FR" dirty="0">
                <a:solidFill>
                  <a:schemeClr val="bg1"/>
                </a:solidFill>
              </a:rPr>
              <a:t>étendue</a:t>
            </a:r>
            <a:r>
              <a:rPr lang="fr-FR" dirty="0"/>
              <a:t> :</a:t>
            </a:r>
          </a:p>
          <a:p>
            <a:pPr lvl="1" eaLnBrk="1" hangingPunct="1">
              <a:defRPr/>
            </a:pPr>
            <a:r>
              <a:rPr lang="fr-FR" sz="2100" dirty="0"/>
              <a:t>aux fonctions définies dans une fonction</a:t>
            </a:r>
          </a:p>
          <a:p>
            <a:pPr lvl="1" eaLnBrk="1" hangingPunct="1">
              <a:defRPr/>
            </a:pPr>
            <a:r>
              <a:rPr lang="fr-FR" sz="2100" dirty="0"/>
              <a:t>aux fonctions définies dans les fonctions définies dans une fonction</a:t>
            </a:r>
          </a:p>
          <a:p>
            <a:pPr lvl="1" eaLnBrk="1" hangingPunct="1">
              <a:defRPr/>
            </a:pPr>
            <a:r>
              <a:rPr lang="fr-FR" sz="2100" dirty="0"/>
              <a:t>aux fonctions définies dans les fonctions définies dans les fonctions définies dans une fonction</a:t>
            </a:r>
          </a:p>
          <a:p>
            <a:pPr lvl="1" eaLnBrk="1" hangingPunct="1">
              <a:defRPr/>
            </a:pPr>
            <a:r>
              <a:rPr lang="fr-FR" sz="2100" dirty="0"/>
              <a:t>…</a:t>
            </a:r>
          </a:p>
          <a:p>
            <a:pPr eaLnBrk="1" hangingPunct="1">
              <a:defRPr/>
            </a:pPr>
            <a:r>
              <a:rPr lang="fr-FR" dirty="0"/>
              <a:t>Une </a:t>
            </a:r>
            <a:r>
              <a:rPr lang="fr-FR" dirty="0">
                <a:solidFill>
                  <a:schemeClr val="bg1"/>
                </a:solidFill>
              </a:rPr>
              <a:t>fonction</a:t>
            </a:r>
            <a:r>
              <a:rPr lang="fr-FR" dirty="0"/>
              <a:t> peut </a:t>
            </a:r>
            <a:r>
              <a:rPr lang="fr-FR" dirty="0">
                <a:solidFill>
                  <a:schemeClr val="bg1"/>
                </a:solidFill>
              </a:rPr>
              <a:t>accéder</a:t>
            </a:r>
            <a:r>
              <a:rPr lang="fr-FR" dirty="0"/>
              <a:t> aux variables de </a:t>
            </a:r>
            <a:r>
              <a:rPr lang="fr-FR" dirty="0">
                <a:solidFill>
                  <a:schemeClr val="bg1"/>
                </a:solidFill>
              </a:rPr>
              <a:t>son</a:t>
            </a:r>
            <a:r>
              <a:rPr lang="fr-FR" dirty="0"/>
              <a:t> </a:t>
            </a:r>
            <a:r>
              <a:rPr lang="fr-FR" dirty="0">
                <a:solidFill>
                  <a:schemeClr val="bg1"/>
                </a:solidFill>
              </a:rPr>
              <a:t>contexte</a:t>
            </a:r>
            <a:r>
              <a:rPr lang="fr-FR" dirty="0"/>
              <a:t> et aux variables des </a:t>
            </a:r>
            <a:r>
              <a:rPr lang="fr-FR" dirty="0">
                <a:solidFill>
                  <a:schemeClr val="bg1"/>
                </a:solidFill>
              </a:rPr>
              <a:t>contextes parents</a:t>
            </a:r>
          </a:p>
          <a:p>
            <a:pPr eaLnBrk="1" hangingPunct="1">
              <a:defRPr/>
            </a:pPr>
            <a:r>
              <a:rPr lang="fr-FR" dirty="0"/>
              <a:t>La </a:t>
            </a:r>
            <a:r>
              <a:rPr lang="fr-FR" dirty="0">
                <a:solidFill>
                  <a:schemeClr val="bg1"/>
                </a:solidFill>
              </a:rPr>
              <a:t>capture</a:t>
            </a:r>
            <a:r>
              <a:rPr lang="fr-FR" dirty="0"/>
              <a:t> des variables se fait </a:t>
            </a:r>
            <a:r>
              <a:rPr lang="fr-FR" dirty="0">
                <a:solidFill>
                  <a:schemeClr val="bg1"/>
                </a:solidFill>
              </a:rPr>
              <a:t>à la fin de l’appel</a:t>
            </a:r>
            <a:r>
              <a:rPr lang="fr-FR" dirty="0"/>
              <a:t> de la fonction contenant les déclarations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9B328B1-23D4-4DF9-93BC-F01FB6438052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87D3F53-04EF-43F6-AED7-F49ADCE604D4}" type="datetime11">
              <a:rPr lang="fr-FR" smtClean="0"/>
              <a:t>09:15:10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Fermetures : exemple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 err="1">
                <a:solidFill>
                  <a:srgbClr val="008080"/>
                </a:solidFill>
                <a:latin typeface="Consolas" panose="020B0609020204030204" pitchFamily="49" charset="0"/>
                <a:ea typeface="Calibri"/>
                <a:cs typeface="Times New Roman"/>
              </a:rPr>
              <a:t>function</a:t>
            </a:r>
            <a:r>
              <a:rPr lang="fr-FR" sz="1500" b="1" dirty="0">
                <a:solidFill>
                  <a:srgbClr val="6A5ACD"/>
                </a:solidFill>
                <a:latin typeface="Consolas" panose="020B0609020204030204" pitchFamily="49" charset="0"/>
                <a:ea typeface="Calibri"/>
                <a:cs typeface="Times New Roman"/>
              </a:rPr>
              <a:t> f</a:t>
            </a:r>
            <a:r>
              <a:rPr lang="fr-FR" sz="1500" b="1" dirty="0">
                <a:latin typeface="Consolas" panose="020B0609020204030204" pitchFamily="49" charset="0"/>
                <a:ea typeface="Calibri"/>
                <a:cs typeface="Times New Roman"/>
              </a:rPr>
              <a:t>()</a:t>
            </a:r>
            <a:r>
              <a:rPr lang="fr-FR" sz="1500" b="1" dirty="0">
                <a:solidFill>
                  <a:srgbClr val="6A5ACD"/>
                </a:solidFill>
                <a:latin typeface="Consolas" panose="020B0609020204030204" pitchFamily="49" charset="0"/>
                <a:ea typeface="Calibri"/>
                <a:cs typeface="Times New Roman"/>
              </a:rPr>
              <a:t> </a:t>
            </a:r>
            <a:r>
              <a:rPr lang="fr-FR" sz="1500" b="1" dirty="0">
                <a:solidFill>
                  <a:srgbClr val="008080"/>
                </a:solidFill>
                <a:latin typeface="Consolas" panose="020B0609020204030204" pitchFamily="49" charset="0"/>
                <a:ea typeface="Calibri"/>
                <a:cs typeface="Times New Roman"/>
              </a:rPr>
              <a:t>{</a:t>
            </a:r>
            <a:endParaRPr lang="fr-FR" sz="1500" b="1" dirty="0">
              <a:latin typeface="Calibri"/>
              <a:ea typeface="Calibri"/>
              <a:cs typeface="Times New Roman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>
                <a:solidFill>
                  <a:srgbClr val="6A5ACD"/>
                </a:solidFill>
                <a:latin typeface="Consolas" panose="020B0609020204030204" pitchFamily="49" charset="0"/>
                <a:ea typeface="Calibri"/>
                <a:cs typeface="Times New Roman"/>
              </a:rPr>
              <a:t>  </a:t>
            </a:r>
            <a:r>
              <a:rPr lang="fr-FR" sz="1500" b="1" dirty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Times New Roman"/>
              </a:rPr>
              <a:t>// Variable a locale à f()</a:t>
            </a:r>
            <a:endParaRPr lang="fr-FR" sz="1500" b="1" dirty="0">
              <a:latin typeface="Calibri"/>
              <a:ea typeface="Calibri"/>
              <a:cs typeface="Times New Roman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>
                <a:solidFill>
                  <a:srgbClr val="6A5ACD"/>
                </a:solidFill>
                <a:latin typeface="Consolas" panose="020B0609020204030204" pitchFamily="49" charset="0"/>
                <a:ea typeface="Calibri"/>
                <a:cs typeface="Times New Roman"/>
              </a:rPr>
              <a:t>  </a:t>
            </a:r>
            <a:r>
              <a:rPr lang="fr-FR" sz="1500" b="1" dirty="0">
                <a:solidFill>
                  <a:srgbClr val="008080"/>
                </a:solidFill>
                <a:latin typeface="Consolas" panose="020B0609020204030204" pitchFamily="49" charset="0"/>
                <a:ea typeface="Calibri"/>
                <a:cs typeface="Times New Roman"/>
              </a:rPr>
              <a:t>var</a:t>
            </a:r>
            <a:r>
              <a:rPr lang="fr-FR" sz="1500" b="1" dirty="0">
                <a:solidFill>
                  <a:srgbClr val="6A5ACD"/>
                </a:solidFill>
                <a:latin typeface="Consolas" panose="020B0609020204030204" pitchFamily="49" charset="0"/>
                <a:ea typeface="Calibri"/>
                <a:cs typeface="Times New Roman"/>
              </a:rPr>
              <a:t> a = </a:t>
            </a:r>
            <a:r>
              <a:rPr lang="fr-FR" sz="1500" b="1" dirty="0">
                <a:latin typeface="Consolas" panose="020B0609020204030204" pitchFamily="49" charset="0"/>
                <a:ea typeface="Calibri"/>
                <a:cs typeface="Times New Roman"/>
              </a:rPr>
              <a:t>12</a:t>
            </a:r>
            <a:r>
              <a:rPr lang="fr-FR" sz="1500" b="1" dirty="0">
                <a:solidFill>
                  <a:srgbClr val="6A5ACD"/>
                </a:solidFill>
                <a:latin typeface="Consolas" panose="020B0609020204030204" pitchFamily="49" charset="0"/>
                <a:ea typeface="Calibri"/>
                <a:cs typeface="Times New Roman"/>
              </a:rPr>
              <a:t> ;</a:t>
            </a:r>
            <a:endParaRPr lang="fr-FR" sz="1500" b="1" dirty="0">
              <a:latin typeface="Calibri"/>
              <a:ea typeface="Calibri"/>
              <a:cs typeface="Times New Roman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>
                <a:solidFill>
                  <a:srgbClr val="6A5ACD"/>
                </a:solidFill>
                <a:latin typeface="Consolas" panose="020B0609020204030204" pitchFamily="49" charset="0"/>
                <a:ea typeface="Calibri"/>
                <a:cs typeface="Times New Roman"/>
              </a:rPr>
              <a:t>  </a:t>
            </a:r>
            <a:r>
              <a:rPr lang="fr-FR" sz="1500" b="1" dirty="0" err="1">
                <a:solidFill>
                  <a:srgbClr val="804040"/>
                </a:solidFill>
                <a:latin typeface="Consolas" panose="020B0609020204030204" pitchFamily="49" charset="0"/>
                <a:ea typeface="Calibri"/>
                <a:cs typeface="Times New Roman"/>
              </a:rPr>
              <a:t>window</a:t>
            </a:r>
            <a:r>
              <a:rPr lang="fr-FR" sz="1500" b="1" dirty="0" err="1">
                <a:solidFill>
                  <a:srgbClr val="6A5ACD"/>
                </a:solidFill>
                <a:latin typeface="Consolas" panose="020B0609020204030204" pitchFamily="49" charset="0"/>
                <a:ea typeface="Calibri"/>
                <a:cs typeface="Times New Roman"/>
              </a:rPr>
              <a:t>.alert</a:t>
            </a:r>
            <a:r>
              <a:rPr lang="fr-FR" sz="1500" b="1" dirty="0">
                <a:latin typeface="Consolas" panose="020B0609020204030204" pitchFamily="49" charset="0"/>
                <a:ea typeface="Calibri"/>
                <a:cs typeface="Times New Roman"/>
              </a:rPr>
              <a:t>(</a:t>
            </a:r>
            <a:r>
              <a:rPr lang="fr-FR" sz="1500" b="1" dirty="0">
                <a:solidFill>
                  <a:srgbClr val="FF00FF"/>
                </a:solidFill>
                <a:latin typeface="Consolas" panose="020B0609020204030204" pitchFamily="49" charset="0"/>
                <a:ea typeface="Calibri"/>
                <a:cs typeface="Times New Roman"/>
              </a:rPr>
              <a:t>"Dans f(), a est " </a:t>
            </a:r>
            <a:endParaRPr lang="fr-FR" sz="1500" b="1" dirty="0">
              <a:solidFill>
                <a:srgbClr val="6A5ACD"/>
              </a:solidFill>
              <a:latin typeface="Consolas" panose="020B0609020204030204" pitchFamily="49" charset="0"/>
              <a:ea typeface="Calibri"/>
              <a:cs typeface="Times New Roman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>
                <a:solidFill>
                  <a:srgbClr val="6A5ACD"/>
                </a:solidFill>
                <a:latin typeface="Consolas" panose="020B0609020204030204" pitchFamily="49" charset="0"/>
                <a:ea typeface="Calibri"/>
                <a:cs typeface="Times New Roman"/>
              </a:rPr>
              <a:t>                  + </a:t>
            </a:r>
            <a:r>
              <a:rPr lang="fr-FR" sz="1500" b="1" dirty="0">
                <a:solidFill>
                  <a:srgbClr val="804040"/>
                </a:solidFill>
                <a:latin typeface="Consolas" panose="020B0609020204030204" pitchFamily="49" charset="0"/>
                <a:ea typeface="Calibri"/>
                <a:cs typeface="Times New Roman"/>
              </a:rPr>
              <a:t>typeof</a:t>
            </a:r>
            <a:r>
              <a:rPr lang="fr-FR" sz="1500" b="1" dirty="0">
                <a:solidFill>
                  <a:srgbClr val="6A5ACD"/>
                </a:solidFill>
                <a:latin typeface="Consolas" panose="020B0609020204030204" pitchFamily="49" charset="0"/>
                <a:ea typeface="Calibri"/>
                <a:cs typeface="Times New Roman"/>
              </a:rPr>
              <a:t> a</a:t>
            </a:r>
            <a:r>
              <a:rPr lang="fr-FR" sz="1500" b="1" dirty="0">
                <a:latin typeface="Consolas" panose="020B0609020204030204" pitchFamily="49" charset="0"/>
                <a:ea typeface="Calibri"/>
                <a:cs typeface="Times New Roman"/>
              </a:rPr>
              <a:t>)</a:t>
            </a:r>
            <a:r>
              <a:rPr lang="fr-FR" sz="1500" b="1" dirty="0">
                <a:solidFill>
                  <a:srgbClr val="6A5ACD"/>
                </a:solidFill>
                <a:latin typeface="Consolas" panose="020B0609020204030204" pitchFamily="49" charset="0"/>
                <a:ea typeface="Calibri"/>
                <a:cs typeface="Times New Roman"/>
              </a:rPr>
              <a:t> ;</a:t>
            </a:r>
            <a:endParaRPr lang="fr-FR" sz="1500" b="1" dirty="0">
              <a:latin typeface="Calibri"/>
              <a:ea typeface="Calibri"/>
              <a:cs typeface="Times New Roman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>
                <a:solidFill>
                  <a:srgbClr val="6A5ACD"/>
                </a:solidFill>
                <a:latin typeface="Consolas" panose="020B0609020204030204" pitchFamily="49" charset="0"/>
                <a:ea typeface="Calibri"/>
                <a:cs typeface="Times New Roman"/>
              </a:rPr>
              <a:t>  </a:t>
            </a:r>
            <a:r>
              <a:rPr lang="fr-FR" sz="1500" b="1" dirty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Times New Roman"/>
              </a:rPr>
              <a:t>// Fonction g() définie dans la fonction f()</a:t>
            </a:r>
            <a:endParaRPr lang="fr-FR" sz="1500" b="1" dirty="0">
              <a:latin typeface="Calibri"/>
              <a:ea typeface="Calibri"/>
              <a:cs typeface="Times New Roman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>
                <a:solidFill>
                  <a:srgbClr val="6A5ACD"/>
                </a:solidFill>
                <a:latin typeface="Consolas" panose="020B0609020204030204" pitchFamily="49" charset="0"/>
                <a:ea typeface="Calibri"/>
                <a:cs typeface="Times New Roman"/>
              </a:rPr>
              <a:t>  </a:t>
            </a:r>
            <a:r>
              <a:rPr lang="fr-FR" sz="1500" b="1" dirty="0" err="1">
                <a:solidFill>
                  <a:srgbClr val="008080"/>
                </a:solidFill>
                <a:latin typeface="Consolas" panose="020B0609020204030204" pitchFamily="49" charset="0"/>
                <a:ea typeface="Calibri"/>
                <a:cs typeface="Times New Roman"/>
              </a:rPr>
              <a:t>function</a:t>
            </a:r>
            <a:r>
              <a:rPr lang="fr-FR" sz="1500" b="1" dirty="0">
                <a:solidFill>
                  <a:srgbClr val="6A5ACD"/>
                </a:solidFill>
                <a:latin typeface="Consolas" panose="020B0609020204030204" pitchFamily="49" charset="0"/>
                <a:ea typeface="Calibri"/>
                <a:cs typeface="Times New Roman"/>
              </a:rPr>
              <a:t> g</a:t>
            </a:r>
            <a:r>
              <a:rPr lang="fr-FR" sz="1500" b="1" dirty="0">
                <a:latin typeface="Consolas" panose="020B0609020204030204" pitchFamily="49" charset="0"/>
                <a:ea typeface="Calibri"/>
                <a:cs typeface="Times New Roman"/>
              </a:rPr>
              <a:t>()</a:t>
            </a:r>
            <a:r>
              <a:rPr lang="fr-FR" sz="1500" b="1" dirty="0">
                <a:solidFill>
                  <a:srgbClr val="6A5ACD"/>
                </a:solidFill>
                <a:latin typeface="Consolas" panose="020B0609020204030204" pitchFamily="49" charset="0"/>
                <a:ea typeface="Calibri"/>
                <a:cs typeface="Times New Roman"/>
              </a:rPr>
              <a:t> </a:t>
            </a:r>
            <a:r>
              <a:rPr lang="fr-FR" sz="1500" b="1" dirty="0">
                <a:solidFill>
                  <a:srgbClr val="008080"/>
                </a:solidFill>
                <a:latin typeface="Consolas" panose="020B0609020204030204" pitchFamily="49" charset="0"/>
                <a:ea typeface="Calibri"/>
                <a:cs typeface="Times New Roman"/>
              </a:rPr>
              <a:t>{</a:t>
            </a:r>
            <a:endParaRPr lang="fr-FR" sz="1500" b="1" dirty="0">
              <a:latin typeface="Calibri"/>
              <a:ea typeface="Calibri"/>
              <a:cs typeface="Times New Roman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>
                <a:solidFill>
                  <a:srgbClr val="6A5ACD"/>
                </a:solidFill>
                <a:latin typeface="Consolas" panose="020B0609020204030204" pitchFamily="49" charset="0"/>
                <a:ea typeface="Calibri"/>
                <a:cs typeface="Times New Roman"/>
              </a:rPr>
              <a:t>    a++ ; </a:t>
            </a:r>
            <a:r>
              <a:rPr lang="fr-FR" sz="1500" b="1" dirty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Times New Roman"/>
              </a:rPr>
              <a:t>// Incrémentation de a définie dans fonction f() </a:t>
            </a:r>
            <a:endParaRPr lang="fr-FR" sz="1500" b="1" dirty="0">
              <a:latin typeface="Calibri"/>
              <a:ea typeface="Calibri"/>
              <a:cs typeface="Times New Roman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>
                <a:solidFill>
                  <a:srgbClr val="6A5ACD"/>
                </a:solidFill>
                <a:latin typeface="Consolas" panose="020B0609020204030204" pitchFamily="49" charset="0"/>
                <a:ea typeface="Calibri"/>
                <a:cs typeface="Times New Roman"/>
              </a:rPr>
              <a:t>    </a:t>
            </a:r>
            <a:r>
              <a:rPr lang="fr-FR" sz="1500" b="1" dirty="0" err="1">
                <a:solidFill>
                  <a:srgbClr val="804040"/>
                </a:solidFill>
                <a:latin typeface="Consolas" panose="020B0609020204030204" pitchFamily="49" charset="0"/>
                <a:ea typeface="Calibri"/>
                <a:cs typeface="Times New Roman"/>
              </a:rPr>
              <a:t>window</a:t>
            </a:r>
            <a:r>
              <a:rPr lang="fr-FR" sz="1500" b="1" dirty="0" err="1">
                <a:solidFill>
                  <a:srgbClr val="6A5ACD"/>
                </a:solidFill>
                <a:latin typeface="Consolas" panose="020B0609020204030204" pitchFamily="49" charset="0"/>
                <a:ea typeface="Calibri"/>
                <a:cs typeface="Times New Roman"/>
              </a:rPr>
              <a:t>.alert</a:t>
            </a:r>
            <a:r>
              <a:rPr lang="fr-FR" sz="1500" b="1" dirty="0">
                <a:latin typeface="Consolas" panose="020B0609020204030204" pitchFamily="49" charset="0"/>
                <a:ea typeface="Calibri"/>
                <a:cs typeface="Times New Roman"/>
              </a:rPr>
              <a:t>(</a:t>
            </a:r>
            <a:r>
              <a:rPr lang="fr-FR" sz="1500" b="1" dirty="0">
                <a:solidFill>
                  <a:srgbClr val="FF00FF"/>
                </a:solidFill>
                <a:latin typeface="Consolas" panose="020B0609020204030204" pitchFamily="49" charset="0"/>
                <a:ea typeface="Calibri"/>
                <a:cs typeface="Times New Roman"/>
              </a:rPr>
              <a:t>"Dans g(), a est "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>
                <a:solidFill>
                  <a:srgbClr val="6A5ACD"/>
                </a:solidFill>
                <a:latin typeface="Consolas" panose="020B0609020204030204" pitchFamily="49" charset="0"/>
                <a:ea typeface="Calibri"/>
                <a:cs typeface="Times New Roman"/>
              </a:rPr>
              <a:t>                   + </a:t>
            </a:r>
            <a:r>
              <a:rPr lang="fr-FR" sz="1500" b="1" dirty="0">
                <a:solidFill>
                  <a:srgbClr val="804040"/>
                </a:solidFill>
                <a:latin typeface="Consolas" panose="020B0609020204030204" pitchFamily="49" charset="0"/>
                <a:ea typeface="Calibri"/>
                <a:cs typeface="Times New Roman"/>
              </a:rPr>
              <a:t>typeof</a:t>
            </a:r>
            <a:r>
              <a:rPr lang="fr-FR" sz="1500" b="1" dirty="0">
                <a:solidFill>
                  <a:srgbClr val="6A5ACD"/>
                </a:solidFill>
                <a:latin typeface="Consolas" panose="020B0609020204030204" pitchFamily="49" charset="0"/>
                <a:ea typeface="Calibri"/>
                <a:cs typeface="Times New Roman"/>
              </a:rPr>
              <a:t> a</a:t>
            </a:r>
            <a:r>
              <a:rPr lang="fr-FR" sz="1500" b="1" dirty="0">
                <a:latin typeface="Consolas" panose="020B0609020204030204" pitchFamily="49" charset="0"/>
                <a:ea typeface="Calibri"/>
                <a:cs typeface="Times New Roman"/>
              </a:rPr>
              <a:t>)</a:t>
            </a:r>
            <a:r>
              <a:rPr lang="fr-FR" sz="1500" b="1" dirty="0">
                <a:solidFill>
                  <a:srgbClr val="6A5ACD"/>
                </a:solidFill>
                <a:latin typeface="Consolas" panose="020B0609020204030204" pitchFamily="49" charset="0"/>
                <a:ea typeface="Calibri"/>
                <a:cs typeface="Times New Roman"/>
              </a:rPr>
              <a:t> ;</a:t>
            </a:r>
            <a:endParaRPr lang="fr-FR" sz="1500" b="1" dirty="0">
              <a:latin typeface="Calibri"/>
              <a:ea typeface="Calibri"/>
              <a:cs typeface="Times New Roman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>
                <a:solidFill>
                  <a:srgbClr val="6A5ACD"/>
                </a:solidFill>
                <a:latin typeface="Consolas" panose="020B0609020204030204" pitchFamily="49" charset="0"/>
                <a:ea typeface="Calibri"/>
                <a:cs typeface="Times New Roman"/>
              </a:rPr>
              <a:t>  </a:t>
            </a:r>
            <a:r>
              <a:rPr lang="fr-FR" sz="1500" b="1" dirty="0">
                <a:solidFill>
                  <a:srgbClr val="008080"/>
                </a:solidFill>
                <a:latin typeface="Consolas" panose="020B0609020204030204" pitchFamily="49" charset="0"/>
                <a:ea typeface="Calibri"/>
                <a:cs typeface="Times New Roman"/>
              </a:rPr>
              <a:t>}</a:t>
            </a:r>
            <a:endParaRPr lang="fr-FR" sz="1500" b="1" dirty="0">
              <a:latin typeface="Calibri"/>
              <a:ea typeface="Calibri"/>
              <a:cs typeface="Times New Roman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>
                <a:solidFill>
                  <a:srgbClr val="6A5ACD"/>
                </a:solidFill>
                <a:latin typeface="Consolas" panose="020B0609020204030204" pitchFamily="49" charset="0"/>
                <a:ea typeface="Calibri"/>
                <a:cs typeface="Times New Roman"/>
              </a:rPr>
              <a:t>  </a:t>
            </a:r>
            <a:r>
              <a:rPr lang="fr-FR" sz="1500" b="1" dirty="0">
                <a:solidFill>
                  <a:srgbClr val="804040"/>
                </a:solidFill>
                <a:latin typeface="Consolas" panose="020B0609020204030204" pitchFamily="49" charset="0"/>
                <a:ea typeface="Calibri"/>
                <a:cs typeface="Times New Roman"/>
              </a:rPr>
              <a:t>window</a:t>
            </a:r>
            <a:r>
              <a:rPr lang="fr-FR" sz="1500" b="1" dirty="0">
                <a:solidFill>
                  <a:srgbClr val="6A5ACD"/>
                </a:solidFill>
                <a:latin typeface="Consolas" panose="020B0609020204030204" pitchFamily="49" charset="0"/>
                <a:ea typeface="Calibri"/>
                <a:cs typeface="Times New Roman"/>
              </a:rPr>
              <a:t>.alert</a:t>
            </a:r>
            <a:r>
              <a:rPr lang="fr-FR" sz="1500" b="1" dirty="0">
                <a:latin typeface="Consolas" panose="020B0609020204030204" pitchFamily="49" charset="0"/>
                <a:ea typeface="Calibri"/>
                <a:cs typeface="Times New Roman"/>
              </a:rPr>
              <a:t>(</a:t>
            </a:r>
            <a:r>
              <a:rPr lang="fr-FR" sz="1500" b="1" dirty="0">
                <a:solidFill>
                  <a:srgbClr val="FF00FF"/>
                </a:solidFill>
                <a:latin typeface="Consolas" panose="020B0609020204030204" pitchFamily="49" charset="0"/>
                <a:ea typeface="Calibri"/>
                <a:cs typeface="Times New Roman"/>
              </a:rPr>
              <a:t>"Avant g(), a vaut "</a:t>
            </a:r>
            <a:r>
              <a:rPr lang="fr-FR" sz="1500" b="1" dirty="0">
                <a:solidFill>
                  <a:srgbClr val="6A5ACD"/>
                </a:solidFill>
                <a:latin typeface="Consolas" panose="020B0609020204030204" pitchFamily="49" charset="0"/>
                <a:ea typeface="Calibri"/>
                <a:cs typeface="Times New Roman"/>
              </a:rPr>
              <a:t> + a</a:t>
            </a:r>
            <a:r>
              <a:rPr lang="fr-FR" sz="1500" b="1" dirty="0">
                <a:latin typeface="Consolas" panose="020B0609020204030204" pitchFamily="49" charset="0"/>
                <a:ea typeface="Calibri"/>
                <a:cs typeface="Times New Roman"/>
              </a:rPr>
              <a:t>)</a:t>
            </a:r>
            <a:r>
              <a:rPr lang="fr-FR" sz="1500" b="1" dirty="0">
                <a:solidFill>
                  <a:srgbClr val="6A5ACD"/>
                </a:solidFill>
                <a:latin typeface="Consolas" panose="020B0609020204030204" pitchFamily="49" charset="0"/>
                <a:ea typeface="Calibri"/>
                <a:cs typeface="Times New Roman"/>
              </a:rPr>
              <a:t> ;</a:t>
            </a:r>
            <a:endParaRPr lang="fr-FR" sz="1500" b="1" dirty="0">
              <a:latin typeface="Calibri"/>
              <a:ea typeface="Calibri"/>
              <a:cs typeface="Times New Roman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>
                <a:solidFill>
                  <a:srgbClr val="6A5ACD"/>
                </a:solidFill>
                <a:latin typeface="Consolas" panose="020B0609020204030204" pitchFamily="49" charset="0"/>
                <a:ea typeface="Calibri"/>
                <a:cs typeface="Times New Roman"/>
              </a:rPr>
              <a:t>  g</a:t>
            </a:r>
            <a:r>
              <a:rPr lang="fr-FR" sz="1500" b="1" dirty="0">
                <a:latin typeface="Consolas" panose="020B0609020204030204" pitchFamily="49" charset="0"/>
                <a:ea typeface="Calibri"/>
                <a:cs typeface="Times New Roman"/>
              </a:rPr>
              <a:t>()</a:t>
            </a:r>
            <a:r>
              <a:rPr lang="fr-FR" sz="1500" b="1" dirty="0">
                <a:solidFill>
                  <a:srgbClr val="6A5ACD"/>
                </a:solidFill>
                <a:latin typeface="Consolas" panose="020B0609020204030204" pitchFamily="49" charset="0"/>
                <a:ea typeface="Calibri"/>
                <a:cs typeface="Times New Roman"/>
              </a:rPr>
              <a:t> ;</a:t>
            </a:r>
            <a:endParaRPr lang="fr-FR" sz="1500" b="1" dirty="0">
              <a:latin typeface="Calibri"/>
              <a:ea typeface="Calibri"/>
              <a:cs typeface="Times New Roman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>
                <a:solidFill>
                  <a:srgbClr val="6A5ACD"/>
                </a:solidFill>
                <a:latin typeface="Consolas" panose="020B0609020204030204" pitchFamily="49" charset="0"/>
                <a:ea typeface="Calibri"/>
                <a:cs typeface="Times New Roman"/>
              </a:rPr>
              <a:t>  </a:t>
            </a:r>
            <a:r>
              <a:rPr lang="fr-FR" sz="1500" b="1" dirty="0">
                <a:solidFill>
                  <a:srgbClr val="804040"/>
                </a:solidFill>
                <a:latin typeface="Consolas" panose="020B0609020204030204" pitchFamily="49" charset="0"/>
                <a:ea typeface="Calibri"/>
                <a:cs typeface="Times New Roman"/>
              </a:rPr>
              <a:t>window</a:t>
            </a:r>
            <a:r>
              <a:rPr lang="fr-FR" sz="1500" b="1" dirty="0">
                <a:solidFill>
                  <a:srgbClr val="6A5ACD"/>
                </a:solidFill>
                <a:latin typeface="Consolas" panose="020B0609020204030204" pitchFamily="49" charset="0"/>
                <a:ea typeface="Calibri"/>
                <a:cs typeface="Times New Roman"/>
              </a:rPr>
              <a:t>.alert</a:t>
            </a:r>
            <a:r>
              <a:rPr lang="fr-FR" sz="1500" b="1" dirty="0">
                <a:latin typeface="Consolas" panose="020B0609020204030204" pitchFamily="49" charset="0"/>
                <a:ea typeface="Calibri"/>
                <a:cs typeface="Times New Roman"/>
              </a:rPr>
              <a:t>(</a:t>
            </a:r>
            <a:r>
              <a:rPr lang="fr-FR" sz="1500" b="1" dirty="0">
                <a:solidFill>
                  <a:srgbClr val="FF00FF"/>
                </a:solidFill>
                <a:latin typeface="Consolas" panose="020B0609020204030204" pitchFamily="49" charset="0"/>
                <a:ea typeface="Calibri"/>
                <a:cs typeface="Times New Roman"/>
              </a:rPr>
              <a:t>"Après g(), a vaut "</a:t>
            </a:r>
            <a:r>
              <a:rPr lang="fr-FR" sz="1500" b="1" dirty="0">
                <a:solidFill>
                  <a:srgbClr val="6A5ACD"/>
                </a:solidFill>
                <a:latin typeface="Consolas" panose="020B0609020204030204" pitchFamily="49" charset="0"/>
                <a:ea typeface="Calibri"/>
                <a:cs typeface="Times New Roman"/>
              </a:rPr>
              <a:t> + a</a:t>
            </a:r>
            <a:r>
              <a:rPr lang="fr-FR" sz="1500" b="1" dirty="0">
                <a:latin typeface="Consolas" panose="020B0609020204030204" pitchFamily="49" charset="0"/>
                <a:ea typeface="Calibri"/>
                <a:cs typeface="Times New Roman"/>
              </a:rPr>
              <a:t>)</a:t>
            </a:r>
            <a:r>
              <a:rPr lang="fr-FR" sz="1500" b="1" dirty="0">
                <a:solidFill>
                  <a:srgbClr val="6A5ACD"/>
                </a:solidFill>
                <a:latin typeface="Consolas" panose="020B0609020204030204" pitchFamily="49" charset="0"/>
                <a:ea typeface="Calibri"/>
                <a:cs typeface="Times New Roman"/>
              </a:rPr>
              <a:t> ;</a:t>
            </a:r>
            <a:endParaRPr lang="fr-FR" sz="1500" b="1" dirty="0">
              <a:latin typeface="Calibri"/>
              <a:ea typeface="Calibri"/>
              <a:cs typeface="Times New Roman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>
                <a:solidFill>
                  <a:srgbClr val="008080"/>
                </a:solidFill>
                <a:latin typeface="Consolas" panose="020B0609020204030204" pitchFamily="49" charset="0"/>
                <a:ea typeface="Calibri"/>
                <a:cs typeface="Times New Roman"/>
              </a:rPr>
              <a:t>}</a:t>
            </a:r>
            <a:endParaRPr lang="fr-FR" sz="1500" b="1" dirty="0">
              <a:latin typeface="Calibri"/>
              <a:ea typeface="Calibri"/>
              <a:cs typeface="Times New Roman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>
                <a:solidFill>
                  <a:srgbClr val="804040"/>
                </a:solidFill>
                <a:latin typeface="Consolas" panose="020B0609020204030204" pitchFamily="49" charset="0"/>
                <a:ea typeface="Calibri"/>
                <a:cs typeface="Times New Roman"/>
              </a:rPr>
              <a:t>window</a:t>
            </a:r>
            <a:r>
              <a:rPr lang="fr-FR" sz="1500" b="1" dirty="0">
                <a:solidFill>
                  <a:srgbClr val="6A5ACD"/>
                </a:solidFill>
                <a:latin typeface="Consolas" panose="020B0609020204030204" pitchFamily="49" charset="0"/>
                <a:ea typeface="Calibri"/>
                <a:cs typeface="Times New Roman"/>
              </a:rPr>
              <a:t>.alert</a:t>
            </a:r>
            <a:r>
              <a:rPr lang="fr-FR" sz="1500" b="1" dirty="0">
                <a:latin typeface="Consolas" panose="020B0609020204030204" pitchFamily="49" charset="0"/>
                <a:ea typeface="Calibri"/>
                <a:cs typeface="Times New Roman"/>
              </a:rPr>
              <a:t>(</a:t>
            </a:r>
            <a:r>
              <a:rPr lang="fr-FR" sz="1500" b="1" dirty="0">
                <a:solidFill>
                  <a:srgbClr val="FF00FF"/>
                </a:solidFill>
                <a:latin typeface="Consolas" panose="020B0609020204030204" pitchFamily="49" charset="0"/>
                <a:ea typeface="Calibri"/>
                <a:cs typeface="Times New Roman"/>
              </a:rPr>
              <a:t>"En global, a est "</a:t>
            </a:r>
            <a:r>
              <a:rPr lang="fr-FR" sz="1500" b="1" dirty="0">
                <a:solidFill>
                  <a:srgbClr val="6A5ACD"/>
                </a:solidFill>
                <a:latin typeface="Consolas" panose="020B0609020204030204" pitchFamily="49" charset="0"/>
                <a:ea typeface="Calibri"/>
                <a:cs typeface="Times New Roman"/>
              </a:rPr>
              <a:t> + </a:t>
            </a:r>
            <a:r>
              <a:rPr lang="fr-FR" sz="1500" b="1" dirty="0">
                <a:solidFill>
                  <a:srgbClr val="804040"/>
                </a:solidFill>
                <a:latin typeface="Consolas" panose="020B0609020204030204" pitchFamily="49" charset="0"/>
                <a:ea typeface="Calibri"/>
                <a:cs typeface="Times New Roman"/>
              </a:rPr>
              <a:t>typeof</a:t>
            </a:r>
            <a:r>
              <a:rPr lang="fr-FR" sz="1500" b="1" dirty="0">
                <a:solidFill>
                  <a:srgbClr val="6A5ACD"/>
                </a:solidFill>
                <a:latin typeface="Consolas" panose="020B0609020204030204" pitchFamily="49" charset="0"/>
                <a:ea typeface="Calibri"/>
                <a:cs typeface="Times New Roman"/>
              </a:rPr>
              <a:t> a</a:t>
            </a:r>
            <a:r>
              <a:rPr lang="fr-FR" sz="1500" b="1" dirty="0">
                <a:latin typeface="Consolas" panose="020B0609020204030204" pitchFamily="49" charset="0"/>
                <a:ea typeface="Calibri"/>
                <a:cs typeface="Times New Roman"/>
              </a:rPr>
              <a:t>)</a:t>
            </a:r>
            <a:r>
              <a:rPr lang="fr-FR" sz="1500" b="1" dirty="0">
                <a:solidFill>
                  <a:srgbClr val="6A5ACD"/>
                </a:solidFill>
                <a:latin typeface="Consolas" panose="020B0609020204030204" pitchFamily="49" charset="0"/>
                <a:ea typeface="Calibri"/>
                <a:cs typeface="Times New Roman"/>
              </a:rPr>
              <a:t> ;</a:t>
            </a:r>
            <a:endParaRPr lang="fr-FR" sz="1500" b="1" dirty="0">
              <a:latin typeface="Calibri"/>
              <a:ea typeface="Calibri"/>
              <a:cs typeface="Times New Roman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500" b="1" dirty="0">
                <a:solidFill>
                  <a:srgbClr val="6A5ACD"/>
                </a:solidFill>
                <a:latin typeface="Consolas" panose="020B0609020204030204" pitchFamily="49" charset="0"/>
                <a:ea typeface="Calibri"/>
                <a:cs typeface="Times New Roman"/>
              </a:rPr>
              <a:t>f</a:t>
            </a:r>
            <a:r>
              <a:rPr lang="fr-FR" sz="1500" b="1" dirty="0">
                <a:latin typeface="Consolas" panose="020B0609020204030204" pitchFamily="49" charset="0"/>
                <a:ea typeface="Calibri"/>
                <a:cs typeface="Times New Roman"/>
              </a:rPr>
              <a:t>()</a:t>
            </a:r>
            <a:r>
              <a:rPr lang="fr-FR" sz="1500" b="1" dirty="0">
                <a:solidFill>
                  <a:srgbClr val="6A5ACD"/>
                </a:solidFill>
                <a:latin typeface="Consolas" panose="020B0609020204030204" pitchFamily="49" charset="0"/>
                <a:ea typeface="Calibri"/>
                <a:cs typeface="Times New Roman"/>
              </a:rPr>
              <a:t> ;</a:t>
            </a:r>
            <a:endParaRPr lang="fr-FR" sz="15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EEA11C78-F27F-450B-9086-21E4EBFC8264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F6A64CD-377C-4FA4-A229-F3F5C69DE394}" type="datetime11">
              <a:rPr lang="fr-FR" smtClean="0"/>
              <a:t>09:15:10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5100638" y="792956"/>
            <a:ext cx="3873500" cy="153233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lIns="72000" tIns="0" rIns="72000" bIns="0">
            <a:spAutoFit/>
          </a:bodyPr>
          <a:lstStyle/>
          <a:p>
            <a:pPr>
              <a:defRPr/>
            </a:pP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En global, a est </a:t>
            </a:r>
            <a:r>
              <a:rPr lang="fr-FR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undefined</a:t>
            </a:r>
            <a:b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Dans f(), a est </a:t>
            </a:r>
            <a:r>
              <a:rPr lang="fr-FR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number</a:t>
            </a:r>
            <a:b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Avant g(), a vaut 12</a:t>
            </a:r>
            <a:b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Dans g(), a est </a:t>
            </a:r>
            <a:r>
              <a:rPr lang="fr-FR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number</a:t>
            </a:r>
            <a:b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Après g(), a vaut 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 eaLnBrk="1" hangingPunct="1">
              <a:defRPr/>
            </a:pPr>
            <a:r>
              <a:rPr lang="fr-FR" dirty="0"/>
              <a:t>Fonction de traitement de la réponse HTTP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Désigner la </a:t>
            </a:r>
            <a:r>
              <a:rPr lang="fr-FR" dirty="0">
                <a:solidFill>
                  <a:schemeClr val="bg1"/>
                </a:solidFill>
              </a:rPr>
              <a:t>fonction</a:t>
            </a:r>
            <a:r>
              <a:rPr lang="fr-FR" dirty="0"/>
              <a:t> qui sera </a:t>
            </a:r>
            <a:r>
              <a:rPr lang="fr-FR" dirty="0">
                <a:solidFill>
                  <a:schemeClr val="bg1"/>
                </a:solidFill>
              </a:rPr>
              <a:t>lancée</a:t>
            </a:r>
            <a:r>
              <a:rPr lang="fr-FR" dirty="0"/>
              <a:t> lors des </a:t>
            </a:r>
            <a:r>
              <a:rPr lang="fr-FR" dirty="0">
                <a:solidFill>
                  <a:schemeClr val="bg1"/>
                </a:solidFill>
              </a:rPr>
              <a:t>changements</a:t>
            </a:r>
            <a:r>
              <a:rPr lang="fr-FR" dirty="0">
                <a:solidFill>
                  <a:schemeClr val="hlink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d'état</a:t>
            </a:r>
            <a:r>
              <a:rPr lang="fr-FR" dirty="0"/>
              <a:t> de la requête</a:t>
            </a:r>
          </a:p>
          <a:p>
            <a:pPr eaLnBrk="1" hangingPunct="1">
              <a:defRPr/>
            </a:pPr>
            <a:r>
              <a:rPr lang="fr-FR" dirty="0"/>
              <a:t>Désigner la </a:t>
            </a:r>
            <a:r>
              <a:rPr lang="fr-FR" dirty="0">
                <a:solidFill>
                  <a:schemeClr val="bg1"/>
                </a:solidFill>
              </a:rPr>
              <a:t>fonction</a:t>
            </a:r>
            <a:r>
              <a:rPr lang="fr-FR" dirty="0"/>
              <a:t> qui sera </a:t>
            </a:r>
            <a:r>
              <a:rPr lang="fr-FR" dirty="0">
                <a:solidFill>
                  <a:schemeClr val="bg1"/>
                </a:solidFill>
              </a:rPr>
              <a:t>lancée</a:t>
            </a:r>
            <a:r>
              <a:rPr lang="fr-FR" dirty="0"/>
              <a:t> quand la réponse HTTP sera complètement reçue et donc que les </a:t>
            </a:r>
            <a:r>
              <a:rPr lang="fr-FR" dirty="0">
                <a:solidFill>
                  <a:schemeClr val="bg1"/>
                </a:solidFill>
              </a:rPr>
              <a:t>données</a:t>
            </a:r>
            <a:r>
              <a:rPr lang="fr-FR" dirty="0"/>
              <a:t> seront </a:t>
            </a:r>
            <a:r>
              <a:rPr lang="fr-FR" dirty="0">
                <a:solidFill>
                  <a:schemeClr val="bg1"/>
                </a:solidFill>
              </a:rPr>
              <a:t>disponibles</a:t>
            </a:r>
          </a:p>
          <a:p>
            <a:pPr eaLnBrk="1" hangingPunct="1">
              <a:defRPr/>
            </a:pPr>
            <a:r>
              <a:rPr lang="fr-FR" sz="2600" b="1" dirty="0" err="1">
                <a:latin typeface="Consolas" panose="020B0609020204030204" pitchFamily="49" charset="0"/>
              </a:rPr>
              <a:t>XMLHTTPRequest.</a:t>
            </a:r>
            <a:r>
              <a:rPr lang="fr-FR" sz="2600" b="1" dirty="0" err="1">
                <a:solidFill>
                  <a:schemeClr val="bg1"/>
                </a:solidFill>
                <a:latin typeface="Consolas" panose="020B0609020204030204" pitchFamily="49" charset="0"/>
              </a:rPr>
              <a:t>onreadystatechange</a:t>
            </a:r>
            <a:r>
              <a:rPr lang="fr-FR" dirty="0"/>
              <a:t> </a:t>
            </a:r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r>
              <a:rPr lang="fr-FR" b="1" dirty="0" err="1">
                <a:latin typeface="Consolas" panose="020B0609020204030204" pitchFamily="49" charset="0"/>
              </a:rPr>
              <a:t>xmlHttp.</a:t>
            </a:r>
            <a:r>
              <a:rPr lang="fr-FR" sz="2600" b="1" dirty="0" err="1">
                <a:solidFill>
                  <a:schemeClr val="bg1"/>
                </a:solidFill>
                <a:latin typeface="Consolas" panose="020B0609020204030204" pitchFamily="49" charset="0"/>
              </a:rPr>
              <a:t>onreadystatechange</a:t>
            </a:r>
            <a:r>
              <a:rPr lang="fr-FR" sz="2600" b="1" dirty="0">
                <a:latin typeface="Consolas" panose="020B0609020204030204" pitchFamily="49" charset="0"/>
              </a:rPr>
              <a:t>=</a:t>
            </a:r>
            <a:r>
              <a:rPr lang="fr-FR" sz="2400" b="1" dirty="0" err="1">
                <a:latin typeface="Consolas" panose="020B0609020204030204" pitchFamily="49" charset="0"/>
              </a:rPr>
              <a:t>function</a:t>
            </a:r>
            <a:r>
              <a:rPr lang="fr-FR" sz="2400" b="1" dirty="0">
                <a:latin typeface="Consolas" panose="020B0609020204030204" pitchFamily="49" charset="0"/>
              </a:rPr>
              <a:t>() {</a:t>
            </a:r>
            <a:br>
              <a:rPr lang="fr-FR" sz="2400" b="1" dirty="0">
                <a:latin typeface="Consolas" panose="020B0609020204030204" pitchFamily="49" charset="0"/>
              </a:rPr>
            </a:br>
            <a:r>
              <a:rPr lang="fr-FR" sz="2400" b="1" dirty="0">
                <a:latin typeface="Consolas" panose="020B0609020204030204" pitchFamily="49" charset="0"/>
              </a:rPr>
              <a:t>  if (</a:t>
            </a:r>
            <a:r>
              <a:rPr lang="fr-FR" sz="2400" b="1" dirty="0" err="1">
                <a:latin typeface="Consolas" panose="020B0609020204030204" pitchFamily="49" charset="0"/>
              </a:rPr>
              <a:t>xmlHttp.</a:t>
            </a:r>
            <a:r>
              <a:rPr lang="fr-FR" sz="2400" b="1" dirty="0" err="1">
                <a:solidFill>
                  <a:schemeClr val="bg1"/>
                </a:solidFill>
                <a:latin typeface="Consolas" panose="020B0609020204030204" pitchFamily="49" charset="0"/>
              </a:rPr>
              <a:t>readyState</a:t>
            </a:r>
            <a:r>
              <a:rPr lang="fr-FR" sz="2400" b="1" dirty="0">
                <a:latin typeface="Consolas" panose="020B0609020204030204" pitchFamily="49" charset="0"/>
              </a:rPr>
              <a:t> == 4)</a:t>
            </a:r>
            <a:br>
              <a:rPr lang="fr-FR" sz="2400" b="1" dirty="0">
                <a:latin typeface="Consolas" panose="020B0609020204030204" pitchFamily="49" charset="0"/>
              </a:rPr>
            </a:br>
            <a:r>
              <a:rPr lang="fr-FR" sz="2400" b="1" dirty="0">
                <a:latin typeface="Consolas" panose="020B0609020204030204" pitchFamily="49" charset="0"/>
              </a:rPr>
              <a:t>    </a:t>
            </a:r>
            <a:r>
              <a:rPr lang="fr-FR" sz="2400" b="1" dirty="0" err="1">
                <a:latin typeface="Consolas" panose="020B0609020204030204" pitchFamily="49" charset="0"/>
              </a:rPr>
              <a:t>window.alert</a:t>
            </a:r>
            <a:r>
              <a:rPr lang="fr-FR" sz="2400" b="1" dirty="0">
                <a:latin typeface="Consolas" panose="020B0609020204030204" pitchFamily="49" charset="0"/>
              </a:rPr>
              <a:t>('Données dispo !');</a:t>
            </a:r>
            <a:br>
              <a:rPr lang="fr-FR" sz="2400" b="1" dirty="0">
                <a:latin typeface="Consolas" panose="020B0609020204030204" pitchFamily="49" charset="0"/>
              </a:rPr>
            </a:br>
            <a:r>
              <a:rPr lang="fr-FR" sz="2400" b="1" dirty="0">
                <a:latin typeface="Consolas" panose="020B0609020204030204" pitchFamily="49" charset="0"/>
              </a:rPr>
              <a:t>}</a:t>
            </a:r>
            <a:endParaRPr lang="fr-FR" sz="2600" b="1" dirty="0">
              <a:latin typeface="Consolas" panose="020B0609020204030204" pitchFamily="49" charset="0"/>
            </a:endParaRP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32A6E13-A1DE-439A-A5A2-D8F4006FD29B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fr-FR" altLang="fr-FR" sz="1200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2D4BBC9-78C3-4220-BA4C-D95BF7B3C3FE}" type="datetime11">
              <a:rPr lang="fr-FR" smtClean="0"/>
              <a:t>09:15:10</a:t>
            </a:fld>
            <a:endParaRPr lang="fr-FR"/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36871" name="AutoShape 4"/>
          <p:cNvSpPr>
            <a:spLocks noChangeArrowheads="1"/>
          </p:cNvSpPr>
          <p:nvPr/>
        </p:nvSpPr>
        <p:spPr bwMode="auto">
          <a:xfrm>
            <a:off x="6948264" y="3507854"/>
            <a:ext cx="1831877" cy="783193"/>
          </a:xfrm>
          <a:prstGeom prst="wedgeRoundRectCallout">
            <a:avLst>
              <a:gd name="adj1" fmla="val -106225"/>
              <a:gd name="adj2" fmla="val -31871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Réponse HTTP reçue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err="1">
                <a:solidFill>
                  <a:schemeClr val="tx1"/>
                </a:solidFill>
                <a:latin typeface="Consolas" panose="020B0609020204030204" pitchFamily="49" charset="0"/>
              </a:rPr>
              <a:t>XMLHTTPRequest</a:t>
            </a:r>
            <a:br>
              <a:rPr lang="fr-FR" dirty="0">
                <a:solidFill>
                  <a:schemeClr val="tx1"/>
                </a:solidFill>
                <a:latin typeface="Consolas" panose="020B0609020204030204" pitchFamily="49" charset="0"/>
              </a:rPr>
            </a:br>
            <a:r>
              <a:rPr lang="fr-FR" dirty="0">
                <a:solidFill>
                  <a:schemeClr val="tx1"/>
                </a:solidFill>
              </a:rPr>
              <a:t>Initialiser une requête HTTP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0364038-28BE-43DD-897C-F47276582D1E}" type="slidenum">
              <a:rPr lang="fr-FR" altLang="fr-FR" sz="1200"/>
              <a:pPr/>
              <a:t>27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6022D86-395E-4802-AF36-9A0E3D0AFCE4}" type="datetime11">
              <a:rPr lang="fr-FR" smtClean="0"/>
              <a:t>09:15:10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Utilisation de </a:t>
            </a:r>
            <a:r>
              <a:rPr lang="fr-FR" b="1" dirty="0" err="1">
                <a:latin typeface="Consolas" panose="020B0609020204030204" pitchFamily="49" charset="0"/>
              </a:rPr>
              <a:t>XMLHTTPRequest</a:t>
            </a:r>
            <a:endParaRPr lang="fr-FR" b="1" dirty="0">
              <a:latin typeface="Consolas" panose="020B0609020204030204" pitchFamily="49" charset="0"/>
            </a:endParaRPr>
          </a:p>
        </p:txBody>
      </p:sp>
      <p:sp>
        <p:nvSpPr>
          <p:cNvPr id="3799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Instancier l'objet</a:t>
            </a:r>
          </a:p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Associer une fonction au traitement de la réponse HTTP</a:t>
            </a:r>
          </a:p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r>
              <a:rPr lang="fr-FR" dirty="0">
                <a:solidFill>
                  <a:schemeClr val="bg1"/>
                </a:solidFill>
              </a:rPr>
              <a:t>Initialiser une requête HTTP</a:t>
            </a:r>
          </a:p>
          <a:p>
            <a:pPr marL="914400" lvl="1" indent="-457200" eaLnBrk="1" hangingPunct="1">
              <a:defRPr/>
            </a:pPr>
            <a:r>
              <a:rPr lang="fr-FR" sz="2100" dirty="0">
                <a:solidFill>
                  <a:schemeClr val="bg1"/>
                </a:solidFill>
              </a:rPr>
              <a:t>Méthode, URL</a:t>
            </a:r>
          </a:p>
          <a:p>
            <a:pPr marL="914400" lvl="1" indent="-457200" eaLnBrk="1" hangingPunct="1">
              <a:defRPr/>
            </a:pPr>
            <a:r>
              <a:rPr lang="fr-FR" sz="2100" dirty="0">
                <a:solidFill>
                  <a:schemeClr val="bg1"/>
                </a:solidFill>
              </a:rPr>
              <a:t>Asynchrone</a:t>
            </a:r>
          </a:p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Effectuer la requête HTTP</a:t>
            </a:r>
          </a:p>
          <a:p>
            <a:pPr marL="914400" lvl="1" indent="-457200" eaLnBrk="1" hangingPunct="1">
              <a:defRPr/>
            </a:pPr>
            <a:r>
              <a:rPr lang="fr-FR" sz="21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Envoyer des données ?</a:t>
            </a:r>
          </a:p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Traiter la réponse HTTP</a:t>
            </a:r>
          </a:p>
          <a:p>
            <a:pPr marL="914400" lvl="1" indent="-457200" eaLnBrk="1" hangingPunct="1">
              <a:defRPr/>
            </a:pPr>
            <a:r>
              <a:rPr lang="fr-FR" sz="21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Texte ?</a:t>
            </a:r>
          </a:p>
          <a:p>
            <a:pPr marL="914400" lvl="1" indent="-457200" eaLnBrk="1" hangingPunct="1">
              <a:defRPr/>
            </a:pPr>
            <a:r>
              <a:rPr lang="fr-FR" sz="21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XML / JSON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61368D5-3C6A-4F40-A541-014A02D38396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6F611B0-401C-45AA-B379-7E26AC8B30AE}" type="datetime11">
              <a:rPr lang="fr-FR" smtClean="0"/>
              <a:t>09:15:10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dirty="0" err="1">
                <a:latin typeface="Consolas" panose="020B0609020204030204" pitchFamily="49" charset="0"/>
              </a:rPr>
              <a:t>XMLHTTPRequest</a:t>
            </a:r>
            <a:r>
              <a:rPr lang="fr-FR" b="1" dirty="0">
                <a:latin typeface="Consolas" panose="020B0609020204030204" pitchFamily="49" charset="0"/>
              </a:rPr>
              <a:t>::open()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Initialiser une requête HTTP</a:t>
            </a:r>
          </a:p>
          <a:p>
            <a:pPr eaLnBrk="1" hangingPunct="1">
              <a:defRPr/>
            </a:pPr>
            <a:r>
              <a:rPr lang="fr-FR" b="1" dirty="0">
                <a:latin typeface="Consolas" panose="020B0609020204030204" pitchFamily="49" charset="0"/>
              </a:rPr>
              <a:t>open (</a:t>
            </a:r>
            <a:r>
              <a:rPr lang="fr-FR" b="1" i="1" dirty="0" err="1">
                <a:solidFill>
                  <a:schemeClr val="bg1"/>
                </a:solidFill>
                <a:latin typeface="Consolas" panose="020B0609020204030204" pitchFamily="49" charset="0"/>
              </a:rPr>
              <a:t>method</a:t>
            </a:r>
            <a:r>
              <a:rPr lang="fr-FR" b="1" dirty="0">
                <a:latin typeface="Consolas" panose="020B0609020204030204" pitchFamily="49" charset="0"/>
              </a:rPr>
              <a:t>, </a:t>
            </a:r>
            <a:r>
              <a:rPr lang="fr-FR" b="1" i="1" dirty="0">
                <a:solidFill>
                  <a:schemeClr val="bg1"/>
                </a:solidFill>
                <a:latin typeface="Consolas" panose="020B0609020204030204" pitchFamily="49" charset="0"/>
              </a:rPr>
              <a:t>URL</a:t>
            </a:r>
            <a:r>
              <a:rPr lang="fr-FR" b="1" dirty="0">
                <a:latin typeface="Consolas" panose="020B0609020204030204" pitchFamily="49" charset="0"/>
              </a:rPr>
              <a:t> [, </a:t>
            </a:r>
            <a:r>
              <a:rPr lang="fr-FR" b="1" i="1" dirty="0" err="1">
                <a:solidFill>
                  <a:schemeClr val="bg1"/>
                </a:solidFill>
                <a:latin typeface="Consolas" panose="020B0609020204030204" pitchFamily="49" charset="0"/>
              </a:rPr>
              <a:t>asyncFlag</a:t>
            </a:r>
            <a:r>
              <a:rPr lang="fr-FR" b="1" dirty="0">
                <a:latin typeface="Consolas" panose="020B0609020204030204" pitchFamily="49" charset="0"/>
              </a:rPr>
              <a:t>[, </a:t>
            </a:r>
            <a:br>
              <a:rPr lang="fr-FR" b="1" dirty="0">
                <a:latin typeface="Consolas" panose="020B0609020204030204" pitchFamily="49" charset="0"/>
              </a:rPr>
            </a:br>
            <a:r>
              <a:rPr lang="fr-FR" b="1" dirty="0">
                <a:latin typeface="Consolas" panose="020B0609020204030204" pitchFamily="49" charset="0"/>
              </a:rPr>
              <a:t>      </a:t>
            </a:r>
            <a:r>
              <a:rPr lang="fr-FR" b="1" i="1" dirty="0" err="1">
                <a:solidFill>
                  <a:schemeClr val="bg1"/>
                </a:solidFill>
                <a:latin typeface="Consolas" panose="020B0609020204030204" pitchFamily="49" charset="0"/>
              </a:rPr>
              <a:t>userName</a:t>
            </a:r>
            <a:r>
              <a:rPr lang="fr-FR" b="1" dirty="0">
                <a:latin typeface="Consolas" panose="020B0609020204030204" pitchFamily="49" charset="0"/>
              </a:rPr>
              <a:t> [, </a:t>
            </a:r>
            <a:r>
              <a:rPr lang="fr-FR" b="1" i="1" dirty="0" err="1">
                <a:solidFill>
                  <a:schemeClr val="bg1"/>
                </a:solidFill>
                <a:latin typeface="Consolas" panose="020B0609020204030204" pitchFamily="49" charset="0"/>
              </a:rPr>
              <a:t>password</a:t>
            </a:r>
            <a:r>
              <a:rPr lang="fr-FR" b="1" dirty="0">
                <a:latin typeface="Consolas" panose="020B0609020204030204" pitchFamily="49" charset="0"/>
              </a:rPr>
              <a:t>]]])</a:t>
            </a:r>
            <a:endParaRPr lang="fr-FR" dirty="0">
              <a:latin typeface="Consolas" panose="020B0609020204030204" pitchFamily="49" charset="0"/>
            </a:endParaRPr>
          </a:p>
          <a:p>
            <a:pPr eaLnBrk="1" hangingPunct="1">
              <a:defRPr/>
            </a:pPr>
            <a:r>
              <a:rPr lang="fr-FR" dirty="0"/>
              <a:t>Paramètres :</a:t>
            </a:r>
          </a:p>
          <a:p>
            <a:pPr lvl="1" eaLnBrk="1" hangingPunct="1">
              <a:defRPr/>
            </a:pPr>
            <a:r>
              <a:rPr lang="fr-FR" sz="2100" b="1" i="1" dirty="0" err="1">
                <a:solidFill>
                  <a:schemeClr val="bg1"/>
                </a:solidFill>
                <a:latin typeface="Consolas" panose="020B0609020204030204" pitchFamily="49" charset="0"/>
              </a:rPr>
              <a:t>method</a:t>
            </a:r>
            <a:r>
              <a:rPr lang="fr-FR" sz="2100" dirty="0"/>
              <a:t> : 	</a:t>
            </a:r>
            <a:r>
              <a:rPr lang="fr-FR" sz="2100" b="1" dirty="0">
                <a:latin typeface="Consolas" panose="020B0609020204030204" pitchFamily="49" charset="0"/>
              </a:rPr>
              <a:t>"GET"</a:t>
            </a:r>
            <a:r>
              <a:rPr lang="fr-FR" sz="2100" dirty="0"/>
              <a:t> ou </a:t>
            </a:r>
            <a:r>
              <a:rPr lang="fr-FR" sz="2100" b="1" dirty="0">
                <a:latin typeface="Consolas" panose="020B0609020204030204" pitchFamily="49" charset="0"/>
              </a:rPr>
              <a:t>"POST"</a:t>
            </a:r>
            <a:r>
              <a:rPr lang="fr-FR" sz="2100" b="1" dirty="0"/>
              <a:t> </a:t>
            </a:r>
            <a:r>
              <a:rPr lang="fr-FR" sz="2100" dirty="0"/>
              <a:t>(ou</a:t>
            </a:r>
            <a:r>
              <a:rPr lang="fr-FR" sz="2100" b="1" dirty="0"/>
              <a:t> </a:t>
            </a:r>
            <a:r>
              <a:rPr lang="fr-FR" sz="2100" b="1" dirty="0">
                <a:latin typeface="Consolas" panose="020B0609020204030204" pitchFamily="49" charset="0"/>
              </a:rPr>
              <a:t>"HEAD"</a:t>
            </a:r>
            <a:r>
              <a:rPr lang="fr-FR" sz="2100" dirty="0"/>
              <a:t>)</a:t>
            </a:r>
          </a:p>
          <a:p>
            <a:pPr lvl="1" eaLnBrk="1" hangingPunct="1">
              <a:defRPr/>
            </a:pPr>
            <a:r>
              <a:rPr lang="fr-FR" sz="2100" b="1" i="1" dirty="0">
                <a:solidFill>
                  <a:schemeClr val="bg1"/>
                </a:solidFill>
                <a:latin typeface="Consolas" panose="020B0609020204030204" pitchFamily="49" charset="0"/>
              </a:rPr>
              <a:t>URL</a:t>
            </a:r>
            <a:r>
              <a:rPr lang="fr-FR" sz="2100" dirty="0"/>
              <a:t> : 		relative ou absolue</a:t>
            </a:r>
          </a:p>
          <a:p>
            <a:pPr lvl="1" eaLnBrk="1" hangingPunct="1">
              <a:defRPr/>
            </a:pPr>
            <a:r>
              <a:rPr lang="fr-FR" sz="2100" b="1" i="1" dirty="0" err="1">
                <a:solidFill>
                  <a:schemeClr val="bg1"/>
                </a:solidFill>
                <a:latin typeface="Consolas" panose="020B0609020204030204" pitchFamily="49" charset="0"/>
              </a:rPr>
              <a:t>asyncFlag</a:t>
            </a:r>
            <a:r>
              <a:rPr lang="fr-FR" sz="2100" dirty="0"/>
              <a:t> : 	mode asynchrone ? </a:t>
            </a:r>
            <a:r>
              <a:rPr lang="fr-FR" sz="2100" b="1" dirty="0" err="1">
                <a:latin typeface="Consolas" panose="020B0609020204030204" pitchFamily="49" charset="0"/>
              </a:rPr>
              <a:t>true</a:t>
            </a:r>
            <a:r>
              <a:rPr lang="fr-FR" sz="2100" dirty="0"/>
              <a:t> </a:t>
            </a:r>
            <a:r>
              <a:rPr lang="fr-FR" sz="2100" strike="dblStrike" dirty="0"/>
              <a:t>ou </a:t>
            </a:r>
            <a:r>
              <a:rPr lang="fr-FR" sz="2100" b="1" strike="dblStrike" dirty="0">
                <a:latin typeface="Consolas" panose="020B0609020204030204" pitchFamily="49" charset="0"/>
              </a:rPr>
              <a:t>false</a:t>
            </a:r>
          </a:p>
          <a:p>
            <a:pPr lvl="1" eaLnBrk="1" hangingPunct="1">
              <a:defRPr/>
            </a:pPr>
            <a:r>
              <a:rPr lang="fr-FR" sz="2100" b="1" i="1" dirty="0" err="1">
                <a:solidFill>
                  <a:schemeClr val="bg1"/>
                </a:solidFill>
                <a:latin typeface="Consolas" panose="020B0609020204030204" pitchFamily="49" charset="0"/>
              </a:rPr>
              <a:t>userName</a:t>
            </a:r>
            <a:r>
              <a:rPr lang="fr-FR" sz="2100" dirty="0"/>
              <a:t> : 	nom d'utilisateur</a:t>
            </a:r>
          </a:p>
          <a:p>
            <a:pPr lvl="1" eaLnBrk="1" hangingPunct="1">
              <a:defRPr/>
            </a:pPr>
            <a:r>
              <a:rPr lang="fr-FR" sz="2100" b="1" i="1" dirty="0" err="1">
                <a:solidFill>
                  <a:schemeClr val="bg1"/>
                </a:solidFill>
                <a:latin typeface="Consolas" panose="020B0609020204030204" pitchFamily="49" charset="0"/>
              </a:rPr>
              <a:t>password</a:t>
            </a:r>
            <a:r>
              <a:rPr lang="fr-FR" sz="2100" dirty="0"/>
              <a:t> : 	mot de passe</a:t>
            </a:r>
          </a:p>
          <a:p>
            <a:pPr>
              <a:defRPr/>
            </a:pPr>
            <a:r>
              <a:rPr lang="fr-FR" dirty="0"/>
              <a:t>l'URL peut contenir des paramètres, </a:t>
            </a:r>
            <a:r>
              <a:rPr lang="fr-FR" b="1" dirty="0" err="1">
                <a:latin typeface="Consolas" panose="020B0609020204030204" pitchFamily="49" charset="0"/>
              </a:rPr>
              <a:t>test.php?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</a:rPr>
              <a:t>id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</a:rPr>
              <a:t>=12&amp;a=salut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A128C42-AE8D-4CA3-8732-C1D76D25095B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07875E0-71D2-45C9-BC0B-46B4B9FFBE88}" type="datetime11">
              <a:rPr lang="fr-FR" smtClean="0"/>
              <a:t>09:15:10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/>
              <a:t>AJAX ?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AJAX : </a:t>
            </a:r>
            <a:r>
              <a:rPr lang="fr-FR" b="1" dirty="0" err="1">
                <a:solidFill>
                  <a:schemeClr val="bg1"/>
                </a:solidFill>
              </a:rPr>
              <a:t>A</a:t>
            </a:r>
            <a:r>
              <a:rPr lang="fr-FR" dirty="0" err="1"/>
              <a:t>synchronous</a:t>
            </a:r>
            <a:r>
              <a:rPr lang="fr-FR" dirty="0"/>
              <a:t> </a:t>
            </a:r>
            <a:r>
              <a:rPr lang="fr-FR" b="1" dirty="0">
                <a:solidFill>
                  <a:schemeClr val="bg1"/>
                </a:solidFill>
              </a:rPr>
              <a:t>J</a:t>
            </a:r>
            <a:r>
              <a:rPr lang="fr-FR" dirty="0"/>
              <a:t>avaScript </a:t>
            </a:r>
            <a:r>
              <a:rPr lang="fr-FR" b="1" dirty="0">
                <a:solidFill>
                  <a:schemeClr val="bg1"/>
                </a:solidFill>
              </a:rPr>
              <a:t>A</a:t>
            </a:r>
            <a:r>
              <a:rPr lang="fr-FR" dirty="0"/>
              <a:t>nd </a:t>
            </a:r>
            <a:r>
              <a:rPr lang="fr-FR" b="1" dirty="0">
                <a:solidFill>
                  <a:schemeClr val="bg1"/>
                </a:solidFill>
              </a:rPr>
              <a:t>X</a:t>
            </a:r>
            <a:r>
              <a:rPr lang="fr-FR" dirty="0"/>
              <a:t>ML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dirty="0"/>
              <a:t>	(JavaScript asynchrone et XML)</a:t>
            </a:r>
          </a:p>
          <a:p>
            <a:pPr lvl="1" eaLnBrk="1" hangingPunct="1">
              <a:defRPr/>
            </a:pPr>
            <a:r>
              <a:rPr lang="fr-FR" sz="2100" dirty="0">
                <a:solidFill>
                  <a:schemeClr val="bg1"/>
                </a:solidFill>
              </a:rPr>
              <a:t>JavaScript</a:t>
            </a:r>
            <a:r>
              <a:rPr lang="fr-FR" sz="2100" dirty="0"/>
              <a:t> : langage de script côté client (navigateur)</a:t>
            </a:r>
          </a:p>
          <a:p>
            <a:pPr lvl="1" eaLnBrk="1" hangingPunct="1">
              <a:defRPr/>
            </a:pPr>
            <a:r>
              <a:rPr lang="fr-FR" sz="2100" dirty="0">
                <a:solidFill>
                  <a:schemeClr val="bg1"/>
                </a:solidFill>
              </a:rPr>
              <a:t>Asynchrone</a:t>
            </a:r>
            <a:r>
              <a:rPr lang="fr-FR" sz="2100" dirty="0"/>
              <a:t> : par rapport au chargement de la page Web et des portions de page Web</a:t>
            </a:r>
          </a:p>
          <a:p>
            <a:pPr lvl="1" eaLnBrk="1" hangingPunct="1">
              <a:defRPr/>
            </a:pPr>
            <a:r>
              <a:rPr lang="fr-FR" sz="2100" dirty="0">
                <a:solidFill>
                  <a:schemeClr val="bg1"/>
                </a:solidFill>
              </a:rPr>
              <a:t>XML</a:t>
            </a:r>
            <a:r>
              <a:rPr lang="fr-FR" sz="2100" dirty="0"/>
              <a:t> : langage à balises permettant, entre autre, de structurer des données</a:t>
            </a:r>
          </a:p>
          <a:p>
            <a:pPr eaLnBrk="1" hangingPunct="1">
              <a:defRPr/>
            </a:pPr>
            <a:r>
              <a:rPr lang="fr-FR" dirty="0"/>
              <a:t>Permet, grâce à JavaScript, la récupération de données XML (mais aussi texte ou JSON) disponibles sur un serveur Web</a:t>
            </a:r>
          </a:p>
          <a:p>
            <a:pPr eaLnBrk="1" hangingPunct="1">
              <a:defRPr/>
            </a:pPr>
            <a:r>
              <a:rPr lang="fr-FR" dirty="0"/>
              <a:t>AJAJ : </a:t>
            </a:r>
            <a:r>
              <a:rPr lang="fr-FR" b="1" dirty="0" err="1">
                <a:solidFill>
                  <a:schemeClr val="bg1"/>
                </a:solidFill>
              </a:rPr>
              <a:t>A</a:t>
            </a:r>
            <a:r>
              <a:rPr lang="fr-FR" dirty="0" err="1"/>
              <a:t>synchronous</a:t>
            </a:r>
            <a:r>
              <a:rPr lang="fr-FR" dirty="0"/>
              <a:t> </a:t>
            </a:r>
            <a:r>
              <a:rPr lang="fr-FR" b="1" dirty="0">
                <a:solidFill>
                  <a:schemeClr val="bg1"/>
                </a:solidFill>
              </a:rPr>
              <a:t>J</a:t>
            </a:r>
            <a:r>
              <a:rPr lang="fr-FR" dirty="0"/>
              <a:t>avaScript </a:t>
            </a:r>
            <a:r>
              <a:rPr lang="fr-FR" b="1" dirty="0">
                <a:solidFill>
                  <a:schemeClr val="bg1"/>
                </a:solidFill>
              </a:rPr>
              <a:t>A</a:t>
            </a:r>
            <a:r>
              <a:rPr lang="fr-FR" dirty="0"/>
              <a:t>nd </a:t>
            </a:r>
            <a:r>
              <a:rPr lang="fr-FR" b="1" dirty="0">
                <a:solidFill>
                  <a:schemeClr val="bg1"/>
                </a:solidFill>
              </a:rPr>
              <a:t>J</a:t>
            </a:r>
            <a:r>
              <a:rPr lang="fr-FR" dirty="0"/>
              <a:t>SON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35A281F-736C-41AD-A75B-EF45120E8538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568B4A-D5F1-404D-B3C2-5F4D255EBEF7}" type="datetime11">
              <a:rPr lang="fr-FR" smtClean="0"/>
              <a:t>09:15:10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/>
              <a:t>Paramètres d'URL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Caractères réservés des URL </a:t>
            </a:r>
            <a:r>
              <a:rPr lang="fr-FR" b="1" dirty="0">
                <a:latin typeface="Consolas" panose="020B0609020204030204" pitchFamily="49" charset="0"/>
              </a:rPr>
              <a:t>[/#?&amp;:~…]</a:t>
            </a:r>
            <a:br>
              <a:rPr lang="fr-FR" dirty="0"/>
            </a:br>
            <a:r>
              <a:rPr lang="fr-FR" dirty="0">
                <a:sym typeface="Wingdings" pitchFamily="2" charset="2"/>
              </a:rPr>
              <a:t></a:t>
            </a:r>
            <a:r>
              <a:rPr lang="fr-FR" dirty="0"/>
              <a:t> non admissibles dans les paramètres</a:t>
            </a:r>
            <a:br>
              <a:rPr lang="fr-FR" dirty="0"/>
            </a:br>
            <a:r>
              <a:rPr lang="fr-FR" dirty="0">
                <a:sym typeface="Wingdings" pitchFamily="2" charset="2"/>
              </a:rPr>
              <a:t> </a:t>
            </a:r>
            <a:r>
              <a:rPr lang="fr-FR" dirty="0">
                <a:solidFill>
                  <a:schemeClr val="bg1"/>
                </a:solidFill>
                <a:sym typeface="Wingdings" pitchFamily="2" charset="2"/>
              </a:rPr>
              <a:t>encodage</a:t>
            </a:r>
            <a:r>
              <a:rPr lang="fr-FR" dirty="0">
                <a:solidFill>
                  <a:schemeClr val="hlink"/>
                </a:solidFill>
                <a:sym typeface="Wingdings" pitchFamily="2" charset="2"/>
              </a:rPr>
              <a:t> </a:t>
            </a:r>
            <a:r>
              <a:rPr lang="fr-FR" dirty="0">
                <a:sym typeface="Wingdings" pitchFamily="2" charset="2"/>
              </a:rPr>
              <a:t>sous la forme </a:t>
            </a:r>
            <a:r>
              <a:rPr lang="fr-FR" b="1" dirty="0">
                <a:latin typeface="Consolas" panose="020B0609020204030204" pitchFamily="49" charset="0"/>
                <a:sym typeface="Wingdings" pitchFamily="2" charset="2"/>
              </a:rPr>
              <a:t>%</a:t>
            </a:r>
            <a:r>
              <a:rPr lang="fr-FR" b="1" dirty="0" err="1">
                <a:latin typeface="Consolas" panose="020B0609020204030204" pitchFamily="49" charset="0"/>
                <a:sym typeface="Wingdings" pitchFamily="2" charset="2"/>
              </a:rPr>
              <a:t>code_hexadécimal</a:t>
            </a:r>
            <a:endParaRPr lang="fr-FR" b="1" dirty="0">
              <a:solidFill>
                <a:schemeClr val="hlink"/>
              </a:solidFill>
              <a:latin typeface="Consolas" panose="020B0609020204030204" pitchFamily="49" charset="0"/>
            </a:endParaRPr>
          </a:p>
        </p:txBody>
      </p:sp>
      <p:sp>
        <p:nvSpPr>
          <p:cNvPr id="86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2244A5B-536F-4395-998C-C45EBC9D085D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fr-FR" altLang="fr-FR" sz="1200"/>
          </a:p>
        </p:txBody>
      </p:sp>
      <p:sp>
        <p:nvSpPr>
          <p:cNvPr id="87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9FD7E23-42BF-43C1-B161-511174BFDCA3}" type="datetime11">
              <a:rPr lang="fr-FR" smtClean="0"/>
              <a:t>09:15:10</a:t>
            </a:fld>
            <a:endParaRPr lang="fr-FR"/>
          </a:p>
        </p:txBody>
      </p:sp>
      <p:sp>
        <p:nvSpPr>
          <p:cNvPr id="88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graphicFrame>
        <p:nvGraphicFramePr>
          <p:cNvPr id="376153" name="Group 3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25869"/>
              </p:ext>
            </p:extLst>
          </p:nvPr>
        </p:nvGraphicFramePr>
        <p:xfrm>
          <a:off x="1214438" y="1851670"/>
          <a:ext cx="2997200" cy="2918751"/>
        </p:xfrm>
        <a:graphic>
          <a:graphicData uri="http://schemas.openxmlformats.org/drawingml/2006/table">
            <a:tbl>
              <a:tblPr/>
              <a:tblGrid>
                <a:gridCol w="131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2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9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Caractère 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13495" marB="134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Code </a:t>
                      </a: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13495" marB="134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  <a:cs typeface="Arial" charset="0"/>
                        </a:rPr>
                        <a:t>SPACE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90000" marR="90000" marT="13495" marB="134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  <a:cs typeface="Arial" charset="0"/>
                        </a:rPr>
                        <a:t>%20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90000" marR="90000" marT="13495" marB="134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  <a:cs typeface="Arial" charset="0"/>
                        </a:rPr>
                        <a:t>&lt;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90000" marR="90000" marT="13495" marB="134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  <a:cs typeface="Arial" charset="0"/>
                        </a:rPr>
                        <a:t>%3C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90000" marR="90000" marT="13495" marB="134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  <a:cs typeface="Arial" charset="0"/>
                        </a:rPr>
                        <a:t>&gt;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90000" marR="90000" marT="13495" marB="134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  <a:cs typeface="Arial" charset="0"/>
                        </a:rPr>
                        <a:t>%3E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90000" marR="90000" marT="13495" marB="134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  <a:cs typeface="Arial" charset="0"/>
                        </a:rPr>
                        <a:t>#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90000" marR="90000" marT="13495" marB="134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  <a:cs typeface="Arial" charset="0"/>
                        </a:rPr>
                        <a:t>%23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90000" marR="90000" marT="13495" marB="134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  <a:cs typeface="Arial" charset="0"/>
                        </a:rPr>
                        <a:t>%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90000" marR="90000" marT="13495" marB="134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  <a:cs typeface="Arial" charset="0"/>
                        </a:rPr>
                        <a:t>%25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90000" marR="90000" marT="13495" marB="134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  <a:cs typeface="Arial" charset="0"/>
                        </a:rPr>
                        <a:t>{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90000" marR="90000" marT="13495" marB="134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  <a:cs typeface="Arial" charset="0"/>
                        </a:rPr>
                        <a:t>%7B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90000" marR="90000" marT="13495" marB="134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2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  <a:cs typeface="Arial" charset="0"/>
                        </a:rPr>
                        <a:t>}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90000" marR="90000" marT="13495" marB="134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  <a:cs typeface="Arial" charset="0"/>
                        </a:rPr>
                        <a:t>%7D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90000" marR="90000" marT="13495" marB="134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  <a:cs typeface="Arial" charset="0"/>
                        </a:rPr>
                        <a:t>|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90000" marR="90000" marT="13495" marB="134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  <a:cs typeface="Arial" charset="0"/>
                        </a:rPr>
                        <a:t>%7C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90000" marR="90000" marT="13495" marB="134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2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  <a:cs typeface="Arial" charset="0"/>
                        </a:rPr>
                        <a:t>\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90000" marR="90000" marT="13495" marB="134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  <a:cs typeface="Arial" charset="0"/>
                        </a:rPr>
                        <a:t>%5C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90000" marR="90000" marT="13495" marB="134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2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  <a:cs typeface="Arial" charset="0"/>
                        </a:rPr>
                        <a:t>^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90000" marR="90000" marT="13495" marB="134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  <a:cs typeface="Arial" charset="0"/>
                        </a:rPr>
                        <a:t>%5E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90000" marR="90000" marT="13495" marB="134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2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  <a:cs typeface="Arial" charset="0"/>
                        </a:rPr>
                        <a:t>~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90000" marR="90000" marT="13495" marB="134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  <a:cs typeface="Arial" charset="0"/>
                        </a:rPr>
                        <a:t>%7E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90000" marR="90000" marT="13495" marB="134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376155" name="Group 3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491431"/>
              </p:ext>
            </p:extLst>
          </p:nvPr>
        </p:nvGraphicFramePr>
        <p:xfrm>
          <a:off x="4860925" y="1851670"/>
          <a:ext cx="2997200" cy="2918751"/>
        </p:xfrm>
        <a:graphic>
          <a:graphicData uri="http://schemas.openxmlformats.org/drawingml/2006/table">
            <a:tbl>
              <a:tblPr/>
              <a:tblGrid>
                <a:gridCol w="1366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0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9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Caractère</a:t>
                      </a:r>
                    </a:p>
                  </a:txBody>
                  <a:tcPr marL="90000" marR="90000" marT="13495" marB="134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Code </a:t>
                      </a: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13495" marB="134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  <a:cs typeface="Arial" charset="0"/>
                        </a:rPr>
                        <a:t>[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90000" marR="90000" marT="13495" marB="134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  <a:cs typeface="Arial" charset="0"/>
                        </a:rPr>
                        <a:t>%5B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90000" marR="90000" marT="13495" marB="134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  <a:cs typeface="Arial" charset="0"/>
                        </a:rPr>
                        <a:t>]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90000" marR="90000" marT="13495" marB="134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  <a:cs typeface="Arial" charset="0"/>
                        </a:rPr>
                        <a:t>%5D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90000" marR="90000" marT="13495" marB="134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  <a:cs typeface="Arial" charset="0"/>
                        </a:rPr>
                        <a:t>`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90000" marR="90000" marT="13495" marB="134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  <a:cs typeface="Arial" charset="0"/>
                        </a:rPr>
                        <a:t>%60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90000" marR="90000" marT="13495" marB="134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  <a:cs typeface="Arial" charset="0"/>
                        </a:rPr>
                        <a:t>;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90000" marR="90000" marT="13495" marB="134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  <a:cs typeface="Arial" charset="0"/>
                        </a:rPr>
                        <a:t>%3B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90000" marR="90000" marT="13495" marB="134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  <a:cs typeface="Arial" charset="0"/>
                        </a:rPr>
                        <a:t>/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90000" marR="90000" marT="13495" marB="134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  <a:cs typeface="Arial" charset="0"/>
                        </a:rPr>
                        <a:t>%2F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90000" marR="90000" marT="13495" marB="134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  <a:cs typeface="Arial" charset="0"/>
                        </a:rPr>
                        <a:t>?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90000" marR="90000" marT="13495" marB="134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  <a:cs typeface="Arial" charset="0"/>
                        </a:rPr>
                        <a:t>%3F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90000" marR="90000" marT="13495" marB="134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2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  <a:cs typeface="Arial" charset="0"/>
                        </a:rPr>
                        <a:t>: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90000" marR="90000" marT="13495" marB="134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  <a:cs typeface="Arial" charset="0"/>
                        </a:rPr>
                        <a:t>%3A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90000" marR="90000" marT="13495" marB="134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  <a:cs typeface="Arial" charset="0"/>
                        </a:rPr>
                        <a:t>@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90000" marR="90000" marT="13495" marB="134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  <a:cs typeface="Arial" charset="0"/>
                        </a:rPr>
                        <a:t>%40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90000" marR="90000" marT="13495" marB="134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2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  <a:cs typeface="Arial" charset="0"/>
                        </a:rPr>
                        <a:t>=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90000" marR="90000" marT="13495" marB="134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  <a:cs typeface="Arial" charset="0"/>
                        </a:rPr>
                        <a:t>%3D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90000" marR="90000" marT="13495" marB="134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2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  <a:cs typeface="Arial" charset="0"/>
                        </a:rPr>
                        <a:t>&amp;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90000" marR="90000" marT="13495" marB="134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  <a:cs typeface="Arial" charset="0"/>
                        </a:rPr>
                        <a:t>%26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90000" marR="90000" marT="13495" marB="134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2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  <a:cs typeface="Arial" charset="0"/>
                        </a:rPr>
                        <a:t>$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90000" marR="90000" marT="13495" marB="134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  <a:cs typeface="Arial" charset="0"/>
                        </a:rPr>
                        <a:t>%24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</a:endParaRPr>
                    </a:p>
                  </a:txBody>
                  <a:tcPr marL="90000" marR="90000" marT="13495" marB="134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7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/>
              <a:t>Paramètres d'URL en JavaScript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Comment </a:t>
            </a:r>
            <a:r>
              <a:rPr lang="fr-FR" b="1" i="1" dirty="0">
                <a:solidFill>
                  <a:schemeClr val="bg1"/>
                </a:solidFill>
              </a:rPr>
              <a:t>échapper</a:t>
            </a:r>
            <a:r>
              <a:rPr lang="fr-FR" dirty="0"/>
              <a:t> une chaîne en JavaScript ?</a:t>
            </a:r>
          </a:p>
          <a:p>
            <a:pPr lvl="1" eaLnBrk="1" hangingPunct="1">
              <a:defRPr/>
            </a:pPr>
            <a:r>
              <a:rPr lang="fr-FR" dirty="0"/>
              <a:t>Écrire une table de transcription (bof…)</a:t>
            </a:r>
          </a:p>
          <a:p>
            <a:pPr lvl="1">
              <a:defRPr/>
            </a:pPr>
            <a:r>
              <a:rPr lang="fr-FR" dirty="0"/>
              <a:t>Utiliser </a:t>
            </a:r>
            <a:r>
              <a:rPr lang="fr-FR" b="1" i="1" dirty="0">
                <a:latin typeface="Consolas" panose="020B0609020204030204" pitchFamily="49" charset="0"/>
              </a:rPr>
              <a:t>string</a:t>
            </a:r>
            <a:r>
              <a:rPr lang="fr-FR" b="1" dirty="0">
                <a:latin typeface="Consolas" panose="020B0609020204030204" pitchFamily="49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</a:rPr>
              <a:t>encodeURIComponent</a:t>
            </a:r>
            <a:r>
              <a:rPr lang="fr-FR" b="1" dirty="0">
                <a:latin typeface="Consolas" panose="020B0609020204030204" pitchFamily="49" charset="0"/>
              </a:rPr>
              <a:t>(</a:t>
            </a:r>
            <a:r>
              <a:rPr lang="fr-FR" b="1" i="1" dirty="0">
                <a:solidFill>
                  <a:schemeClr val="bg1"/>
                </a:solidFill>
                <a:latin typeface="Consolas" panose="020B0609020204030204" pitchFamily="49" charset="0"/>
              </a:rPr>
              <a:t>string</a:t>
            </a:r>
            <a:r>
              <a:rPr lang="fr-FR" b="1" dirty="0">
                <a:latin typeface="Consolas" panose="020B0609020204030204" pitchFamily="49" charset="0"/>
              </a:rPr>
              <a:t>)</a:t>
            </a:r>
          </a:p>
          <a:p>
            <a:pPr lvl="1">
              <a:defRPr/>
            </a:pPr>
            <a:r>
              <a:rPr lang="fr-FR" b="1" dirty="0" err="1">
                <a:latin typeface="Consolas" panose="020B0609020204030204" pitchFamily="49" charset="0"/>
              </a:rPr>
              <a:t>encodeURIComponent</a:t>
            </a:r>
            <a:r>
              <a:rPr lang="fr-FR" b="1" dirty="0">
                <a:latin typeface="Consolas" panose="020B0609020204030204" pitchFamily="49" charset="0"/>
              </a:rPr>
              <a:t>("J'&amp; faim !")</a:t>
            </a:r>
            <a:br>
              <a:rPr lang="fr-FR" b="1" dirty="0">
                <a:latin typeface="Consolas" panose="020B0609020204030204" pitchFamily="49" charset="0"/>
              </a:rPr>
            </a:br>
            <a:r>
              <a:rPr lang="fr-FR" b="1" dirty="0">
                <a:latin typeface="Consolas" panose="020B0609020204030204" pitchFamily="49" charset="0"/>
              </a:rPr>
              <a:t>       </a:t>
            </a:r>
            <a:r>
              <a:rPr lang="fr-FR" b="1" dirty="0">
                <a:latin typeface="Consolas" panose="020B0609020204030204" pitchFamily="49" charset="0"/>
                <a:sym typeface="Wingdings" pitchFamily="2" charset="2"/>
              </a:rPr>
              <a:t> </a:t>
            </a:r>
            <a:r>
              <a:rPr lang="fr-FR" b="1" dirty="0">
                <a:latin typeface="Consolas" panose="020B0609020204030204" pitchFamily="49" charset="0"/>
              </a:rPr>
              <a:t>J'%26%20faim%20!</a:t>
            </a:r>
          </a:p>
          <a:p>
            <a:pPr eaLnBrk="1" hangingPunct="1">
              <a:defRPr/>
            </a:pPr>
            <a:r>
              <a:rPr lang="fr-FR" dirty="0"/>
              <a:t>Comment </a:t>
            </a:r>
            <a:r>
              <a:rPr lang="fr-FR" b="1" i="1" dirty="0" err="1">
                <a:solidFill>
                  <a:schemeClr val="bg1"/>
                </a:solidFill>
              </a:rPr>
              <a:t>déséchapper</a:t>
            </a:r>
            <a:r>
              <a:rPr lang="fr-FR" dirty="0"/>
              <a:t> une chaîne ?</a:t>
            </a:r>
          </a:p>
          <a:p>
            <a:pPr lvl="1" eaLnBrk="1" hangingPunct="1">
              <a:defRPr/>
            </a:pPr>
            <a:r>
              <a:rPr lang="fr-FR" dirty="0"/>
              <a:t>Écrire une table de transcription inverse (bof…)</a:t>
            </a:r>
          </a:p>
          <a:p>
            <a:pPr lvl="1">
              <a:defRPr/>
            </a:pPr>
            <a:r>
              <a:rPr lang="fr-FR" dirty="0"/>
              <a:t>Utiliser </a:t>
            </a:r>
            <a:r>
              <a:rPr lang="fr-FR" b="1" i="1" dirty="0">
                <a:latin typeface="Consolas" panose="020B0609020204030204" pitchFamily="49" charset="0"/>
              </a:rPr>
              <a:t>string</a:t>
            </a:r>
            <a:r>
              <a:rPr lang="fr-FR" b="1" dirty="0">
                <a:latin typeface="Consolas" panose="020B0609020204030204" pitchFamily="49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</a:rPr>
              <a:t>decodeURIComponent</a:t>
            </a:r>
            <a:r>
              <a:rPr lang="fr-FR" b="1" dirty="0">
                <a:latin typeface="Consolas" panose="020B0609020204030204" pitchFamily="49" charset="0"/>
              </a:rPr>
              <a:t>(</a:t>
            </a:r>
            <a:r>
              <a:rPr lang="fr-FR" b="1" i="1" dirty="0">
                <a:solidFill>
                  <a:schemeClr val="bg1"/>
                </a:solidFill>
                <a:latin typeface="Consolas" panose="020B0609020204030204" pitchFamily="49" charset="0"/>
              </a:rPr>
              <a:t>string</a:t>
            </a:r>
            <a:r>
              <a:rPr lang="fr-FR" b="1" dirty="0">
                <a:latin typeface="Consolas" panose="020B0609020204030204" pitchFamily="49" charset="0"/>
              </a:rPr>
              <a:t>)</a:t>
            </a:r>
          </a:p>
          <a:p>
            <a:pPr lvl="1">
              <a:defRPr/>
            </a:pPr>
            <a:r>
              <a:rPr lang="fr-FR" sz="2300" b="1" dirty="0" err="1">
                <a:latin typeface="Consolas" panose="020B0609020204030204" pitchFamily="49" charset="0"/>
              </a:rPr>
              <a:t>decodeURIComponent</a:t>
            </a:r>
            <a:r>
              <a:rPr lang="fr-FR" sz="2300" b="1" dirty="0">
                <a:latin typeface="Consolas" panose="020B0609020204030204" pitchFamily="49" charset="0"/>
              </a:rPr>
              <a:t>("J'%26%20faim%20!")</a:t>
            </a:r>
            <a:br>
              <a:rPr lang="fr-FR" sz="2300" b="1" dirty="0">
                <a:latin typeface="Consolas" panose="020B0609020204030204" pitchFamily="49" charset="0"/>
              </a:rPr>
            </a:br>
            <a:r>
              <a:rPr lang="fr-FR" sz="2300" b="1" dirty="0">
                <a:latin typeface="Consolas" panose="020B0609020204030204" pitchFamily="49" charset="0"/>
              </a:rPr>
              <a:t>         </a:t>
            </a:r>
            <a:r>
              <a:rPr lang="fr-FR" sz="2300" b="1" dirty="0">
                <a:latin typeface="Consolas" panose="020B0609020204030204" pitchFamily="49" charset="0"/>
                <a:sym typeface="Wingdings" pitchFamily="2" charset="2"/>
              </a:rPr>
              <a:t></a:t>
            </a:r>
            <a:r>
              <a:rPr lang="fr-FR" sz="2300" b="1" dirty="0">
                <a:latin typeface="Consolas" panose="020B0609020204030204" pitchFamily="49" charset="0"/>
              </a:rPr>
              <a:t> J'&amp; faim !</a:t>
            </a:r>
          </a:p>
          <a:p>
            <a:pPr>
              <a:defRPr/>
            </a:pPr>
            <a:r>
              <a:rPr lang="fr-FR" sz="2000" b="1" dirty="0">
                <a:latin typeface="Consolas" panose="020B0609020204030204" pitchFamily="49" charset="0"/>
              </a:rPr>
              <a:t>var url="</a:t>
            </a:r>
            <a:r>
              <a:rPr lang="fr-FR" sz="2000" b="1" dirty="0" err="1">
                <a:latin typeface="Consolas" panose="020B0609020204030204" pitchFamily="49" charset="0"/>
              </a:rPr>
              <a:t>test.php?v</a:t>
            </a:r>
            <a:r>
              <a:rPr lang="fr-FR" sz="2000" b="1" dirty="0">
                <a:latin typeface="Consolas" panose="020B0609020204030204" pitchFamily="49" charset="0"/>
              </a:rPr>
              <a:t>="+</a:t>
            </a:r>
            <a:r>
              <a:rPr lang="fr-FR" sz="2000" b="1" dirty="0" err="1">
                <a:solidFill>
                  <a:schemeClr val="accent4"/>
                </a:solidFill>
                <a:latin typeface="Consolas" panose="020B0609020204030204" pitchFamily="49" charset="0"/>
              </a:rPr>
              <a:t>encodeURIComponent</a:t>
            </a:r>
            <a:r>
              <a:rPr lang="fr-FR" sz="2000" b="1" dirty="0">
                <a:latin typeface="Consolas" panose="020B0609020204030204" pitchFamily="49" charset="0"/>
              </a:rPr>
              <a:t>(</a:t>
            </a:r>
            <a:r>
              <a:rPr lang="fr-FR" sz="2000" b="1" dirty="0" err="1">
                <a:latin typeface="Consolas" panose="020B0609020204030204" pitchFamily="49" charset="0"/>
              </a:rPr>
              <a:t>valeur_v</a:t>
            </a:r>
            <a:r>
              <a:rPr lang="fr-FR" sz="2000" b="1" dirty="0"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A4B6D75-1C2D-4CB4-81A0-2B7215474041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8B07DDB-056B-476C-9539-894EDA8619A9}" type="datetime11">
              <a:rPr lang="fr-FR" smtClean="0"/>
              <a:t>09:15:10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err="1">
                <a:solidFill>
                  <a:schemeClr val="tx1"/>
                </a:solidFill>
                <a:latin typeface="Consolas" panose="020B0609020204030204" pitchFamily="49" charset="0"/>
              </a:rPr>
              <a:t>XMLHTTPRequest</a:t>
            </a:r>
            <a:br>
              <a:rPr lang="fr-FR" dirty="0">
                <a:solidFill>
                  <a:schemeClr val="tx1"/>
                </a:solidFill>
                <a:latin typeface="Consolas" panose="020B0609020204030204" pitchFamily="49" charset="0"/>
              </a:rPr>
            </a:br>
            <a:r>
              <a:rPr lang="fr-FR" dirty="0">
                <a:solidFill>
                  <a:schemeClr val="tx1"/>
                </a:solidFill>
              </a:rPr>
              <a:t>Effectuer la requête HTTP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A6180C6-123E-406D-BBD0-86C47820B7D2}" type="slidenum">
              <a:rPr lang="fr-FR" altLang="fr-FR" sz="1200"/>
              <a:pPr/>
              <a:t>32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57BAB10-9C87-487E-87E6-B8CCA551A8C9}" type="datetime11">
              <a:rPr lang="fr-FR" smtClean="0"/>
              <a:t>09:15:10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Utilisation de </a:t>
            </a:r>
            <a:r>
              <a:rPr lang="fr-FR" b="1" dirty="0" err="1">
                <a:latin typeface="Consolas" panose="020B0609020204030204" pitchFamily="49" charset="0"/>
              </a:rPr>
              <a:t>XMLHTTPRequest</a:t>
            </a:r>
            <a:endParaRPr lang="fr-FR" b="1" dirty="0">
              <a:latin typeface="Consolas" panose="020B0609020204030204" pitchFamily="49" charset="0"/>
            </a:endParaRPr>
          </a:p>
        </p:txBody>
      </p:sp>
      <p:sp>
        <p:nvSpPr>
          <p:cNvPr id="3829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Instancier l'objet</a:t>
            </a:r>
          </a:p>
          <a:p>
            <a:pPr marL="533400" indent="-533400">
              <a:buFont typeface="Wingdings" panose="05000000000000000000" pitchFamily="2" charset="2"/>
              <a:buAutoNum type="arabicPeriod"/>
              <a:defRPr/>
            </a:pPr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Associer une fonction au traitement de la réponse HTTP</a:t>
            </a:r>
          </a:p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Initialiser une requête HTTP</a:t>
            </a:r>
          </a:p>
          <a:p>
            <a:pPr marL="914400" lvl="1" indent="-457200" eaLnBrk="1" hangingPunct="1">
              <a:defRPr/>
            </a:pPr>
            <a:r>
              <a:rPr lang="fr-FR" sz="21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Méthode, URL</a:t>
            </a:r>
          </a:p>
          <a:p>
            <a:pPr marL="914400" lvl="1" indent="-457200" eaLnBrk="1" hangingPunct="1">
              <a:defRPr/>
            </a:pPr>
            <a:r>
              <a:rPr lang="fr-FR" sz="21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Asynchrone</a:t>
            </a:r>
          </a:p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r>
              <a:rPr lang="fr-FR" dirty="0">
                <a:solidFill>
                  <a:schemeClr val="bg1"/>
                </a:solidFill>
              </a:rPr>
              <a:t>Effectuer la requête HTTP</a:t>
            </a:r>
          </a:p>
          <a:p>
            <a:pPr marL="914400" lvl="1" indent="-457200" eaLnBrk="1" hangingPunct="1">
              <a:defRPr/>
            </a:pPr>
            <a:r>
              <a:rPr lang="fr-FR" sz="2100" dirty="0">
                <a:solidFill>
                  <a:schemeClr val="bg1"/>
                </a:solidFill>
              </a:rPr>
              <a:t>Envoyer des données ?</a:t>
            </a:r>
          </a:p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Traiter la réponse HTTP</a:t>
            </a:r>
          </a:p>
          <a:p>
            <a:pPr marL="914400" lvl="1" indent="-457200" eaLnBrk="1" hangingPunct="1">
              <a:defRPr/>
            </a:pPr>
            <a:r>
              <a:rPr lang="fr-FR" sz="21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Texte ?</a:t>
            </a:r>
          </a:p>
          <a:p>
            <a:pPr marL="914400" lvl="1" indent="-457200" eaLnBrk="1" hangingPunct="1">
              <a:defRPr/>
            </a:pPr>
            <a:r>
              <a:rPr lang="fr-FR" sz="21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XML / JSON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9EED672-4986-4C88-A071-101D575C0B45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3F80D4-3507-419F-8A08-2DF30B4893E6}" type="datetime11">
              <a:rPr lang="fr-FR" smtClean="0"/>
              <a:t>09:15:10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dirty="0" err="1">
                <a:latin typeface="Consolas" panose="020B0609020204030204" pitchFamily="49" charset="0"/>
              </a:rPr>
              <a:t>XMLHTTPRequest</a:t>
            </a:r>
            <a:r>
              <a:rPr lang="fr-FR" b="1" dirty="0">
                <a:latin typeface="Consolas" panose="020B0609020204030204" pitchFamily="49" charset="0"/>
              </a:rPr>
              <a:t>::</a:t>
            </a:r>
            <a:r>
              <a:rPr lang="fr-FR" b="1" dirty="0" err="1">
                <a:latin typeface="Consolas" panose="020B0609020204030204" pitchFamily="49" charset="0"/>
              </a:rPr>
              <a:t>send</a:t>
            </a:r>
            <a:r>
              <a:rPr lang="fr-FR" b="1" dirty="0"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>
                <a:solidFill>
                  <a:schemeClr val="bg1"/>
                </a:solidFill>
              </a:rPr>
              <a:t>Remplit le corps</a:t>
            </a:r>
            <a:r>
              <a:rPr lang="fr-FR" dirty="0"/>
              <a:t> et </a:t>
            </a:r>
            <a:r>
              <a:rPr lang="fr-FR" dirty="0">
                <a:solidFill>
                  <a:schemeClr val="bg1"/>
                </a:solidFill>
              </a:rPr>
              <a:t>effectue</a:t>
            </a:r>
            <a:r>
              <a:rPr lang="fr-FR" dirty="0">
                <a:solidFill>
                  <a:schemeClr val="hlink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la</a:t>
            </a:r>
            <a:r>
              <a:rPr lang="fr-FR" dirty="0">
                <a:solidFill>
                  <a:schemeClr val="hlink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requête</a:t>
            </a:r>
            <a:r>
              <a:rPr lang="fr-FR" dirty="0"/>
              <a:t> HTTP initialisée avec </a:t>
            </a:r>
            <a:r>
              <a:rPr lang="fr-FR" b="1" dirty="0" err="1">
                <a:latin typeface="Consolas" panose="020B0609020204030204" pitchFamily="49" charset="0"/>
              </a:rPr>
              <a:t>XMLHTTPRequest</a:t>
            </a:r>
            <a:r>
              <a:rPr lang="fr-FR" b="1" dirty="0">
                <a:latin typeface="Consolas" panose="020B0609020204030204" pitchFamily="49" charset="0"/>
              </a:rPr>
              <a:t>::open()</a:t>
            </a:r>
            <a:endParaRPr lang="fr-FR" dirty="0"/>
          </a:p>
          <a:p>
            <a:pPr eaLnBrk="1" hangingPunct="1">
              <a:defRPr/>
            </a:pPr>
            <a:r>
              <a:rPr lang="fr-FR" dirty="0"/>
              <a:t>Requête HTTP de type </a:t>
            </a:r>
            <a:r>
              <a:rPr lang="fr-FR" b="1" dirty="0">
                <a:latin typeface="Consolas" panose="020B0609020204030204" pitchFamily="49" charset="0"/>
              </a:rPr>
              <a:t>"GET"</a:t>
            </a:r>
            <a:r>
              <a:rPr lang="fr-FR" dirty="0"/>
              <a:t> ou </a:t>
            </a:r>
            <a:r>
              <a:rPr lang="fr-FR" b="1" dirty="0">
                <a:latin typeface="Consolas" panose="020B0609020204030204" pitchFamily="49" charset="0"/>
              </a:rPr>
              <a:t>"HEAD"</a:t>
            </a:r>
          </a:p>
          <a:p>
            <a:pPr lvl="1" eaLnBrk="1" hangingPunct="1">
              <a:defRPr/>
            </a:pPr>
            <a:r>
              <a:rPr lang="fr-FR" sz="2100" dirty="0"/>
              <a:t>Aucune donnée à envoyer</a:t>
            </a:r>
          </a:p>
          <a:p>
            <a:pPr lvl="1" eaLnBrk="1" hangingPunct="1">
              <a:defRPr/>
            </a:pPr>
            <a:r>
              <a:rPr lang="fr-FR" sz="2100" b="1" dirty="0" err="1">
                <a:latin typeface="Consolas" panose="020B0609020204030204" pitchFamily="49" charset="0"/>
              </a:rPr>
              <a:t>xmlHttp.send</a:t>
            </a:r>
            <a:r>
              <a:rPr lang="fr-FR" sz="2100" b="1" dirty="0">
                <a:latin typeface="Consolas" panose="020B0609020204030204" pitchFamily="49" charset="0"/>
              </a:rPr>
              <a:t>(</a:t>
            </a:r>
            <a:r>
              <a:rPr lang="fr-FR" sz="2100" b="1" dirty="0" err="1">
                <a:latin typeface="Consolas" panose="020B0609020204030204" pitchFamily="49" charset="0"/>
              </a:rPr>
              <a:t>null</a:t>
            </a:r>
            <a:r>
              <a:rPr lang="fr-FR" sz="2100" b="1" dirty="0">
                <a:latin typeface="Consolas" panose="020B0609020204030204" pitchFamily="49" charset="0"/>
              </a:rPr>
              <a:t>);</a:t>
            </a:r>
            <a:endParaRPr lang="fr-FR" sz="2100" dirty="0"/>
          </a:p>
          <a:p>
            <a:pPr eaLnBrk="1" hangingPunct="1">
              <a:defRPr/>
            </a:pPr>
            <a:r>
              <a:rPr lang="fr-FR" dirty="0"/>
              <a:t>Requête HTTP de type </a:t>
            </a:r>
            <a:r>
              <a:rPr lang="fr-FR" b="1" dirty="0">
                <a:latin typeface="Consolas" panose="020B0609020204030204" pitchFamily="49" charset="0"/>
              </a:rPr>
              <a:t>"POST"</a:t>
            </a:r>
          </a:p>
          <a:p>
            <a:pPr lvl="1" eaLnBrk="1" hangingPunct="1">
              <a:defRPr/>
            </a:pPr>
            <a:r>
              <a:rPr lang="fr-FR" sz="2100" dirty="0"/>
              <a:t>données à envoyer, corps de requête à remplir</a:t>
            </a:r>
          </a:p>
          <a:p>
            <a:pPr lvl="1" eaLnBrk="1" hangingPunct="1">
              <a:defRPr/>
            </a:pPr>
            <a:r>
              <a:rPr lang="fr-FR" sz="2100" b="1" dirty="0" err="1">
                <a:latin typeface="Consolas" panose="020B0609020204030204" pitchFamily="49" charset="0"/>
              </a:rPr>
              <a:t>xmlHttp.</a:t>
            </a:r>
            <a:r>
              <a:rPr lang="fr-FR" sz="2100" b="1" dirty="0" err="1">
                <a:solidFill>
                  <a:schemeClr val="bg1"/>
                </a:solidFill>
                <a:latin typeface="Consolas" panose="020B0609020204030204" pitchFamily="49" charset="0"/>
              </a:rPr>
              <a:t>setRequestHeader</a:t>
            </a:r>
            <a:r>
              <a:rPr lang="fr-FR" sz="2100" b="1" dirty="0">
                <a:latin typeface="Consolas" panose="020B0609020204030204" pitchFamily="49" charset="0"/>
              </a:rPr>
              <a:t>(</a:t>
            </a:r>
            <a:br>
              <a:rPr lang="fr-FR" sz="2100" b="1" dirty="0">
                <a:latin typeface="Consolas" panose="020B0609020204030204" pitchFamily="49" charset="0"/>
              </a:rPr>
            </a:br>
            <a:r>
              <a:rPr lang="fr-FR" sz="2100" b="1" dirty="0">
                <a:latin typeface="Consolas" panose="020B0609020204030204" pitchFamily="49" charset="0"/>
              </a:rPr>
              <a:t>  'Content-Type', </a:t>
            </a:r>
            <a:br>
              <a:rPr lang="fr-FR" sz="2100" b="1" dirty="0">
                <a:latin typeface="Consolas" panose="020B0609020204030204" pitchFamily="49" charset="0"/>
              </a:rPr>
            </a:br>
            <a:r>
              <a:rPr lang="fr-FR" sz="2100" b="1" dirty="0">
                <a:latin typeface="Consolas" panose="020B0609020204030204" pitchFamily="49" charset="0"/>
              </a:rPr>
              <a:t>  'application/x-www-</a:t>
            </a:r>
            <a:r>
              <a:rPr lang="fr-FR" sz="2100" b="1" dirty="0" err="1">
                <a:latin typeface="Consolas" panose="020B0609020204030204" pitchFamily="49" charset="0"/>
              </a:rPr>
              <a:t>form</a:t>
            </a:r>
            <a:r>
              <a:rPr lang="fr-FR" sz="2100" b="1" dirty="0">
                <a:latin typeface="Consolas" panose="020B0609020204030204" pitchFamily="49" charset="0"/>
              </a:rPr>
              <a:t>-</a:t>
            </a:r>
            <a:r>
              <a:rPr lang="fr-FR" sz="2100" b="1" dirty="0" err="1">
                <a:latin typeface="Consolas" panose="020B0609020204030204" pitchFamily="49" charset="0"/>
              </a:rPr>
              <a:t>urlencoded</a:t>
            </a:r>
            <a:r>
              <a:rPr lang="fr-FR" sz="2100" b="1" dirty="0">
                <a:latin typeface="Consolas" panose="020B0609020204030204" pitchFamily="49" charset="0"/>
              </a:rPr>
              <a:t>'); </a:t>
            </a:r>
            <a:r>
              <a:rPr lang="fr-FR" sz="2100" b="1" dirty="0" err="1">
                <a:latin typeface="Consolas" panose="020B0609020204030204" pitchFamily="49" charset="0"/>
              </a:rPr>
              <a:t>xmlHttp.</a:t>
            </a:r>
            <a:r>
              <a:rPr lang="fr-FR" sz="2100" b="1" dirty="0" err="1">
                <a:solidFill>
                  <a:schemeClr val="bg1"/>
                </a:solidFill>
                <a:latin typeface="Consolas" panose="020B0609020204030204" pitchFamily="49" charset="0"/>
              </a:rPr>
              <a:t>send</a:t>
            </a:r>
            <a:r>
              <a:rPr lang="fr-FR" sz="2100" b="1" dirty="0">
                <a:latin typeface="Consolas" panose="020B0609020204030204" pitchFamily="49" charset="0"/>
              </a:rPr>
              <a:t>("v=</a:t>
            </a:r>
            <a:r>
              <a:rPr lang="fr-FR" sz="2100" b="1" dirty="0" err="1">
                <a:latin typeface="Consolas" panose="020B0609020204030204" pitchFamily="49" charset="0"/>
              </a:rPr>
              <a:t>valeur&amp;x</a:t>
            </a:r>
            <a:r>
              <a:rPr lang="fr-FR" sz="2100" b="1" dirty="0">
                <a:latin typeface="Consolas" panose="020B0609020204030204" pitchFamily="49" charset="0"/>
              </a:rPr>
              <a:t>=12");</a:t>
            </a:r>
            <a:endParaRPr lang="fr-FR" sz="2100" dirty="0">
              <a:latin typeface="Consolas" panose="020B06090202040302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3D97264-7404-4AA1-9708-9401EF380426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047D4D9-E746-4E84-8FA6-E3AAC3E27949}" type="datetime11">
              <a:rPr lang="fr-FR" smtClean="0"/>
              <a:t>09:15:10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err="1">
                <a:solidFill>
                  <a:schemeClr val="tx1"/>
                </a:solidFill>
                <a:latin typeface="Consolas" panose="020B0609020204030204" pitchFamily="49" charset="0"/>
              </a:rPr>
              <a:t>XMLHTTPRequest</a:t>
            </a:r>
            <a:br>
              <a:rPr lang="fr-FR" dirty="0">
                <a:solidFill>
                  <a:schemeClr val="tx1"/>
                </a:solidFill>
                <a:latin typeface="Consolas" panose="020B0609020204030204" pitchFamily="49" charset="0"/>
              </a:rPr>
            </a:br>
            <a:r>
              <a:rPr lang="fr-FR" dirty="0">
                <a:solidFill>
                  <a:schemeClr val="tx1"/>
                </a:solidFill>
              </a:rPr>
              <a:t>Traiter la réponse HTTP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092226A-79F3-41D7-B8F2-9712727C7545}" type="slidenum">
              <a:rPr lang="fr-FR" altLang="fr-FR" sz="1200"/>
              <a:pPr/>
              <a:t>35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227180D-E6D7-4E07-A3F2-792D621B8125}" type="datetime11">
              <a:rPr lang="fr-FR" smtClean="0"/>
              <a:t>09:15:10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Utilisation de </a:t>
            </a:r>
            <a:r>
              <a:rPr lang="fr-FR" b="1" dirty="0" err="1">
                <a:latin typeface="Consolas" panose="020B0609020204030204" pitchFamily="49" charset="0"/>
              </a:rPr>
              <a:t>XMLHTTPRequest</a:t>
            </a:r>
            <a:endParaRPr lang="fr-FR" b="1" dirty="0">
              <a:latin typeface="Consolas" panose="020B0609020204030204" pitchFamily="49" charset="0"/>
            </a:endParaRPr>
          </a:p>
        </p:txBody>
      </p:sp>
      <p:sp>
        <p:nvSpPr>
          <p:cNvPr id="385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Instancier l'objet</a:t>
            </a:r>
          </a:p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Associer une fonction au traitement de la réponse HTTP</a:t>
            </a:r>
          </a:p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Initialiser une requête HTTP</a:t>
            </a:r>
          </a:p>
          <a:p>
            <a:pPr marL="914400" lvl="1" indent="-457200" eaLnBrk="1" hangingPunct="1">
              <a:defRPr/>
            </a:pPr>
            <a:r>
              <a:rPr lang="fr-FR" sz="21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Méthode, URL</a:t>
            </a:r>
          </a:p>
          <a:p>
            <a:pPr marL="914400" lvl="1" indent="-457200" eaLnBrk="1" hangingPunct="1">
              <a:defRPr/>
            </a:pPr>
            <a:r>
              <a:rPr lang="fr-FR" sz="21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Asynchrone ?</a:t>
            </a:r>
          </a:p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Effectuer la requête HTTP</a:t>
            </a:r>
          </a:p>
          <a:p>
            <a:pPr marL="914400" lvl="1" indent="-457200" eaLnBrk="1" hangingPunct="1">
              <a:defRPr/>
            </a:pPr>
            <a:r>
              <a:rPr lang="fr-FR" sz="21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Envoyer des données ?</a:t>
            </a:r>
          </a:p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r>
              <a:rPr lang="fr-FR" dirty="0">
                <a:solidFill>
                  <a:schemeClr val="bg1"/>
                </a:solidFill>
              </a:rPr>
              <a:t>Traiter la réponse HTTP</a:t>
            </a:r>
          </a:p>
          <a:p>
            <a:pPr marL="914400" lvl="1" indent="-457200" eaLnBrk="1" hangingPunct="1">
              <a:defRPr/>
            </a:pPr>
            <a:r>
              <a:rPr lang="fr-FR" sz="2100" dirty="0">
                <a:solidFill>
                  <a:schemeClr val="bg1"/>
                </a:solidFill>
              </a:rPr>
              <a:t>Texte ?</a:t>
            </a:r>
          </a:p>
          <a:p>
            <a:pPr marL="914400" lvl="1" indent="-457200" eaLnBrk="1" hangingPunct="1">
              <a:defRPr/>
            </a:pPr>
            <a:r>
              <a:rPr lang="fr-FR" sz="2100" dirty="0">
                <a:solidFill>
                  <a:schemeClr val="bg1"/>
                </a:solidFill>
              </a:rPr>
              <a:t>XML / JSON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87BA19B-3AC8-4CCA-9139-302A25F06E92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AD5E8B5-5E59-4D10-94D1-6FAFBCDADB2F}" type="datetime11">
              <a:rPr lang="fr-FR" smtClean="0"/>
              <a:t>09:15:10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Traiter la réponse HTTP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Traitement effectué dans la </a:t>
            </a:r>
            <a:r>
              <a:rPr lang="fr-FR" dirty="0">
                <a:solidFill>
                  <a:schemeClr val="bg1"/>
                </a:solidFill>
              </a:rPr>
              <a:t>fonction associée au changement d'état</a:t>
            </a:r>
            <a:r>
              <a:rPr lang="fr-FR" dirty="0"/>
              <a:t> de la requête quand l'état est 4 (requête terminée, réponse HTTP complètement reçue)</a:t>
            </a:r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r>
              <a:rPr lang="fr-FR" dirty="0"/>
              <a:t>Corps de la réponse généralement sous 3 formes :</a:t>
            </a:r>
          </a:p>
          <a:p>
            <a:pPr lvl="1" eaLnBrk="1" hangingPunct="1">
              <a:defRPr/>
            </a:pPr>
            <a:r>
              <a:rPr lang="fr-FR" sz="2100" dirty="0">
                <a:solidFill>
                  <a:schemeClr val="bg1"/>
                </a:solidFill>
              </a:rPr>
              <a:t>texte</a:t>
            </a:r>
            <a:r>
              <a:rPr lang="fr-FR" sz="2100" dirty="0"/>
              <a:t> qui peut aussi être du code HTML</a:t>
            </a:r>
          </a:p>
          <a:p>
            <a:pPr lvl="1" eaLnBrk="1" hangingPunct="1">
              <a:defRPr/>
            </a:pPr>
            <a:r>
              <a:rPr lang="fr-FR" sz="2100" dirty="0">
                <a:solidFill>
                  <a:schemeClr val="bg1"/>
                </a:solidFill>
              </a:rPr>
              <a:t>XML</a:t>
            </a:r>
            <a:endParaRPr lang="fr-FR" sz="2100" dirty="0"/>
          </a:p>
          <a:p>
            <a:pPr lvl="1" eaLnBrk="1" hangingPunct="1">
              <a:defRPr/>
            </a:pPr>
            <a:r>
              <a:rPr lang="fr-FR" sz="2100" dirty="0">
                <a:solidFill>
                  <a:schemeClr val="bg1"/>
                </a:solidFill>
              </a:rPr>
              <a:t>JSON</a:t>
            </a:r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r>
              <a:rPr lang="fr-FR" dirty="0"/>
              <a:t>Le </a:t>
            </a:r>
            <a:r>
              <a:rPr lang="fr-FR" dirty="0">
                <a:solidFill>
                  <a:schemeClr val="bg1"/>
                </a:solidFill>
              </a:rPr>
              <a:t>traitement</a:t>
            </a:r>
            <a:r>
              <a:rPr lang="fr-FR" dirty="0"/>
              <a:t> consiste principalement en une </a:t>
            </a:r>
            <a:r>
              <a:rPr lang="fr-FR" dirty="0">
                <a:solidFill>
                  <a:schemeClr val="bg1"/>
                </a:solidFill>
              </a:rPr>
              <a:t>modification de la page Web </a:t>
            </a:r>
            <a:r>
              <a:rPr lang="fr-FR" dirty="0"/>
              <a:t>courante en utilisant </a:t>
            </a:r>
            <a:r>
              <a:rPr lang="fr-FR" dirty="0">
                <a:solidFill>
                  <a:schemeClr val="bg1"/>
                </a:solidFill>
              </a:rPr>
              <a:t>JavaScript</a:t>
            </a:r>
            <a:r>
              <a:rPr lang="fr-FR" dirty="0"/>
              <a:t>, le </a:t>
            </a:r>
            <a:r>
              <a:rPr lang="fr-FR" dirty="0">
                <a:solidFill>
                  <a:schemeClr val="bg1"/>
                </a:solidFill>
              </a:rPr>
              <a:t>DOM</a:t>
            </a:r>
            <a:r>
              <a:rPr lang="fr-FR" dirty="0"/>
              <a:t> et les </a:t>
            </a:r>
            <a:r>
              <a:rPr lang="fr-FR" dirty="0">
                <a:solidFill>
                  <a:schemeClr val="bg1"/>
                </a:solidFill>
              </a:rPr>
              <a:t>CSS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C9BB8AD-5687-4D2D-B36D-480C936B6025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64FC14-9067-4F5C-A361-821DAA166916}" type="datetime11">
              <a:rPr lang="fr-FR" smtClean="0"/>
              <a:t>09:15:10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Récupérer le corps de la réponse HTTP</a:t>
            </a:r>
          </a:p>
        </p:txBody>
      </p:sp>
      <p:sp>
        <p:nvSpPr>
          <p:cNvPr id="389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Sous forme de </a:t>
            </a:r>
            <a:r>
              <a:rPr lang="fr-FR" dirty="0">
                <a:solidFill>
                  <a:schemeClr val="bg1"/>
                </a:solidFill>
              </a:rPr>
              <a:t>texte</a:t>
            </a:r>
          </a:p>
          <a:p>
            <a:pPr lvl="1" eaLnBrk="1" hangingPunct="1">
              <a:defRPr/>
            </a:pPr>
            <a:r>
              <a:rPr lang="fr-FR" sz="2100" dirty="0"/>
              <a:t>texte brut</a:t>
            </a:r>
          </a:p>
          <a:p>
            <a:pPr lvl="1" eaLnBrk="1" hangingPunct="1">
              <a:defRPr/>
            </a:pPr>
            <a:r>
              <a:rPr lang="fr-FR" sz="2100" dirty="0"/>
              <a:t>texte contenant du code HTML</a:t>
            </a:r>
          </a:p>
          <a:p>
            <a:pPr lvl="1" eaLnBrk="1" hangingPunct="1">
              <a:defRPr/>
            </a:pPr>
            <a:r>
              <a:rPr lang="fr-FR" sz="2100" b="1" dirty="0" err="1">
                <a:latin typeface="Consolas" panose="020B0609020204030204" pitchFamily="49" charset="0"/>
              </a:rPr>
              <a:t>XMLHTTPRequest.</a:t>
            </a:r>
            <a:r>
              <a:rPr lang="fr-FR" sz="2100" b="1" dirty="0" err="1">
                <a:solidFill>
                  <a:schemeClr val="bg1"/>
                </a:solidFill>
                <a:latin typeface="Consolas" panose="020B0609020204030204" pitchFamily="49" charset="0"/>
              </a:rPr>
              <a:t>responseText</a:t>
            </a:r>
            <a:endParaRPr lang="fr-FR" sz="1200" dirty="0"/>
          </a:p>
          <a:p>
            <a:pPr eaLnBrk="1" hangingPunct="1">
              <a:spcBef>
                <a:spcPts val="1200"/>
              </a:spcBef>
              <a:defRPr/>
            </a:pPr>
            <a:r>
              <a:rPr lang="fr-FR" dirty="0"/>
              <a:t>Sous forme d'un </a:t>
            </a:r>
            <a:r>
              <a:rPr lang="fr-FR" dirty="0">
                <a:solidFill>
                  <a:schemeClr val="bg1"/>
                </a:solidFill>
              </a:rPr>
              <a:t>objet DOM XML</a:t>
            </a:r>
          </a:p>
          <a:p>
            <a:pPr lvl="1" eaLnBrk="1" hangingPunct="1">
              <a:defRPr/>
            </a:pPr>
            <a:r>
              <a:rPr lang="fr-FR" sz="2100" b="1" dirty="0" err="1">
                <a:latin typeface="Consolas" panose="020B0609020204030204" pitchFamily="49" charset="0"/>
              </a:rPr>
              <a:t>XMLHTTPRequest.</a:t>
            </a:r>
            <a:r>
              <a:rPr lang="fr-FR" sz="2100" b="1" dirty="0" err="1">
                <a:solidFill>
                  <a:schemeClr val="bg1"/>
                </a:solidFill>
                <a:latin typeface="Consolas" panose="020B0609020204030204" pitchFamily="49" charset="0"/>
              </a:rPr>
              <a:t>responseXML</a:t>
            </a:r>
            <a:endParaRPr lang="fr-FR" sz="2100" dirty="0">
              <a:solidFill>
                <a:schemeClr val="bg1"/>
              </a:solidFill>
            </a:endParaRPr>
          </a:p>
          <a:p>
            <a:pPr lvl="1" eaLnBrk="1" hangingPunct="1">
              <a:defRPr/>
            </a:pPr>
            <a:r>
              <a:rPr lang="fr-FR" sz="2100" dirty="0"/>
              <a:t>Serveur : </a:t>
            </a:r>
            <a:r>
              <a:rPr lang="fr-FR" sz="2100" b="1" dirty="0">
                <a:latin typeface="Consolas" panose="020B0609020204030204" pitchFamily="49" charset="0"/>
              </a:rPr>
              <a:t>Content-Type: </a:t>
            </a:r>
            <a:r>
              <a:rPr lang="fr-FR" sz="2100" b="1" dirty="0" err="1">
                <a:latin typeface="Consolas" panose="020B0609020204030204" pitchFamily="49" charset="0"/>
              </a:rPr>
              <a:t>text</a:t>
            </a:r>
            <a:r>
              <a:rPr lang="fr-FR" sz="2100" b="1" dirty="0">
                <a:latin typeface="Consolas" panose="020B0609020204030204" pitchFamily="49" charset="0"/>
              </a:rPr>
              <a:t>/</a:t>
            </a:r>
            <a:r>
              <a:rPr lang="fr-FR" sz="2100" b="1" dirty="0" err="1">
                <a:latin typeface="Consolas" panose="020B0609020204030204" pitchFamily="49" charset="0"/>
              </a:rPr>
              <a:t>xml</a:t>
            </a:r>
            <a:endParaRPr lang="fr-FR" sz="1200" b="1" dirty="0">
              <a:latin typeface="Consolas" panose="020B0609020204030204" pitchFamily="49" charset="0"/>
            </a:endParaRPr>
          </a:p>
          <a:p>
            <a:pPr eaLnBrk="1" hangingPunct="1">
              <a:spcBef>
                <a:spcPts val="1200"/>
              </a:spcBef>
              <a:defRPr/>
            </a:pPr>
            <a:r>
              <a:rPr lang="fr-FR" dirty="0"/>
              <a:t>Sous forme de </a:t>
            </a:r>
            <a:r>
              <a:rPr lang="fr-FR" dirty="0">
                <a:solidFill>
                  <a:schemeClr val="bg1"/>
                </a:solidFill>
              </a:rPr>
              <a:t>données JSON</a:t>
            </a:r>
          </a:p>
          <a:p>
            <a:pPr lvl="1" eaLnBrk="1" hangingPunct="1">
              <a:defRPr/>
            </a:pPr>
            <a:r>
              <a:rPr lang="fr-FR" sz="2100" dirty="0"/>
              <a:t>texte contenant du code JSON</a:t>
            </a:r>
          </a:p>
          <a:p>
            <a:pPr lvl="1" eaLnBrk="1" hangingPunct="1">
              <a:defRPr/>
            </a:pPr>
            <a:r>
              <a:rPr lang="fr-FR" sz="2100" b="1" dirty="0" err="1">
                <a:latin typeface="Consolas" panose="020B0609020204030204" pitchFamily="49" charset="0"/>
              </a:rPr>
              <a:t>JSON.parse</a:t>
            </a:r>
            <a:r>
              <a:rPr lang="fr-FR" sz="2100" b="1" dirty="0">
                <a:latin typeface="Consolas" panose="020B0609020204030204" pitchFamily="49" charset="0"/>
              </a:rPr>
              <a:t>(</a:t>
            </a:r>
            <a:r>
              <a:rPr lang="fr-FR" sz="2100" b="1" dirty="0" err="1">
                <a:latin typeface="Consolas" panose="020B0609020204030204" pitchFamily="49" charset="0"/>
              </a:rPr>
              <a:t>XMLHTTPRequest.</a:t>
            </a:r>
            <a:r>
              <a:rPr lang="fr-FR" sz="2100" b="1" dirty="0" err="1">
                <a:solidFill>
                  <a:schemeClr val="bg1"/>
                </a:solidFill>
                <a:latin typeface="Consolas" panose="020B0609020204030204" pitchFamily="49" charset="0"/>
              </a:rPr>
              <a:t>responseText</a:t>
            </a:r>
            <a:r>
              <a:rPr lang="fr-FR" sz="2100" b="1" dirty="0"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5678DB8D-41E9-4156-A471-5065DE78CF54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055A8E8-B2B3-495F-807C-BC568ABB1E45}" type="datetime11">
              <a:rPr lang="fr-FR" smtClean="0"/>
              <a:t>09:15:10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Exploiter des données au format texte (exemples)</a:t>
            </a:r>
          </a:p>
        </p:txBody>
      </p:sp>
      <p:sp>
        <p:nvSpPr>
          <p:cNvPr id="393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r>
              <a:rPr lang="fr-FR" dirty="0"/>
              <a:t>Texte brut</a:t>
            </a:r>
          </a:p>
          <a:p>
            <a:pPr lvl="1" eaLnBrk="1" hangingPunct="1">
              <a:defRPr/>
            </a:pPr>
            <a:r>
              <a:rPr lang="fr-FR" b="1" dirty="0" err="1">
                <a:latin typeface="Consolas" panose="020B0609020204030204" pitchFamily="49" charset="0"/>
              </a:rPr>
              <a:t>document.mon_formulaire.saisie.value</a:t>
            </a:r>
            <a:br>
              <a:rPr lang="fr-FR" b="1" dirty="0">
                <a:latin typeface="Consolas" panose="020B0609020204030204" pitchFamily="49" charset="0"/>
              </a:rPr>
            </a:br>
            <a:r>
              <a:rPr lang="fr-FR" b="1" dirty="0">
                <a:latin typeface="Consolas" panose="020B0609020204030204" pitchFamily="49" charset="0"/>
              </a:rPr>
              <a:t>=</a:t>
            </a:r>
            <a:r>
              <a:rPr lang="fr-FR" dirty="0"/>
              <a:t> </a:t>
            </a:r>
            <a:r>
              <a:rPr lang="fr-FR" b="1" dirty="0" err="1">
                <a:latin typeface="Consolas" panose="020B0609020204030204" pitchFamily="49" charset="0"/>
              </a:rPr>
              <a:t>xmlHttp.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</a:rPr>
              <a:t>responseText</a:t>
            </a:r>
            <a:endParaRPr lang="fr-FR" b="1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r>
              <a:rPr lang="fr-FR" dirty="0"/>
              <a:t>Texte contenant du code HTML</a:t>
            </a:r>
          </a:p>
          <a:p>
            <a:pPr lvl="1" eaLnBrk="1" hangingPunct="1">
              <a:defRPr/>
            </a:pPr>
            <a:r>
              <a:rPr lang="fr-FR" b="1" dirty="0" err="1">
                <a:latin typeface="Consolas" panose="020B0609020204030204" pitchFamily="49" charset="0"/>
              </a:rPr>
              <a:t>document.getElementById</a:t>
            </a:r>
            <a:r>
              <a:rPr lang="fr-FR" b="1" dirty="0">
                <a:latin typeface="Consolas" panose="020B0609020204030204" pitchFamily="49" charset="0"/>
              </a:rPr>
              <a:t>('</a:t>
            </a:r>
            <a:r>
              <a:rPr lang="fr-FR" b="1" dirty="0" err="1">
                <a:latin typeface="Consolas" panose="020B0609020204030204" pitchFamily="49" charset="0"/>
              </a:rPr>
              <a:t>txt</a:t>
            </a:r>
            <a:r>
              <a:rPr lang="fr-FR" b="1" dirty="0">
                <a:latin typeface="Consolas" panose="020B0609020204030204" pitchFamily="49" charset="0"/>
              </a:rPr>
              <a:t>').</a:t>
            </a:r>
            <a:r>
              <a:rPr lang="fr-FR" b="1" dirty="0" err="1">
                <a:latin typeface="Consolas" panose="020B0609020204030204" pitchFamily="49" charset="0"/>
              </a:rPr>
              <a:t>innerHTML</a:t>
            </a:r>
            <a:br>
              <a:rPr lang="fr-FR" b="1" dirty="0">
                <a:latin typeface="Consolas" panose="020B0609020204030204" pitchFamily="49" charset="0"/>
              </a:rPr>
            </a:br>
            <a:r>
              <a:rPr lang="fr-FR" b="1" dirty="0">
                <a:latin typeface="Consolas" panose="020B0609020204030204" pitchFamily="49" charset="0"/>
              </a:rPr>
              <a:t>=</a:t>
            </a:r>
            <a:r>
              <a:rPr lang="fr-FR" dirty="0"/>
              <a:t> </a:t>
            </a:r>
            <a:r>
              <a:rPr lang="fr-FR" b="1" dirty="0" err="1">
                <a:latin typeface="Consolas" panose="020B0609020204030204" pitchFamily="49" charset="0"/>
              </a:rPr>
              <a:t>xmlHttp.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</a:rPr>
              <a:t>responseText</a:t>
            </a:r>
            <a:endParaRPr lang="fr-FR" b="1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8C9699E-8BFD-447B-B4A5-FFFE7F088A53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222D13-4C6D-45DB-AA3E-C59E715BA78E}" type="datetime11">
              <a:rPr lang="fr-FR" smtClean="0"/>
              <a:t>09:15:10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/>
              <a:t>AJAX ?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N'est PAS une technologie</a:t>
            </a:r>
          </a:p>
          <a:p>
            <a:pPr eaLnBrk="1" hangingPunct="1">
              <a:defRPr/>
            </a:pPr>
            <a:r>
              <a:rPr lang="fr-FR" dirty="0"/>
              <a:t>N'est PAS un logiciel</a:t>
            </a:r>
          </a:p>
          <a:p>
            <a:pPr eaLnBrk="1" hangingPunct="1">
              <a:defRPr/>
            </a:pPr>
            <a:r>
              <a:rPr lang="fr-FR" dirty="0"/>
              <a:t>N'est PAS un greffon (plug-in)</a:t>
            </a:r>
          </a:p>
          <a:p>
            <a:pPr eaLnBrk="1" hangingPunct="1">
              <a:defRPr/>
            </a:pPr>
            <a:r>
              <a:rPr lang="fr-FR" dirty="0"/>
              <a:t>N'est PAS un détergent</a:t>
            </a:r>
          </a:p>
          <a:p>
            <a:pPr eaLnBrk="1" hangingPunct="1">
              <a:defRPr/>
            </a:pPr>
            <a:r>
              <a:rPr lang="fr-FR" dirty="0"/>
              <a:t>C'est l'utilisation conjointe de :</a:t>
            </a:r>
          </a:p>
          <a:p>
            <a:pPr lvl="1" eaLnBrk="1" hangingPunct="1">
              <a:defRPr/>
            </a:pPr>
            <a:r>
              <a:rPr lang="fr-FR" sz="2100" dirty="0"/>
              <a:t>HTML</a:t>
            </a:r>
          </a:p>
          <a:p>
            <a:pPr lvl="1" eaLnBrk="1" hangingPunct="1">
              <a:defRPr/>
            </a:pPr>
            <a:r>
              <a:rPr lang="fr-FR" sz="2100" dirty="0"/>
              <a:t>CSS</a:t>
            </a:r>
          </a:p>
          <a:p>
            <a:pPr lvl="1" eaLnBrk="1" hangingPunct="1">
              <a:defRPr/>
            </a:pPr>
            <a:r>
              <a:rPr lang="fr-FR" sz="2100" dirty="0"/>
              <a:t>DOM / JavaScript</a:t>
            </a:r>
          </a:p>
          <a:p>
            <a:pPr lvl="1" eaLnBrk="1" hangingPunct="1">
              <a:defRPr/>
            </a:pPr>
            <a:r>
              <a:rPr lang="fr-FR" sz="2100" dirty="0" err="1"/>
              <a:t>XMLHttpRequest</a:t>
            </a:r>
            <a:r>
              <a:rPr lang="fr-FR" sz="2100" dirty="0"/>
              <a:t> (JavaScript)</a:t>
            </a:r>
          </a:p>
          <a:p>
            <a:pPr lvl="1" eaLnBrk="1" hangingPunct="1">
              <a:defRPr/>
            </a:pPr>
            <a:r>
              <a:rPr lang="fr-FR" sz="2100" dirty="0"/>
              <a:t>XML (ou JSON)</a:t>
            </a:r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5350A01-E8E5-4E70-BEAD-E0C0C51E47B8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fr-FR" altLang="fr-FR" sz="1200"/>
          </a:p>
        </p:txBody>
      </p:sp>
      <p:sp>
        <p:nvSpPr>
          <p:cNvPr id="11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79950FA-439A-4ABB-805E-EA6787A4DF4F}" type="datetime11">
              <a:rPr lang="fr-FR" smtClean="0"/>
              <a:t>09:15:10</a:t>
            </a:fld>
            <a:endParaRPr lang="fr-FR"/>
          </a:p>
        </p:txBody>
      </p:sp>
      <p:sp>
        <p:nvSpPr>
          <p:cNvPr id="12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pic>
        <p:nvPicPr>
          <p:cNvPr id="365573" name="Picture 5" descr="img_hc_ajaxflowers"/>
          <p:cNvPicPr>
            <a:picLocks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1977629"/>
            <a:ext cx="8191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5574" name="AutoShape 6"/>
          <p:cNvSpPr>
            <a:spLocks noChangeArrowheads="1"/>
          </p:cNvSpPr>
          <p:nvPr/>
        </p:nvSpPr>
        <p:spPr bwMode="auto">
          <a:xfrm>
            <a:off x="5796136" y="1864296"/>
            <a:ext cx="939600" cy="939600"/>
          </a:xfrm>
          <a:custGeom>
            <a:avLst/>
            <a:gdLst>
              <a:gd name="G0" fmla="+- 1938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713" y="16343"/>
                </a:moveTo>
                <a:cubicBezTo>
                  <a:pt x="18974" y="14771"/>
                  <a:pt x="19662" y="12815"/>
                  <a:pt x="19662" y="10800"/>
                </a:cubicBezTo>
                <a:cubicBezTo>
                  <a:pt x="19662" y="5905"/>
                  <a:pt x="15694" y="1938"/>
                  <a:pt x="10800" y="1938"/>
                </a:cubicBezTo>
                <a:cubicBezTo>
                  <a:pt x="8784" y="1937"/>
                  <a:pt x="6828" y="2625"/>
                  <a:pt x="5256" y="3886"/>
                </a:cubicBezTo>
                <a:close/>
                <a:moveTo>
                  <a:pt x="3886" y="5256"/>
                </a:moveTo>
                <a:cubicBezTo>
                  <a:pt x="2625" y="6828"/>
                  <a:pt x="1938" y="8784"/>
                  <a:pt x="1938" y="10799"/>
                </a:cubicBezTo>
                <a:cubicBezTo>
                  <a:pt x="1938" y="15694"/>
                  <a:pt x="5905" y="19662"/>
                  <a:pt x="10800" y="19662"/>
                </a:cubicBezTo>
                <a:cubicBezTo>
                  <a:pt x="12815" y="19662"/>
                  <a:pt x="14771" y="18974"/>
                  <a:pt x="16343" y="17713"/>
                </a:cubicBezTo>
                <a:close/>
              </a:path>
            </a:pathLst>
          </a:cu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018342" y="1907386"/>
            <a:ext cx="938213" cy="939404"/>
            <a:chOff x="3650" y="2282"/>
            <a:chExt cx="591" cy="789"/>
          </a:xfrm>
        </p:grpSpPr>
        <p:sp>
          <p:nvSpPr>
            <p:cNvPr id="365577" name="Oval 9"/>
            <p:cNvSpPr>
              <a:spLocks noChangeArrowheads="1"/>
            </p:cNvSpPr>
            <p:nvPr/>
          </p:nvSpPr>
          <p:spPr bwMode="auto">
            <a:xfrm>
              <a:off x="3864" y="2356"/>
              <a:ext cx="164" cy="473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7419" name="Picture 7" descr="FootballLogo480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7" y="2343"/>
              <a:ext cx="498" cy="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5576" name="AutoShape 8"/>
            <p:cNvSpPr>
              <a:spLocks noChangeArrowheads="1"/>
            </p:cNvSpPr>
            <p:nvPr/>
          </p:nvSpPr>
          <p:spPr bwMode="auto">
            <a:xfrm>
              <a:off x="3650" y="2282"/>
              <a:ext cx="591" cy="789"/>
            </a:xfrm>
            <a:custGeom>
              <a:avLst/>
              <a:gdLst>
                <a:gd name="G0" fmla="+- 1938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713" y="16343"/>
                  </a:moveTo>
                  <a:cubicBezTo>
                    <a:pt x="18974" y="14771"/>
                    <a:pt x="19662" y="12815"/>
                    <a:pt x="19662" y="10800"/>
                  </a:cubicBezTo>
                  <a:cubicBezTo>
                    <a:pt x="19662" y="5905"/>
                    <a:pt x="15694" y="1938"/>
                    <a:pt x="10800" y="1938"/>
                  </a:cubicBezTo>
                  <a:cubicBezTo>
                    <a:pt x="8784" y="1937"/>
                    <a:pt x="6828" y="2625"/>
                    <a:pt x="5256" y="3886"/>
                  </a:cubicBezTo>
                  <a:close/>
                  <a:moveTo>
                    <a:pt x="3886" y="5256"/>
                  </a:moveTo>
                  <a:cubicBezTo>
                    <a:pt x="2625" y="6828"/>
                    <a:pt x="1938" y="8784"/>
                    <a:pt x="1938" y="10799"/>
                  </a:cubicBezTo>
                  <a:cubicBezTo>
                    <a:pt x="1938" y="15694"/>
                    <a:pt x="5905" y="19662"/>
                    <a:pt x="10800" y="19662"/>
                  </a:cubicBezTo>
                  <a:cubicBezTo>
                    <a:pt x="12815" y="19662"/>
                    <a:pt x="14771" y="18974"/>
                    <a:pt x="16343" y="17713"/>
                  </a:cubicBezTo>
                  <a:close/>
                </a:path>
              </a:pathLst>
            </a:cu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 eaLnBrk="1" hangingPunct="1"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1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Exemple d’utilisation basique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81AB08F-B663-4389-9F5E-5932B54FB230}" type="slidenum">
              <a:rPr lang="fr-FR" altLang="fr-FR" sz="1200"/>
              <a:pPr/>
              <a:t>40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59E8D65-9B40-4B8B-A48C-639711BA3C60}" type="datetime11">
              <a:rPr lang="fr-FR" smtClean="0"/>
              <a:t>09:15:10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uage 3"/>
          <p:cNvSpPr/>
          <p:nvPr/>
        </p:nvSpPr>
        <p:spPr bwMode="auto">
          <a:xfrm>
            <a:off x="2190750" y="735806"/>
            <a:ext cx="6630988" cy="2556024"/>
          </a:xfrm>
          <a:prstGeom prst="cloud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</a:pPr>
            <a:r>
              <a:rPr lang="fr-F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Réseau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Exemple d'utilisation d'AJAX</a:t>
            </a:r>
            <a:endParaRPr lang="fr-FR" b="1" dirty="0">
              <a:latin typeface="Consolas" panose="020B0609020204030204" pitchFamily="49" charset="0"/>
            </a:endParaRPr>
          </a:p>
        </p:txBody>
      </p:sp>
      <p:sp>
        <p:nvSpPr>
          <p:cNvPr id="17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E2213740-4C8B-4C93-A5CD-D38629878D04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fr-FR" altLang="fr-FR" sz="1200"/>
          </a:p>
        </p:txBody>
      </p:sp>
      <p:sp>
        <p:nvSpPr>
          <p:cNvPr id="18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F27EACF-E0B4-42DE-AB0E-1A9129FFAA53}" type="datetime11">
              <a:rPr lang="fr-FR" smtClean="0"/>
              <a:t>09:15:10</a:t>
            </a:fld>
            <a:endParaRPr lang="fr-FR"/>
          </a:p>
        </p:txBody>
      </p:sp>
      <p:sp>
        <p:nvSpPr>
          <p:cNvPr id="19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pic>
        <p:nvPicPr>
          <p:cNvPr id="78855" name="Picture 5" descr="ajax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4" y="1637109"/>
            <a:ext cx="3771429" cy="300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6774" name="AutoShape 6"/>
          <p:cNvSpPr>
            <a:spLocks noChangeArrowheads="1"/>
          </p:cNvSpPr>
          <p:nvPr/>
        </p:nvSpPr>
        <p:spPr bwMode="auto">
          <a:xfrm>
            <a:off x="933977" y="2950369"/>
            <a:ext cx="927982" cy="442674"/>
          </a:xfrm>
          <a:prstGeom prst="wedgeRoundRectCallout">
            <a:avLst>
              <a:gd name="adj1" fmla="val -34370"/>
              <a:gd name="adj2" fmla="val -198528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Saisie</a:t>
            </a:r>
          </a:p>
        </p:txBody>
      </p:sp>
      <p:pic>
        <p:nvPicPr>
          <p:cNvPr id="416775" name="Picture 7" descr="ajax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5" y="1637109"/>
            <a:ext cx="3771429" cy="300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772" name="Picture 4" descr="ajax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5" y="1637109"/>
            <a:ext cx="3771429" cy="300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6779" name="AutoShape 11"/>
          <p:cNvSpPr>
            <a:spLocks noChangeArrowheads="1"/>
          </p:cNvSpPr>
          <p:nvPr/>
        </p:nvSpPr>
        <p:spPr bwMode="auto">
          <a:xfrm>
            <a:off x="6348413" y="683419"/>
            <a:ext cx="2616200" cy="145613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fr-FR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Serveur</a:t>
            </a:r>
          </a:p>
        </p:txBody>
      </p:sp>
      <p:sp>
        <p:nvSpPr>
          <p:cNvPr id="416777" name="AutoShape 9"/>
          <p:cNvSpPr>
            <a:spLocks noChangeArrowheads="1"/>
          </p:cNvSpPr>
          <p:nvPr/>
        </p:nvSpPr>
        <p:spPr bwMode="auto">
          <a:xfrm>
            <a:off x="179388" y="2859782"/>
            <a:ext cx="5454689" cy="1660743"/>
          </a:xfrm>
          <a:prstGeom prst="roundRect">
            <a:avLst>
              <a:gd name="adj" fmla="val 9495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function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showHint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fr-F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str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 {</a:t>
            </a:r>
          </a:p>
          <a:p>
            <a:pPr eaLnBrk="1" hangingPunct="1">
              <a:defRPr/>
            </a:pP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lang="fr-F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xmlHttp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= </a:t>
            </a:r>
            <a:r>
              <a:rPr lang="fr-F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GetXmlHttpObject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() ;</a:t>
            </a:r>
          </a:p>
          <a:p>
            <a:pPr eaLnBrk="1" hangingPunct="1">
              <a:defRPr/>
            </a:pP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lang="fr-F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xmlHttp.onreadystatechange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</a:t>
            </a:r>
            <a:r>
              <a:rPr lang="fr-F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stateChanged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;</a:t>
            </a:r>
          </a:p>
          <a:p>
            <a:pPr eaLnBrk="1" hangingPunct="1">
              <a:defRPr/>
            </a:pP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lang="fr-F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xmlHttp.open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("GET",</a:t>
            </a:r>
            <a:r>
              <a:rPr lang="fr-F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url,true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 ;</a:t>
            </a:r>
          </a:p>
          <a:p>
            <a:pPr eaLnBrk="1" hangingPunct="1">
              <a:defRPr/>
            </a:pP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lang="fr-F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xmlHttp.send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fr-F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null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 ;</a:t>
            </a:r>
          </a:p>
          <a:p>
            <a:pPr eaLnBrk="1" hangingPunct="1">
              <a:defRPr/>
            </a:pP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16778" name="AutoShape 10"/>
          <p:cNvSpPr>
            <a:spLocks noChangeArrowheads="1"/>
          </p:cNvSpPr>
          <p:nvPr/>
        </p:nvSpPr>
        <p:spPr bwMode="auto">
          <a:xfrm>
            <a:off x="7788276" y="1233012"/>
            <a:ext cx="936625" cy="736759"/>
          </a:xfrm>
          <a:prstGeom prst="can">
            <a:avLst>
              <a:gd name="adj" fmla="val 3076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6780" name="AutoShape 12"/>
          <p:cNvSpPr>
            <a:spLocks noChangeArrowheads="1"/>
          </p:cNvSpPr>
          <p:nvPr/>
        </p:nvSpPr>
        <p:spPr bwMode="auto">
          <a:xfrm>
            <a:off x="6637339" y="1231821"/>
            <a:ext cx="936625" cy="736759"/>
          </a:xfrm>
          <a:prstGeom prst="can">
            <a:avLst>
              <a:gd name="adj" fmla="val 3076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16781" name="AutoShape 13"/>
          <p:cNvCxnSpPr>
            <a:cxnSpLocks noChangeShapeType="1"/>
            <a:stCxn id="416782" idx="3"/>
            <a:endCxn id="416779" idx="1"/>
          </p:cNvCxnSpPr>
          <p:nvPr/>
        </p:nvCxnSpPr>
        <p:spPr bwMode="auto">
          <a:xfrm flipV="1">
            <a:off x="4644008" y="1411487"/>
            <a:ext cx="1704405" cy="2521002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6782" name="AutoShape 14"/>
          <p:cNvSpPr>
            <a:spLocks/>
          </p:cNvSpPr>
          <p:nvPr/>
        </p:nvSpPr>
        <p:spPr bwMode="auto">
          <a:xfrm>
            <a:off x="755650" y="3675148"/>
            <a:ext cx="3888358" cy="514682"/>
          </a:xfrm>
          <a:prstGeom prst="roundRect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6783" name="AutoShape 15"/>
          <p:cNvSpPr>
            <a:spLocks noChangeArrowheads="1"/>
          </p:cNvSpPr>
          <p:nvPr/>
        </p:nvSpPr>
        <p:spPr bwMode="auto">
          <a:xfrm>
            <a:off x="6659563" y="1196579"/>
            <a:ext cx="2038350" cy="431006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Traitement</a:t>
            </a:r>
          </a:p>
        </p:txBody>
      </p:sp>
      <p:sp>
        <p:nvSpPr>
          <p:cNvPr id="416785" name="AutoShape 17"/>
          <p:cNvSpPr>
            <a:spLocks noChangeArrowheads="1"/>
          </p:cNvSpPr>
          <p:nvPr/>
        </p:nvSpPr>
        <p:spPr bwMode="auto">
          <a:xfrm>
            <a:off x="179389" y="2863355"/>
            <a:ext cx="6089143" cy="1921252"/>
          </a:xfrm>
          <a:prstGeom prst="roundRect">
            <a:avLst>
              <a:gd name="adj" fmla="val 9495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function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stateChanged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() </a:t>
            </a:r>
          </a:p>
          <a:p>
            <a:pPr eaLnBrk="1" hangingPunct="1">
              <a:defRPr/>
            </a:pP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</a:t>
            </a:r>
            <a:b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if (</a:t>
            </a:r>
            <a:r>
              <a:rPr lang="fr-F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xmlHttp.readyState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== 4) { </a:t>
            </a:r>
          </a:p>
          <a:p>
            <a:pPr eaLnBrk="1" hangingPunct="1">
              <a:defRPr/>
            </a:pP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 </a:t>
            </a:r>
            <a:r>
              <a:rPr lang="fr-F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document.getElementById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("</a:t>
            </a:r>
            <a:r>
              <a:rPr lang="fr-F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txtHint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").</a:t>
            </a:r>
            <a:r>
              <a:rPr lang="fr-F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innerHTML</a:t>
            </a:r>
            <a:endPara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eaLnBrk="1" hangingPunct="1">
              <a:defRPr/>
            </a:pP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    =</a:t>
            </a:r>
            <a:r>
              <a:rPr lang="fr-F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xmlHttp.responseText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;</a:t>
            </a:r>
            <a:b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} </a:t>
            </a:r>
          </a:p>
          <a:p>
            <a:pPr eaLnBrk="1" hangingPunct="1">
              <a:defRPr/>
            </a:pP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} </a:t>
            </a:r>
          </a:p>
        </p:txBody>
      </p:sp>
      <p:cxnSp>
        <p:nvCxnSpPr>
          <p:cNvPr id="416784" name="AutoShape 16"/>
          <p:cNvCxnSpPr>
            <a:cxnSpLocks noChangeShapeType="1"/>
            <a:stCxn id="416779" idx="1"/>
          </p:cNvCxnSpPr>
          <p:nvPr/>
        </p:nvCxnSpPr>
        <p:spPr bwMode="auto">
          <a:xfrm rot="10800000" flipV="1">
            <a:off x="3505201" y="1412081"/>
            <a:ext cx="2843213" cy="1724025"/>
          </a:xfrm>
          <a:prstGeom prst="curvedConnector3">
            <a:avLst>
              <a:gd name="adj1" fmla="val 49972"/>
            </a:avLst>
          </a:prstGeom>
          <a:noFill/>
          <a:ln w="38100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167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167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167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6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6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6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6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6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16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500"/>
                                        <p:tgtEl>
                                          <p:spTgt spid="416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416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16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16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16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2" dur="500"/>
                                        <p:tgtEl>
                                          <p:spTgt spid="4167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6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6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6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416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7" dur="500"/>
                                        <p:tgtEl>
                                          <p:spTgt spid="4167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16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16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167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4" grpId="0" animBg="1"/>
      <p:bldP spid="416777" grpId="0" animBg="1"/>
      <p:bldP spid="416777" grpId="1" animBg="1"/>
      <p:bldP spid="416782" grpId="0" animBg="1"/>
      <p:bldP spid="416782" grpId="1" animBg="1"/>
      <p:bldP spid="416783" grpId="0" animBg="1"/>
      <p:bldP spid="416783" grpId="1" animBg="1"/>
      <p:bldP spid="416785" grpId="0" animBg="1"/>
      <p:bldP spid="416785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/>
              <a:t>Exploiter des données au format XML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10000"/>
              </a:spcBef>
              <a:defRPr/>
            </a:pPr>
            <a:r>
              <a:rPr lang="fr-FR" sz="2000" dirty="0">
                <a:solidFill>
                  <a:schemeClr val="bg1"/>
                </a:solidFill>
              </a:rPr>
              <a:t>Objet XML </a:t>
            </a:r>
            <a:r>
              <a:rPr lang="fr-FR" sz="2000" dirty="0"/>
              <a:t>:</a:t>
            </a:r>
          </a:p>
          <a:p>
            <a:pPr lvl="1" eaLnBrk="1" hangingPunct="1">
              <a:spcBef>
                <a:spcPct val="10000"/>
              </a:spcBef>
              <a:defRPr/>
            </a:pPr>
            <a:r>
              <a:rPr lang="fr-FR" sz="2000" b="1" dirty="0" err="1">
                <a:latin typeface="Consolas" panose="020B0609020204030204" pitchFamily="49" charset="0"/>
              </a:rPr>
              <a:t>getElementsByTagName</a:t>
            </a:r>
            <a:r>
              <a:rPr lang="fr-FR" sz="2000" b="1" dirty="0">
                <a:latin typeface="Consolas" panose="020B0609020204030204" pitchFamily="49" charset="0"/>
              </a:rPr>
              <a:t>(</a:t>
            </a:r>
            <a:r>
              <a:rPr lang="fr-FR" sz="2000" b="1" i="1" dirty="0">
                <a:latin typeface="Consolas" panose="020B0609020204030204" pitchFamily="49" charset="0"/>
              </a:rPr>
              <a:t>n</a:t>
            </a:r>
            <a:r>
              <a:rPr lang="fr-FR" sz="2000" b="1" dirty="0">
                <a:latin typeface="Consolas" panose="020B0609020204030204" pitchFamily="49" charset="0"/>
              </a:rPr>
              <a:t>)</a:t>
            </a:r>
            <a:r>
              <a:rPr lang="fr-FR" sz="1600" dirty="0"/>
              <a:t> </a:t>
            </a:r>
            <a:r>
              <a:rPr lang="fr-FR" sz="1600" dirty="0">
                <a:sym typeface="Wingdings" pitchFamily="2" charset="2"/>
              </a:rPr>
              <a:t> Collection de nœuds</a:t>
            </a:r>
          </a:p>
          <a:p>
            <a:pPr eaLnBrk="1" hangingPunct="1">
              <a:spcBef>
                <a:spcPct val="10000"/>
              </a:spcBef>
              <a:defRPr/>
            </a:pPr>
            <a:r>
              <a:rPr lang="fr-FR" sz="2000" dirty="0">
                <a:solidFill>
                  <a:schemeClr val="bg1"/>
                </a:solidFill>
              </a:rPr>
              <a:t>Collection de nœuds</a:t>
            </a:r>
            <a:r>
              <a:rPr lang="fr-FR" sz="2000" dirty="0"/>
              <a:t> :</a:t>
            </a:r>
          </a:p>
          <a:p>
            <a:pPr lvl="1" eaLnBrk="1" hangingPunct="1">
              <a:spcBef>
                <a:spcPct val="10000"/>
              </a:spcBef>
              <a:defRPr/>
            </a:pPr>
            <a:r>
              <a:rPr lang="fr-FR" sz="2000" b="1" dirty="0" err="1">
                <a:latin typeface="Consolas" panose="020B0609020204030204" pitchFamily="49" charset="0"/>
              </a:rPr>
              <a:t>length</a:t>
            </a:r>
            <a:r>
              <a:rPr lang="fr-FR" sz="1600" dirty="0"/>
              <a:t>			</a:t>
            </a:r>
            <a:r>
              <a:rPr lang="fr-FR" sz="1600" dirty="0">
                <a:sym typeface="Wingdings" pitchFamily="2" charset="2"/>
              </a:rPr>
              <a:t> nombre d'éléments</a:t>
            </a:r>
          </a:p>
          <a:p>
            <a:pPr lvl="1" eaLnBrk="1" hangingPunct="1">
              <a:spcBef>
                <a:spcPct val="10000"/>
              </a:spcBef>
              <a:defRPr/>
            </a:pPr>
            <a:r>
              <a:rPr lang="fr-FR" sz="2000" b="1" dirty="0">
                <a:latin typeface="Consolas" panose="020B0609020204030204" pitchFamily="49" charset="0"/>
                <a:sym typeface="Wingdings" pitchFamily="2" charset="2"/>
              </a:rPr>
              <a:t>[</a:t>
            </a:r>
            <a:r>
              <a:rPr lang="fr-FR" sz="2000" b="1" i="1" dirty="0">
                <a:latin typeface="Consolas" panose="020B0609020204030204" pitchFamily="49" charset="0"/>
                <a:sym typeface="Wingdings" pitchFamily="2" charset="2"/>
              </a:rPr>
              <a:t>x</a:t>
            </a:r>
            <a:r>
              <a:rPr lang="fr-FR" sz="2000" b="1" dirty="0">
                <a:latin typeface="Consolas" panose="020B0609020204030204" pitchFamily="49" charset="0"/>
                <a:sym typeface="Wingdings" pitchFamily="2" charset="2"/>
              </a:rPr>
              <a:t>]</a:t>
            </a:r>
            <a:r>
              <a:rPr lang="fr-FR" sz="1600" dirty="0">
                <a:sym typeface="Wingdings" pitchFamily="2" charset="2"/>
              </a:rPr>
              <a:t>			 accès au </a:t>
            </a:r>
            <a:r>
              <a:rPr lang="fr-FR" sz="1600" dirty="0" err="1">
                <a:sym typeface="Wingdings" pitchFamily="2" charset="2"/>
              </a:rPr>
              <a:t>x</a:t>
            </a:r>
            <a:r>
              <a:rPr lang="fr-FR" sz="1600" baseline="30000" dirty="0" err="1">
                <a:sym typeface="Wingdings" pitchFamily="2" charset="2"/>
              </a:rPr>
              <a:t>éme</a:t>
            </a:r>
            <a:r>
              <a:rPr lang="fr-FR" sz="1600" dirty="0">
                <a:sym typeface="Wingdings" pitchFamily="2" charset="2"/>
              </a:rPr>
              <a:t> élément</a:t>
            </a:r>
          </a:p>
          <a:p>
            <a:pPr eaLnBrk="1" hangingPunct="1">
              <a:spcBef>
                <a:spcPct val="10000"/>
              </a:spcBef>
              <a:defRPr/>
            </a:pPr>
            <a:r>
              <a:rPr lang="fr-FR" sz="2000" dirty="0">
                <a:solidFill>
                  <a:schemeClr val="bg1"/>
                </a:solidFill>
              </a:rPr>
              <a:t>Nœud</a:t>
            </a:r>
            <a:r>
              <a:rPr lang="fr-FR" sz="2000" dirty="0"/>
              <a:t> :</a:t>
            </a:r>
          </a:p>
          <a:p>
            <a:pPr lvl="1" eaLnBrk="1" hangingPunct="1">
              <a:spcBef>
                <a:spcPct val="10000"/>
              </a:spcBef>
              <a:defRPr/>
            </a:pPr>
            <a:r>
              <a:rPr lang="fr-FR" sz="2000" b="1" dirty="0" err="1">
                <a:latin typeface="Consolas" panose="020B0609020204030204" pitchFamily="49" charset="0"/>
              </a:rPr>
              <a:t>firstChild</a:t>
            </a:r>
            <a:r>
              <a:rPr lang="fr-FR" sz="1600" dirty="0"/>
              <a:t>		</a:t>
            </a:r>
            <a:r>
              <a:rPr lang="fr-FR" sz="1600" dirty="0">
                <a:sym typeface="Wingdings" pitchFamily="2" charset="2"/>
              </a:rPr>
              <a:t> Premier fils</a:t>
            </a:r>
          </a:p>
          <a:p>
            <a:pPr lvl="1" eaLnBrk="1" hangingPunct="1">
              <a:spcBef>
                <a:spcPct val="10000"/>
              </a:spcBef>
              <a:defRPr/>
            </a:pPr>
            <a:r>
              <a:rPr lang="fr-FR" sz="2000" b="1" dirty="0" err="1">
                <a:latin typeface="Consolas" panose="020B0609020204030204" pitchFamily="49" charset="0"/>
              </a:rPr>
              <a:t>childNodes</a:t>
            </a:r>
            <a:r>
              <a:rPr lang="fr-FR" sz="1600" dirty="0"/>
              <a:t>		</a:t>
            </a:r>
            <a:r>
              <a:rPr lang="fr-FR" sz="1600" dirty="0">
                <a:sym typeface="Wingdings" pitchFamily="2" charset="2"/>
              </a:rPr>
              <a:t> Collection de fils</a:t>
            </a:r>
          </a:p>
          <a:p>
            <a:pPr lvl="1" eaLnBrk="1" hangingPunct="1">
              <a:spcBef>
                <a:spcPct val="10000"/>
              </a:spcBef>
              <a:defRPr/>
            </a:pPr>
            <a:r>
              <a:rPr lang="fr-FR" sz="2000" b="1" dirty="0" err="1">
                <a:latin typeface="Consolas" panose="020B0609020204030204" pitchFamily="49" charset="0"/>
              </a:rPr>
              <a:t>hasChildNodes</a:t>
            </a:r>
            <a:r>
              <a:rPr lang="fr-FR" sz="2000" b="1" dirty="0">
                <a:latin typeface="Consolas" panose="020B0609020204030204" pitchFamily="49" charset="0"/>
              </a:rPr>
              <a:t>()</a:t>
            </a:r>
            <a:r>
              <a:rPr lang="fr-FR" sz="1600" dirty="0"/>
              <a:t>		</a:t>
            </a:r>
            <a:r>
              <a:rPr lang="fr-FR" sz="1600" dirty="0">
                <a:sym typeface="Wingdings" pitchFamily="2" charset="2"/>
              </a:rPr>
              <a:t> Possède des fils ?</a:t>
            </a:r>
          </a:p>
          <a:p>
            <a:pPr lvl="1" eaLnBrk="1" hangingPunct="1">
              <a:spcBef>
                <a:spcPct val="10000"/>
              </a:spcBef>
              <a:defRPr/>
            </a:pPr>
            <a:r>
              <a:rPr lang="fr-FR" sz="2000" b="1" dirty="0" err="1">
                <a:latin typeface="Consolas" panose="020B0609020204030204" pitchFamily="49" charset="0"/>
              </a:rPr>
              <a:t>nodeValue</a:t>
            </a:r>
            <a:r>
              <a:rPr lang="fr-FR" sz="1600" dirty="0"/>
              <a:t>			</a:t>
            </a:r>
            <a:r>
              <a:rPr lang="fr-FR" sz="1600" dirty="0">
                <a:sym typeface="Wingdings" pitchFamily="2" charset="2"/>
              </a:rPr>
              <a:t> Valeur du nœud</a:t>
            </a:r>
          </a:p>
          <a:p>
            <a:pPr lvl="1" eaLnBrk="1" hangingPunct="1">
              <a:spcBef>
                <a:spcPct val="10000"/>
              </a:spcBef>
              <a:defRPr/>
            </a:pPr>
            <a:r>
              <a:rPr lang="fr-FR" sz="2000" b="1" dirty="0" err="1">
                <a:latin typeface="Consolas" panose="020B0609020204030204" pitchFamily="49" charset="0"/>
              </a:rPr>
              <a:t>nodeName</a:t>
            </a:r>
            <a:r>
              <a:rPr lang="fr-FR" sz="1600" dirty="0"/>
              <a:t>			</a:t>
            </a:r>
            <a:r>
              <a:rPr lang="fr-FR" sz="1600" dirty="0">
                <a:sym typeface="Wingdings" pitchFamily="2" charset="2"/>
              </a:rPr>
              <a:t> Nom du nœud</a:t>
            </a:r>
          </a:p>
          <a:p>
            <a:pPr lvl="1" eaLnBrk="1" hangingPunct="1">
              <a:spcBef>
                <a:spcPct val="10000"/>
              </a:spcBef>
              <a:defRPr/>
            </a:pPr>
            <a:r>
              <a:rPr lang="fr-FR" sz="2000" b="1" dirty="0" err="1">
                <a:latin typeface="Consolas" panose="020B0609020204030204" pitchFamily="49" charset="0"/>
                <a:sym typeface="Wingdings" pitchFamily="2" charset="2"/>
              </a:rPr>
              <a:t>getAttribute</a:t>
            </a:r>
            <a:r>
              <a:rPr lang="fr-FR" sz="2000" b="1" dirty="0">
                <a:latin typeface="Consolas" panose="020B0609020204030204" pitchFamily="49" charset="0"/>
                <a:sym typeface="Wingdings" pitchFamily="2" charset="2"/>
              </a:rPr>
              <a:t>(</a:t>
            </a:r>
            <a:r>
              <a:rPr lang="fr-FR" sz="2000" b="1" i="1" dirty="0">
                <a:latin typeface="Consolas" panose="020B0609020204030204" pitchFamily="49" charset="0"/>
                <a:sym typeface="Wingdings" pitchFamily="2" charset="2"/>
              </a:rPr>
              <a:t>a</a:t>
            </a:r>
            <a:r>
              <a:rPr lang="fr-FR" sz="2000" b="1" dirty="0">
                <a:latin typeface="Consolas" panose="020B0609020204030204" pitchFamily="49" charset="0"/>
                <a:sym typeface="Wingdings" pitchFamily="2" charset="2"/>
              </a:rPr>
              <a:t>)	</a:t>
            </a:r>
            <a:r>
              <a:rPr lang="fr-FR" sz="1600" dirty="0">
                <a:sym typeface="Wingdings" pitchFamily="2" charset="2"/>
              </a:rPr>
              <a:t>	 Valeur de l'attribut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3720317-02F6-412F-8640-DF62F0595D58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0498584-DC2F-4AB3-B97A-3A1875F06C03}" type="datetime11">
              <a:rPr lang="fr-FR" smtClean="0"/>
              <a:t>09:15:10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JSON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1904222-4539-4401-957D-25E482A22217}" type="slidenum">
              <a:rPr lang="fr-FR" altLang="fr-FR" sz="1200"/>
              <a:pPr/>
              <a:t>43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13A7CE0-1B52-44C2-A96E-F52082BC9BC4}" type="datetime11">
              <a:rPr lang="fr-FR" smtClean="0"/>
              <a:t>09:15:10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JSON (</a:t>
            </a:r>
            <a:r>
              <a:rPr lang="fr-FR" b="1" dirty="0"/>
              <a:t>J</a:t>
            </a:r>
            <a:r>
              <a:rPr lang="fr-FR" dirty="0"/>
              <a:t>ava</a:t>
            </a:r>
            <a:r>
              <a:rPr lang="fr-FR" b="1" dirty="0"/>
              <a:t>S</a:t>
            </a:r>
            <a:r>
              <a:rPr lang="fr-FR" dirty="0"/>
              <a:t>cript </a:t>
            </a:r>
            <a:r>
              <a:rPr lang="fr-FR" b="1" dirty="0"/>
              <a:t>O</a:t>
            </a:r>
            <a:r>
              <a:rPr lang="fr-FR" dirty="0"/>
              <a:t>bject </a:t>
            </a:r>
            <a:r>
              <a:rPr lang="fr-FR" b="1" dirty="0"/>
              <a:t>N</a:t>
            </a:r>
            <a:r>
              <a:rPr lang="fr-FR" dirty="0"/>
              <a:t>otation) </a:t>
            </a:r>
          </a:p>
        </p:txBody>
      </p:sp>
      <p:sp>
        <p:nvSpPr>
          <p:cNvPr id="387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1800" dirty="0"/>
              <a:t>Format de </a:t>
            </a:r>
            <a:r>
              <a:rPr lang="fr-FR" sz="1800" dirty="0">
                <a:solidFill>
                  <a:schemeClr val="bg1"/>
                </a:solidFill>
              </a:rPr>
              <a:t>structure de données</a:t>
            </a:r>
          </a:p>
          <a:p>
            <a:pPr eaLnBrk="1" hangingPunct="1">
              <a:defRPr/>
            </a:pPr>
            <a:r>
              <a:rPr lang="fr-FR" sz="1800" dirty="0"/>
              <a:t>Utilise la </a:t>
            </a:r>
            <a:r>
              <a:rPr lang="fr-FR" sz="1800" dirty="0">
                <a:solidFill>
                  <a:schemeClr val="bg1"/>
                </a:solidFill>
              </a:rPr>
              <a:t>syntaxe</a:t>
            </a:r>
            <a:r>
              <a:rPr lang="fr-FR" sz="1800" dirty="0"/>
              <a:t> des </a:t>
            </a:r>
            <a:r>
              <a:rPr lang="fr-FR" sz="1800" dirty="0">
                <a:solidFill>
                  <a:schemeClr val="bg1"/>
                </a:solidFill>
              </a:rPr>
              <a:t>objets JavaScript</a:t>
            </a:r>
          </a:p>
          <a:p>
            <a:pPr eaLnBrk="1" hangingPunct="1">
              <a:defRPr/>
            </a:pPr>
            <a:r>
              <a:rPr lang="fr-FR" sz="1800" b="1" dirty="0">
                <a:latin typeface="Consolas" panose="020B0609020204030204" pitchFamily="49" charset="0"/>
              </a:rPr>
              <a:t>{"menu":</a:t>
            </a:r>
            <a:br>
              <a:rPr lang="fr-FR" sz="1800" b="1" dirty="0">
                <a:latin typeface="Consolas" panose="020B0609020204030204" pitchFamily="49" charset="0"/>
              </a:rPr>
            </a:br>
            <a:r>
              <a:rPr lang="fr-FR" sz="1800" b="1" dirty="0">
                <a:latin typeface="Consolas" panose="020B0609020204030204" pitchFamily="49" charset="0"/>
              </a:rPr>
              <a:t> {"id": "file",</a:t>
            </a:r>
            <a:br>
              <a:rPr lang="fr-FR" sz="1800" b="1" dirty="0">
                <a:latin typeface="Consolas" panose="020B0609020204030204" pitchFamily="49" charset="0"/>
              </a:rPr>
            </a:br>
            <a:r>
              <a:rPr lang="fr-FR" sz="1800" b="1" dirty="0">
                <a:latin typeface="Consolas" panose="020B0609020204030204" pitchFamily="49" charset="0"/>
              </a:rPr>
              <a:t>  "value": </a:t>
            </a:r>
            <a:r>
              <a:rPr lang="fr-FR" sz="1800" b="1">
                <a:latin typeface="Consolas" panose="020B0609020204030204" pitchFamily="49" charset="0"/>
              </a:rPr>
              <a:t>"File",</a:t>
            </a:r>
            <a:br>
              <a:rPr lang="fr-FR" sz="1800" b="1" dirty="0">
                <a:latin typeface="Consolas" panose="020B0609020204030204" pitchFamily="49" charset="0"/>
              </a:rPr>
            </a:br>
            <a:r>
              <a:rPr lang="fr-FR" sz="1800" b="1" dirty="0">
                <a:latin typeface="Consolas" panose="020B0609020204030204" pitchFamily="49" charset="0"/>
              </a:rPr>
              <a:t>  "popup": {"item": [ {"value": "New" },</a:t>
            </a:r>
            <a:br>
              <a:rPr lang="fr-FR" sz="1800" b="1" dirty="0">
                <a:latin typeface="Consolas" panose="020B0609020204030204" pitchFamily="49" charset="0"/>
              </a:rPr>
            </a:br>
            <a:r>
              <a:rPr lang="fr-FR" sz="1800" b="1" dirty="0">
                <a:latin typeface="Consolas" panose="020B0609020204030204" pitchFamily="49" charset="0"/>
              </a:rPr>
              <a:t>                      {"value": "Open"},</a:t>
            </a:r>
            <a:br>
              <a:rPr lang="fr-FR" sz="1800" b="1" dirty="0">
                <a:latin typeface="Consolas" panose="020B0609020204030204" pitchFamily="49" charset="0"/>
              </a:rPr>
            </a:br>
            <a:r>
              <a:rPr lang="fr-FR" sz="1800" b="1" dirty="0">
                <a:latin typeface="Consolas" panose="020B0609020204030204" pitchFamily="49" charset="0"/>
              </a:rPr>
              <a:t>                      {"value": "Close"}] }}}</a:t>
            </a:r>
          </a:p>
          <a:p>
            <a:pPr eaLnBrk="1" hangingPunct="1">
              <a:defRPr/>
            </a:pPr>
            <a:r>
              <a:rPr lang="fr-FR" sz="1800" b="1" dirty="0">
                <a:latin typeface="Consolas" panose="020B0609020204030204" pitchFamily="49" charset="0"/>
              </a:rPr>
              <a:t>&lt;menu id="file" value="File"&gt;</a:t>
            </a:r>
            <a:br>
              <a:rPr lang="fr-FR" sz="1800" b="1" dirty="0">
                <a:latin typeface="Consolas" panose="020B0609020204030204" pitchFamily="49" charset="0"/>
              </a:rPr>
            </a:br>
            <a:r>
              <a:rPr lang="fr-FR" sz="1800" b="1" dirty="0">
                <a:latin typeface="Consolas" panose="020B0609020204030204" pitchFamily="49" charset="0"/>
              </a:rPr>
              <a:t>  &lt;</a:t>
            </a:r>
            <a:r>
              <a:rPr lang="fr-FR" sz="1800" b="1" dirty="0" err="1">
                <a:latin typeface="Consolas" panose="020B0609020204030204" pitchFamily="49" charset="0"/>
              </a:rPr>
              <a:t>popup</a:t>
            </a:r>
            <a:r>
              <a:rPr lang="fr-FR" sz="1800" b="1" dirty="0">
                <a:latin typeface="Consolas" panose="020B0609020204030204" pitchFamily="49" charset="0"/>
              </a:rPr>
              <a:t>&gt; &lt;item value="New" /&gt;</a:t>
            </a:r>
            <a:br>
              <a:rPr lang="fr-FR" sz="1800" b="1" dirty="0">
                <a:latin typeface="Consolas" panose="020B0609020204030204" pitchFamily="49" charset="0"/>
              </a:rPr>
            </a:br>
            <a:r>
              <a:rPr lang="fr-FR" sz="1800" b="1" dirty="0">
                <a:latin typeface="Consolas" panose="020B0609020204030204" pitchFamily="49" charset="0"/>
              </a:rPr>
              <a:t>          &lt;item value="Open" /&gt;</a:t>
            </a:r>
            <a:br>
              <a:rPr lang="fr-FR" sz="1800" b="1" dirty="0">
                <a:latin typeface="Consolas" panose="020B0609020204030204" pitchFamily="49" charset="0"/>
              </a:rPr>
            </a:br>
            <a:r>
              <a:rPr lang="fr-FR" sz="1800" b="1" dirty="0">
                <a:latin typeface="Consolas" panose="020B0609020204030204" pitchFamily="49" charset="0"/>
              </a:rPr>
              <a:t>          &lt;item value="Close" /&gt;</a:t>
            </a:r>
            <a:br>
              <a:rPr lang="fr-FR" sz="1800" b="1" dirty="0">
                <a:latin typeface="Consolas" panose="020B0609020204030204" pitchFamily="49" charset="0"/>
              </a:rPr>
            </a:br>
            <a:r>
              <a:rPr lang="fr-FR" sz="1800" b="1" dirty="0">
                <a:latin typeface="Consolas" panose="020B0609020204030204" pitchFamily="49" charset="0"/>
              </a:rPr>
              <a:t>  &lt;/</a:t>
            </a:r>
            <a:r>
              <a:rPr lang="fr-FR" sz="1800" b="1" dirty="0" err="1">
                <a:latin typeface="Consolas" panose="020B0609020204030204" pitchFamily="49" charset="0"/>
              </a:rPr>
              <a:t>popup</a:t>
            </a:r>
            <a:r>
              <a:rPr lang="fr-FR" sz="1800" b="1" dirty="0">
                <a:latin typeface="Consolas" panose="020B0609020204030204" pitchFamily="49" charset="0"/>
              </a:rPr>
              <a:t>&gt;</a:t>
            </a:r>
            <a:br>
              <a:rPr lang="fr-FR" sz="1800" b="1" dirty="0">
                <a:latin typeface="Consolas" panose="020B0609020204030204" pitchFamily="49" charset="0"/>
              </a:rPr>
            </a:br>
            <a:r>
              <a:rPr lang="fr-FR" sz="1800" b="1" dirty="0">
                <a:latin typeface="Consolas" panose="020B0609020204030204" pitchFamily="49" charset="0"/>
              </a:rPr>
              <a:t>&lt;/menu&gt;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43E8720-1C8D-4115-8343-E49E6A49CEE1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fr-FR" altLang="fr-FR" sz="1200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C81928D-F888-4C0C-A6C1-B217BF7AB31F}" type="datetime11">
              <a:rPr lang="fr-FR" smtClean="0"/>
              <a:t>09:15:10</a:t>
            </a:fld>
            <a:endParaRPr lang="fr-FR"/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83975" name="AutoShape 4"/>
          <p:cNvSpPr>
            <a:spLocks noChangeArrowheads="1"/>
          </p:cNvSpPr>
          <p:nvPr/>
        </p:nvSpPr>
        <p:spPr bwMode="auto">
          <a:xfrm>
            <a:off x="6618752" y="3704154"/>
            <a:ext cx="2019961" cy="4426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/>
              <a:t>Équivalent XML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/>
              <a:t>JSON (</a:t>
            </a:r>
            <a:r>
              <a:rPr lang="fr-FR" b="1"/>
              <a:t>J</a:t>
            </a:r>
            <a:r>
              <a:rPr lang="fr-FR"/>
              <a:t>ava</a:t>
            </a:r>
            <a:r>
              <a:rPr lang="fr-FR" b="1"/>
              <a:t>S</a:t>
            </a:r>
            <a:r>
              <a:rPr lang="fr-FR"/>
              <a:t>cript </a:t>
            </a:r>
            <a:r>
              <a:rPr lang="fr-FR" b="1"/>
              <a:t>O</a:t>
            </a:r>
            <a:r>
              <a:rPr lang="fr-FR"/>
              <a:t>bject </a:t>
            </a:r>
            <a:r>
              <a:rPr lang="fr-FR" b="1"/>
              <a:t>N</a:t>
            </a:r>
            <a:r>
              <a:rPr lang="fr-FR"/>
              <a:t>otation)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2000" dirty="0">
                <a:solidFill>
                  <a:schemeClr val="bg1"/>
                </a:solidFill>
              </a:rPr>
              <a:t>Deux structures </a:t>
            </a:r>
            <a:r>
              <a:rPr lang="fr-FR" sz="2000" dirty="0"/>
              <a:t>:</a:t>
            </a:r>
          </a:p>
          <a:p>
            <a:pPr eaLnBrk="1" hangingPunct="1">
              <a:defRPr/>
            </a:pPr>
            <a:r>
              <a:rPr lang="fr-FR" sz="2000" b="1" dirty="0">
                <a:solidFill>
                  <a:schemeClr val="bg1"/>
                </a:solidFill>
                <a:latin typeface="Consolas" panose="020B0609020204030204" pitchFamily="49" charset="0"/>
              </a:rPr>
              <a:t>Objet</a:t>
            </a:r>
          </a:p>
          <a:p>
            <a:pPr lvl="1" eaLnBrk="1" hangingPunct="1">
              <a:defRPr/>
            </a:pPr>
            <a:r>
              <a:rPr lang="fr-FR" sz="1600" b="1" dirty="0">
                <a:latin typeface="Consolas" panose="020B0609020204030204" pitchFamily="49" charset="0"/>
              </a:rPr>
              <a:t>{}</a:t>
            </a:r>
          </a:p>
          <a:p>
            <a:pPr lvl="1" eaLnBrk="1" hangingPunct="1">
              <a:defRPr/>
            </a:pPr>
            <a:r>
              <a:rPr lang="fr-FR" sz="1600" b="1" dirty="0">
                <a:latin typeface="Consolas" panose="020B0609020204030204" pitchFamily="49" charset="0"/>
              </a:rPr>
              <a:t>{chaîne : valeur}</a:t>
            </a:r>
          </a:p>
          <a:p>
            <a:pPr lvl="1" eaLnBrk="1" hangingPunct="1">
              <a:defRPr/>
            </a:pPr>
            <a:r>
              <a:rPr lang="fr-FR" sz="1600" b="1" dirty="0">
                <a:latin typeface="Consolas" panose="020B0609020204030204" pitchFamily="49" charset="0"/>
              </a:rPr>
              <a:t>{chaîne : valeur, chaîne : valeur, …}</a:t>
            </a:r>
          </a:p>
          <a:p>
            <a:pPr eaLnBrk="1" hangingPunct="1">
              <a:defRPr/>
            </a:pPr>
            <a:r>
              <a:rPr lang="fr-FR" sz="2000" b="1" dirty="0">
                <a:solidFill>
                  <a:schemeClr val="bg1"/>
                </a:solidFill>
                <a:latin typeface="Consolas" panose="020B0609020204030204" pitchFamily="49" charset="0"/>
              </a:rPr>
              <a:t>Tableau</a:t>
            </a:r>
          </a:p>
          <a:p>
            <a:pPr lvl="1" eaLnBrk="1" hangingPunct="1">
              <a:defRPr/>
            </a:pPr>
            <a:r>
              <a:rPr lang="fr-FR" sz="1600" b="1" dirty="0">
                <a:latin typeface="Consolas" panose="020B0609020204030204" pitchFamily="49" charset="0"/>
              </a:rPr>
              <a:t>[]</a:t>
            </a:r>
          </a:p>
          <a:p>
            <a:pPr lvl="1" eaLnBrk="1" hangingPunct="1">
              <a:defRPr/>
            </a:pPr>
            <a:r>
              <a:rPr lang="fr-FR" sz="1600" b="1" dirty="0">
                <a:latin typeface="Consolas" panose="020B0609020204030204" pitchFamily="49" charset="0"/>
              </a:rPr>
              <a:t>[valeur]</a:t>
            </a:r>
          </a:p>
          <a:p>
            <a:pPr lvl="1" eaLnBrk="1" hangingPunct="1">
              <a:defRPr/>
            </a:pPr>
            <a:r>
              <a:rPr lang="fr-FR" sz="1600" b="1" dirty="0">
                <a:latin typeface="Consolas" panose="020B0609020204030204" pitchFamily="49" charset="0"/>
              </a:rPr>
              <a:t>[valeur, valeur, …]</a:t>
            </a:r>
          </a:p>
          <a:p>
            <a:pPr eaLnBrk="1" hangingPunct="1">
              <a:defRPr/>
            </a:pPr>
            <a:r>
              <a:rPr lang="fr-FR" sz="2000" b="1" dirty="0">
                <a:latin typeface="Consolas" panose="020B0609020204030204" pitchFamily="49" charset="0"/>
              </a:rPr>
              <a:t>Valeur :</a:t>
            </a:r>
          </a:p>
          <a:p>
            <a:pPr lvl="1" eaLnBrk="1" hangingPunct="1">
              <a:defRPr/>
            </a:pPr>
            <a:r>
              <a:rPr lang="fr-FR" sz="2000" b="1" dirty="0" err="1">
                <a:latin typeface="Consolas" panose="020B0609020204030204" pitchFamily="49" charset="0"/>
              </a:rPr>
              <a:t>chaîne|nombre|objet|tableau|true|false|null</a:t>
            </a:r>
            <a:endParaRPr lang="fr-FR" sz="1600" b="1" dirty="0">
              <a:latin typeface="Consolas" panose="020B0609020204030204" pitchFamily="49" charset="0"/>
            </a:endParaRP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22CC46C6-29A3-4398-BCEA-94EFB7A29726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fr-FR" altLang="fr-FR" sz="1200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7DC1A2E-D60D-4596-9EF4-5D51ED17A680}" type="datetime11">
              <a:rPr lang="fr-FR" smtClean="0"/>
              <a:t>09:15:10</a:t>
            </a:fld>
            <a:endParaRPr lang="fr-FR"/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404485" name="AutoShape 5"/>
          <p:cNvSpPr>
            <a:spLocks noChangeArrowheads="1"/>
          </p:cNvSpPr>
          <p:nvPr/>
        </p:nvSpPr>
        <p:spPr bwMode="auto">
          <a:xfrm>
            <a:off x="6456347" y="706042"/>
            <a:ext cx="2219359" cy="40862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fr-FR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http://www.json.org/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/>
              <a:t>JSON (</a:t>
            </a:r>
            <a:r>
              <a:rPr lang="fr-FR" b="1"/>
              <a:t>J</a:t>
            </a:r>
            <a:r>
              <a:rPr lang="fr-FR"/>
              <a:t>ava</a:t>
            </a:r>
            <a:r>
              <a:rPr lang="fr-FR" b="1"/>
              <a:t>S</a:t>
            </a:r>
            <a:r>
              <a:rPr lang="fr-FR"/>
              <a:t>cript </a:t>
            </a:r>
            <a:r>
              <a:rPr lang="fr-FR" b="1"/>
              <a:t>O</a:t>
            </a:r>
            <a:r>
              <a:rPr lang="fr-FR"/>
              <a:t>bject </a:t>
            </a:r>
            <a:r>
              <a:rPr lang="fr-FR" b="1"/>
              <a:t>N</a:t>
            </a:r>
            <a:r>
              <a:rPr lang="fr-FR"/>
              <a:t>otation)</a:t>
            </a:r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E3E5448C-85C1-4658-9A01-D465AD72ECCC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fr-FR" altLang="fr-FR" sz="1200"/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BDE08-3D1B-4858-82FC-CD5C3E891945}" type="datetime11">
              <a:rPr lang="fr-FR" smtClean="0"/>
              <a:t>09:15:10</a:t>
            </a:fld>
            <a:endParaRPr lang="fr-FR"/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405509" name="Text Box 5"/>
          <p:cNvSpPr txBox="1">
            <a:spLocks noChangeArrowheads="1"/>
          </p:cNvSpPr>
          <p:nvPr/>
        </p:nvSpPr>
        <p:spPr bwMode="auto">
          <a:xfrm>
            <a:off x="409576" y="910353"/>
            <a:ext cx="2735263" cy="387596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54000" rIns="54000"/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fr-FR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 eaLnBrk="1" hangingPunct="1">
              <a:buClr>
                <a:schemeClr val="folHlink"/>
              </a:buClr>
              <a:buSzPct val="50000"/>
              <a:buFont typeface="Wingdings" pitchFamily="2" charset="2"/>
              <a:buChar char="n"/>
              <a:defRPr/>
            </a:pP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{}</a:t>
            </a:r>
          </a:p>
          <a:p>
            <a:pPr lvl="1" eaLnBrk="1" hangingPunct="1">
              <a:buClr>
                <a:schemeClr val="folHlink"/>
              </a:buClr>
              <a:buSzPct val="50000"/>
              <a:buFont typeface="Wingdings" pitchFamily="2" charset="2"/>
              <a:buChar char="n"/>
              <a:defRPr/>
            </a:pP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 </a:t>
            </a:r>
            <a:r>
              <a:rPr lang="fr-FR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members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} 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fr-FR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members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 eaLnBrk="1" hangingPunct="1">
              <a:buClr>
                <a:schemeClr val="folHlink"/>
              </a:buClr>
              <a:buSzPct val="50000"/>
              <a:buFont typeface="Wingdings" pitchFamily="2" charset="2"/>
              <a:buChar char="n"/>
              <a:defRPr/>
            </a:pPr>
            <a:r>
              <a:rPr lang="fr-F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pair</a:t>
            </a:r>
          </a:p>
          <a:p>
            <a:pPr lvl="1" eaLnBrk="1" hangingPunct="1">
              <a:buClr>
                <a:schemeClr val="folHlink"/>
              </a:buClr>
              <a:buSzPct val="50000"/>
              <a:buFont typeface="Wingdings" pitchFamily="2" charset="2"/>
              <a:buChar char="n"/>
              <a:defRPr/>
            </a:pPr>
            <a:r>
              <a:rPr lang="fr-F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pair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</a:t>
            </a:r>
            <a:r>
              <a:rPr lang="fr-FR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members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fr-FR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pair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 eaLnBrk="1" hangingPunct="1">
              <a:buClr>
                <a:schemeClr val="folHlink"/>
              </a:buClr>
              <a:buSzPct val="50000"/>
              <a:buFont typeface="Wingdings" pitchFamily="2" charset="2"/>
              <a:buChar char="n"/>
              <a:defRPr/>
            </a:pPr>
            <a:r>
              <a:rPr lang="fr-F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string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</a:t>
            </a:r>
            <a:r>
              <a:rPr lang="fr-F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fr-FR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array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 eaLnBrk="1" hangingPunct="1">
              <a:buClr>
                <a:schemeClr val="folHlink"/>
              </a:buClr>
              <a:buSzPct val="50000"/>
              <a:buFont typeface="Wingdings" pitchFamily="2" charset="2"/>
              <a:buChar char="n"/>
              <a:defRPr/>
            </a:pP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[]</a:t>
            </a:r>
          </a:p>
          <a:p>
            <a:pPr lvl="1" eaLnBrk="1" hangingPunct="1">
              <a:buClr>
                <a:schemeClr val="folHlink"/>
              </a:buClr>
              <a:buSzPct val="50000"/>
              <a:buFont typeface="Wingdings" pitchFamily="2" charset="2"/>
              <a:buChar char="n"/>
              <a:defRPr/>
            </a:pP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 </a:t>
            </a:r>
            <a:r>
              <a:rPr lang="fr-FR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elements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] 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fr-FR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elements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 eaLnBrk="1" hangingPunct="1">
              <a:buClr>
                <a:schemeClr val="folHlink"/>
              </a:buClr>
              <a:buSzPct val="50000"/>
              <a:buFont typeface="Wingdings" pitchFamily="2" charset="2"/>
              <a:buChar char="n"/>
              <a:defRPr/>
            </a:pPr>
            <a:r>
              <a:rPr lang="fr-F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</a:t>
            </a:r>
          </a:p>
          <a:p>
            <a:pPr lvl="1" eaLnBrk="1" hangingPunct="1">
              <a:buClr>
                <a:schemeClr val="folHlink"/>
              </a:buClr>
              <a:buSzPct val="50000"/>
              <a:buFont typeface="Wingdings" pitchFamily="2" charset="2"/>
              <a:buChar char="n"/>
              <a:defRPr/>
            </a:pPr>
            <a:r>
              <a:rPr lang="fr-F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</a:t>
            </a:r>
            <a:r>
              <a:rPr lang="fr-FR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elements</a:t>
            </a:r>
            <a:endParaRPr lang="fr-FR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5510" name="Text Box 6"/>
          <p:cNvSpPr txBox="1">
            <a:spLocks noChangeArrowheads="1"/>
          </p:cNvSpPr>
          <p:nvPr/>
        </p:nvSpPr>
        <p:spPr bwMode="auto">
          <a:xfrm>
            <a:off x="3144839" y="910353"/>
            <a:ext cx="1989137" cy="387596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54000" rIns="54000"/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fr-FR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 eaLnBrk="1" hangingPunct="1">
              <a:buClr>
                <a:schemeClr val="folHlink"/>
              </a:buClr>
              <a:buSzPct val="50000"/>
              <a:buFont typeface="Wingdings" pitchFamily="2" charset="2"/>
              <a:buChar char="n"/>
              <a:defRPr/>
            </a:pPr>
            <a:r>
              <a:rPr lang="fr-F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string</a:t>
            </a:r>
          </a:p>
          <a:p>
            <a:pPr lvl="1" eaLnBrk="1" hangingPunct="1">
              <a:buClr>
                <a:schemeClr val="folHlink"/>
              </a:buClr>
              <a:buSzPct val="50000"/>
              <a:buFont typeface="Wingdings" pitchFamily="2" charset="2"/>
              <a:buChar char="n"/>
              <a:defRPr/>
            </a:pPr>
            <a:r>
              <a:rPr lang="fr-FR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</a:t>
            </a:r>
            <a:endParaRPr lang="fr-FR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buClr>
                <a:schemeClr val="folHlink"/>
              </a:buClr>
              <a:buSzPct val="50000"/>
              <a:buFont typeface="Wingdings" pitchFamily="2" charset="2"/>
              <a:buChar char="n"/>
              <a:defRPr/>
            </a:pPr>
            <a:r>
              <a:rPr lang="fr-FR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</a:t>
            </a:r>
            <a:endParaRPr lang="fr-FR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buClr>
                <a:schemeClr val="folHlink"/>
              </a:buClr>
              <a:buSzPct val="50000"/>
              <a:buFont typeface="Wingdings" pitchFamily="2" charset="2"/>
              <a:buChar char="n"/>
              <a:defRPr/>
            </a:pPr>
            <a:r>
              <a:rPr lang="fr-FR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array</a:t>
            </a:r>
            <a:endPara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buClr>
                <a:schemeClr val="folHlink"/>
              </a:buClr>
              <a:buSzPct val="50000"/>
              <a:buFont typeface="Wingdings" pitchFamily="2" charset="2"/>
              <a:buChar char="n"/>
              <a:defRPr/>
            </a:pPr>
            <a:r>
              <a:rPr lang="fr-F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</a:t>
            </a:r>
            <a:endPara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buClr>
                <a:schemeClr val="folHlink"/>
              </a:buClr>
              <a:buSzPct val="50000"/>
              <a:buFont typeface="Wingdings" pitchFamily="2" charset="2"/>
              <a:buChar char="n"/>
              <a:defRPr/>
            </a:pP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false</a:t>
            </a:r>
          </a:p>
          <a:p>
            <a:pPr lvl="1" eaLnBrk="1" hangingPunct="1">
              <a:buClr>
                <a:schemeClr val="folHlink"/>
              </a:buClr>
              <a:buSzPct val="50000"/>
              <a:buFont typeface="Wingdings" pitchFamily="2" charset="2"/>
              <a:buChar char="n"/>
              <a:defRPr/>
            </a:pPr>
            <a:r>
              <a:rPr lang="fr-F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null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fr-FR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string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 eaLnBrk="1" hangingPunct="1">
              <a:buClr>
                <a:schemeClr val="folHlink"/>
              </a:buClr>
              <a:buSzPct val="50000"/>
              <a:buFont typeface="Wingdings" pitchFamily="2" charset="2"/>
              <a:buChar char="n"/>
              <a:defRPr/>
            </a:pP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""</a:t>
            </a:r>
          </a:p>
          <a:p>
            <a:pPr lvl="1" eaLnBrk="1" hangingPunct="1">
              <a:buClr>
                <a:schemeClr val="folHlink"/>
              </a:buClr>
              <a:buSzPct val="50000"/>
              <a:buFont typeface="Wingdings" pitchFamily="2" charset="2"/>
              <a:buChar char="n"/>
              <a:defRPr/>
            </a:pP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</a:t>
            </a:r>
            <a:r>
              <a:rPr lang="fr-F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chars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 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fr-FR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chars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 eaLnBrk="1" hangingPunct="1">
              <a:buClr>
                <a:schemeClr val="folHlink"/>
              </a:buClr>
              <a:buSzPct val="50000"/>
              <a:buFont typeface="Wingdings" pitchFamily="2" charset="2"/>
              <a:buChar char="n"/>
              <a:defRPr/>
            </a:pPr>
            <a:r>
              <a:rPr lang="fr-F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</a:t>
            </a:r>
          </a:p>
          <a:p>
            <a:pPr lvl="1" eaLnBrk="1" hangingPunct="1">
              <a:buClr>
                <a:schemeClr val="folHlink"/>
              </a:buClr>
              <a:buSzPct val="50000"/>
              <a:buFont typeface="Wingdings" pitchFamily="2" charset="2"/>
              <a:buChar char="n"/>
              <a:defRPr/>
            </a:pPr>
            <a:r>
              <a:rPr lang="fr-F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 chars</a:t>
            </a:r>
          </a:p>
        </p:txBody>
      </p:sp>
      <p:sp>
        <p:nvSpPr>
          <p:cNvPr id="405511" name="Text Box 7"/>
          <p:cNvSpPr txBox="1">
            <a:spLocks noChangeArrowheads="1"/>
          </p:cNvSpPr>
          <p:nvPr/>
        </p:nvSpPr>
        <p:spPr bwMode="auto">
          <a:xfrm>
            <a:off x="5132389" y="910353"/>
            <a:ext cx="3640137" cy="387596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54000" rIns="54000"/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fr-F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 eaLnBrk="1" hangingPunct="1">
              <a:buClr>
                <a:schemeClr val="folHlink"/>
              </a:buClr>
              <a:buSzPct val="50000"/>
              <a:buFont typeface="Wingdings" pitchFamily="2" charset="2"/>
              <a:buChar char="n"/>
              <a:defRPr/>
            </a:pPr>
            <a:r>
              <a:rPr lang="fr-FR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</a:t>
            </a:r>
            <a:r>
              <a:rPr lang="fr-FR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-Unicode-</a:t>
            </a:r>
            <a:r>
              <a:rPr lang="fr-FR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</a:t>
            </a:r>
            <a:r>
              <a:rPr lang="fr-FR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b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</a:t>
            </a:r>
            <a:r>
              <a:rPr lang="fr-FR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except</a:t>
            </a:r>
            <a:r>
              <a:rPr lang="fr-FR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fr-FR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-or-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\</a:t>
            </a:r>
            <a:r>
              <a:rPr lang="fr-FR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-or-</a:t>
            </a:r>
            <a:b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</a:t>
            </a:r>
            <a:r>
              <a:rPr lang="fr-FR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control-</a:t>
            </a:r>
            <a:r>
              <a:rPr lang="fr-FR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buClr>
                <a:schemeClr val="folHlink"/>
              </a:buClr>
              <a:buSzPct val="50000"/>
              <a:buFont typeface="Wingdings" pitchFamily="2" charset="2"/>
              <a:buChar char="n"/>
              <a:defRPr/>
            </a:pP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\"</a:t>
            </a:r>
          </a:p>
          <a:p>
            <a:pPr lvl="1" eaLnBrk="1" hangingPunct="1">
              <a:buClr>
                <a:schemeClr val="folHlink"/>
              </a:buClr>
              <a:buSzPct val="50000"/>
              <a:buFont typeface="Wingdings" pitchFamily="2" charset="2"/>
              <a:buChar char="n"/>
              <a:defRPr/>
            </a:pP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\\</a:t>
            </a:r>
          </a:p>
          <a:p>
            <a:pPr lvl="1" eaLnBrk="1" hangingPunct="1">
              <a:buClr>
                <a:schemeClr val="folHlink"/>
              </a:buClr>
              <a:buSzPct val="50000"/>
              <a:buFont typeface="Wingdings" pitchFamily="2" charset="2"/>
              <a:buChar char="n"/>
              <a:defRPr/>
            </a:pP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\/</a:t>
            </a:r>
          </a:p>
          <a:p>
            <a:pPr lvl="1" eaLnBrk="1" hangingPunct="1">
              <a:buClr>
                <a:schemeClr val="folHlink"/>
              </a:buClr>
              <a:buSzPct val="50000"/>
              <a:buFont typeface="Wingdings" pitchFamily="2" charset="2"/>
              <a:buChar char="n"/>
              <a:defRPr/>
            </a:pP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\b</a:t>
            </a:r>
          </a:p>
          <a:p>
            <a:pPr lvl="1" eaLnBrk="1" hangingPunct="1">
              <a:buClr>
                <a:schemeClr val="folHlink"/>
              </a:buClr>
              <a:buSzPct val="50000"/>
              <a:buFont typeface="Wingdings" pitchFamily="2" charset="2"/>
              <a:buChar char="n"/>
              <a:defRPr/>
            </a:pP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\f</a:t>
            </a:r>
          </a:p>
          <a:p>
            <a:pPr lvl="1" eaLnBrk="1" hangingPunct="1">
              <a:buClr>
                <a:schemeClr val="folHlink"/>
              </a:buClr>
              <a:buSzPct val="50000"/>
              <a:buFont typeface="Wingdings" pitchFamily="2" charset="2"/>
              <a:buChar char="n"/>
              <a:defRPr/>
            </a:pP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\n</a:t>
            </a:r>
          </a:p>
          <a:p>
            <a:pPr lvl="1" eaLnBrk="1" hangingPunct="1">
              <a:buClr>
                <a:schemeClr val="folHlink"/>
              </a:buClr>
              <a:buSzPct val="50000"/>
              <a:buFont typeface="Wingdings" pitchFamily="2" charset="2"/>
              <a:buChar char="n"/>
              <a:defRPr/>
            </a:pP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\r</a:t>
            </a:r>
          </a:p>
          <a:p>
            <a:pPr lvl="1" eaLnBrk="1" hangingPunct="1">
              <a:buClr>
                <a:schemeClr val="folHlink"/>
              </a:buClr>
              <a:buSzPct val="50000"/>
              <a:buFont typeface="Wingdings" pitchFamily="2" charset="2"/>
              <a:buChar char="n"/>
              <a:defRPr/>
            </a:pP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\t</a:t>
            </a:r>
          </a:p>
          <a:p>
            <a:pPr lvl="1" eaLnBrk="1" hangingPunct="1">
              <a:buClr>
                <a:schemeClr val="folHlink"/>
              </a:buClr>
              <a:buSzPct val="50000"/>
              <a:buFont typeface="Wingdings" pitchFamily="2" charset="2"/>
              <a:buChar char="n"/>
              <a:defRPr/>
            </a:pP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\u </a:t>
            </a:r>
            <a:r>
              <a:rPr lang="fr-FR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four-</a:t>
            </a:r>
            <a:r>
              <a:rPr lang="fr-FR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hex</a:t>
            </a:r>
            <a:r>
              <a:rPr lang="fr-FR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-digits</a:t>
            </a:r>
          </a:p>
        </p:txBody>
      </p:sp>
      <p:sp>
        <p:nvSpPr>
          <p:cNvPr id="405512" name="AutoShape 8"/>
          <p:cNvSpPr>
            <a:spLocks noChangeArrowheads="1"/>
          </p:cNvSpPr>
          <p:nvPr/>
        </p:nvSpPr>
        <p:spPr bwMode="auto">
          <a:xfrm>
            <a:off x="6456347" y="706042"/>
            <a:ext cx="2219359" cy="40862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fr-FR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http://www.json.org/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/>
              <a:t>JSON (</a:t>
            </a:r>
            <a:r>
              <a:rPr lang="fr-FR" b="1"/>
              <a:t>J</a:t>
            </a:r>
            <a:r>
              <a:rPr lang="fr-FR"/>
              <a:t>ava</a:t>
            </a:r>
            <a:r>
              <a:rPr lang="fr-FR" b="1"/>
              <a:t>S</a:t>
            </a:r>
            <a:r>
              <a:rPr lang="fr-FR"/>
              <a:t>cript </a:t>
            </a:r>
            <a:r>
              <a:rPr lang="fr-FR" b="1"/>
              <a:t>O</a:t>
            </a:r>
            <a:r>
              <a:rPr lang="fr-FR"/>
              <a:t>bject </a:t>
            </a:r>
            <a:r>
              <a:rPr lang="fr-FR" b="1"/>
              <a:t>N</a:t>
            </a:r>
            <a:r>
              <a:rPr lang="fr-FR"/>
              <a:t>otation)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fr-FR" sz="2000" b="1"/>
          </a:p>
          <a:p>
            <a:pPr eaLnBrk="1" hangingPunct="1">
              <a:defRPr/>
            </a:pPr>
            <a:endParaRPr lang="fr-FR"/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2925F738-82DB-4D48-A2EA-74EF48EB2579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fr-FR" altLang="fr-FR" sz="1200"/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83C1618-D765-45C1-AA20-94DDAC57093E}" type="datetime11">
              <a:rPr lang="fr-FR" smtClean="0"/>
              <a:t>09:15:10</a:t>
            </a:fld>
            <a:endParaRPr lang="fr-FR"/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406532" name="Text Box 4"/>
          <p:cNvSpPr txBox="1">
            <a:spLocks noChangeArrowheads="1"/>
          </p:cNvSpPr>
          <p:nvPr/>
        </p:nvSpPr>
        <p:spPr bwMode="auto">
          <a:xfrm>
            <a:off x="827088" y="1059582"/>
            <a:ext cx="2551112" cy="3671962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54000" rIns="54000"/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fr-FR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 eaLnBrk="1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/>
            </a:pPr>
            <a:r>
              <a:rPr lang="fr-FR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</a:t>
            </a:r>
            <a:endPara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/>
            </a:pPr>
            <a:r>
              <a:rPr lang="fr-FR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</a:t>
            </a:r>
            <a:r>
              <a:rPr lang="fr-F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frac</a:t>
            </a:r>
            <a:endPara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/>
            </a:pPr>
            <a:r>
              <a:rPr lang="fr-FR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</a:t>
            </a:r>
            <a:r>
              <a:rPr lang="fr-F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</a:t>
            </a:r>
            <a:endPara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/>
            </a:pPr>
            <a:r>
              <a:rPr lang="fr-FR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</a:t>
            </a:r>
            <a:r>
              <a:rPr lang="fr-F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frac </a:t>
            </a:r>
            <a:r>
              <a:rPr lang="fr-FR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fr-FR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 eaLnBrk="1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/>
            </a:pPr>
            <a:r>
              <a:rPr lang="fr-F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</a:t>
            </a:r>
            <a:endPara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/>
            </a:pPr>
            <a:r>
              <a:rPr lang="fr-F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digit1-9 digits</a:t>
            </a:r>
            <a:endPara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/>
            </a:pP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fr-F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</a:t>
            </a:r>
            <a:endPara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/>
            </a:pP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fr-F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digit1-9 digits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fr-FR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frac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/>
            </a:pP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digits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06533" name="Text Box 5"/>
          <p:cNvSpPr txBox="1">
            <a:spLocks noChangeArrowheads="1"/>
          </p:cNvSpPr>
          <p:nvPr/>
        </p:nvSpPr>
        <p:spPr bwMode="auto">
          <a:xfrm>
            <a:off x="3944938" y="1059582"/>
            <a:ext cx="2011362" cy="3671962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54000" rIns="54000"/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fr-FR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 eaLnBrk="1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/>
            </a:pPr>
            <a:r>
              <a:rPr lang="fr-F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digits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fr-FR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digits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 eaLnBrk="1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/>
            </a:pPr>
            <a:r>
              <a:rPr lang="fr-F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</a:t>
            </a:r>
            <a:b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digits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fr-FR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 eaLnBrk="1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/>
            </a:pP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  <a:p>
            <a:pPr lvl="1" eaLnBrk="1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/>
            </a:pP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e+</a:t>
            </a:r>
          </a:p>
          <a:p>
            <a:pPr lvl="1" eaLnBrk="1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/>
            </a:pP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</a:t>
            </a:r>
          </a:p>
          <a:p>
            <a:pPr lvl="1" eaLnBrk="1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/>
            </a:pP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  <a:p>
            <a:pPr lvl="1" eaLnBrk="1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/>
            </a:pP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E+</a:t>
            </a:r>
          </a:p>
          <a:p>
            <a:pPr lvl="1" eaLnBrk="1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/>
            </a:pP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 </a:t>
            </a:r>
          </a:p>
        </p:txBody>
      </p:sp>
      <p:sp>
        <p:nvSpPr>
          <p:cNvPr id="406534" name="AutoShape 6"/>
          <p:cNvSpPr>
            <a:spLocks noChangeArrowheads="1"/>
          </p:cNvSpPr>
          <p:nvPr/>
        </p:nvSpPr>
        <p:spPr bwMode="auto">
          <a:xfrm>
            <a:off x="6456347" y="706042"/>
            <a:ext cx="2219359" cy="40862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fr-FR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http://www.json.org/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/>
              <a:t>JSON (</a:t>
            </a:r>
            <a:r>
              <a:rPr lang="fr-FR" b="1"/>
              <a:t>J</a:t>
            </a:r>
            <a:r>
              <a:rPr lang="fr-FR"/>
              <a:t>ava</a:t>
            </a:r>
            <a:r>
              <a:rPr lang="fr-FR" b="1"/>
              <a:t>S</a:t>
            </a:r>
            <a:r>
              <a:rPr lang="fr-FR"/>
              <a:t>cript </a:t>
            </a:r>
            <a:r>
              <a:rPr lang="fr-FR" b="1"/>
              <a:t>O</a:t>
            </a:r>
            <a:r>
              <a:rPr lang="fr-FR"/>
              <a:t>bject </a:t>
            </a:r>
            <a:r>
              <a:rPr lang="fr-FR" b="1"/>
              <a:t>N</a:t>
            </a:r>
            <a:r>
              <a:rPr lang="fr-FR"/>
              <a:t>otation)</a:t>
            </a:r>
          </a:p>
        </p:txBody>
      </p:sp>
      <p:sp>
        <p:nvSpPr>
          <p:cNvPr id="8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155C423-42D8-4E40-B5B5-EA65EE7A71EA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fr-FR" altLang="fr-FR" sz="1200"/>
          </a:p>
        </p:txBody>
      </p:sp>
      <p:sp>
        <p:nvSpPr>
          <p:cNvPr id="9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C1BCD2D-A6F1-40C1-AEDC-317925DBAEFB}" type="datetime11">
              <a:rPr lang="fr-FR" smtClean="0"/>
              <a:t>09:15:10</a:t>
            </a:fld>
            <a:endParaRPr lang="fr-FR"/>
          </a:p>
        </p:txBody>
      </p:sp>
      <p:sp>
        <p:nvSpPr>
          <p:cNvPr id="10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407564" name="AutoShape 12"/>
          <p:cNvSpPr>
            <a:spLocks noChangeArrowheads="1"/>
          </p:cNvSpPr>
          <p:nvPr/>
        </p:nvSpPr>
        <p:spPr bwMode="auto">
          <a:xfrm>
            <a:off x="971551" y="3147814"/>
            <a:ext cx="7129463" cy="12100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7561" name="AutoShape 9"/>
          <p:cNvSpPr>
            <a:spLocks noChangeArrowheads="1"/>
          </p:cNvSpPr>
          <p:nvPr/>
        </p:nvSpPr>
        <p:spPr bwMode="auto">
          <a:xfrm>
            <a:off x="971551" y="1563638"/>
            <a:ext cx="7129463" cy="128518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7557" name="AutoShape 5"/>
          <p:cNvSpPr>
            <a:spLocks noChangeArrowheads="1"/>
          </p:cNvSpPr>
          <p:nvPr/>
        </p:nvSpPr>
        <p:spPr bwMode="auto">
          <a:xfrm>
            <a:off x="6456347" y="706042"/>
            <a:ext cx="2219359" cy="40862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fr-FR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http://www.json.org/</a:t>
            </a:r>
          </a:p>
        </p:txBody>
      </p:sp>
      <p:pic>
        <p:nvPicPr>
          <p:cNvPr id="92169" name="Picture 6" descr="object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307" y="1668066"/>
            <a:ext cx="56959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0" name="Picture 7" descr="array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307" y="3214689"/>
            <a:ext cx="56959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/>
              <a:t>JSON (</a:t>
            </a:r>
            <a:r>
              <a:rPr lang="fr-FR" b="1"/>
              <a:t>J</a:t>
            </a:r>
            <a:r>
              <a:rPr lang="fr-FR"/>
              <a:t>ava</a:t>
            </a:r>
            <a:r>
              <a:rPr lang="fr-FR" b="1"/>
              <a:t>S</a:t>
            </a:r>
            <a:r>
              <a:rPr lang="fr-FR"/>
              <a:t>cript </a:t>
            </a:r>
            <a:r>
              <a:rPr lang="fr-FR" b="1"/>
              <a:t>O</a:t>
            </a:r>
            <a:r>
              <a:rPr lang="fr-FR"/>
              <a:t>bject </a:t>
            </a:r>
            <a:r>
              <a:rPr lang="fr-FR" b="1"/>
              <a:t>N</a:t>
            </a:r>
            <a:r>
              <a:rPr lang="fr-FR"/>
              <a:t>otation)</a:t>
            </a: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D881314A-0A02-4818-8433-A4F3F6BDE75D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fr-FR" altLang="fr-FR" sz="1200"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2A2A1C8-2A84-4E40-927D-2F3A500A95B9}" type="datetime11">
              <a:rPr lang="fr-FR" smtClean="0"/>
              <a:t>09:15:10</a:t>
            </a:fld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408583" name="AutoShape 7"/>
          <p:cNvSpPr>
            <a:spLocks noChangeArrowheads="1"/>
          </p:cNvSpPr>
          <p:nvPr/>
        </p:nvSpPr>
        <p:spPr bwMode="auto">
          <a:xfrm>
            <a:off x="971551" y="1755291"/>
            <a:ext cx="7129463" cy="2759174"/>
          </a:xfrm>
          <a:prstGeom prst="roundRect">
            <a:avLst>
              <a:gd name="adj" fmla="val 952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4215" name="Picture 5" descr="valu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307" y="1810903"/>
            <a:ext cx="56959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8582" name="AutoShape 6"/>
          <p:cNvSpPr>
            <a:spLocks noChangeArrowheads="1"/>
          </p:cNvSpPr>
          <p:nvPr/>
        </p:nvSpPr>
        <p:spPr bwMode="auto">
          <a:xfrm>
            <a:off x="6456347" y="706042"/>
            <a:ext cx="2219359" cy="40862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fr-FR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http://www.json.org/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/>
              <a:t>Asynchrone ? (une vision)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1800" dirty="0"/>
              <a:t>Fonctionnement classique du Web :</a:t>
            </a:r>
          </a:p>
          <a:p>
            <a:pPr lvl="1" eaLnBrk="1" hangingPunct="1">
              <a:defRPr/>
            </a:pPr>
            <a:r>
              <a:rPr lang="fr-FR" sz="1600" dirty="0"/>
              <a:t>Chargement d'une </a:t>
            </a:r>
            <a:r>
              <a:rPr lang="fr-FR" sz="1600" dirty="0">
                <a:solidFill>
                  <a:schemeClr val="bg1"/>
                </a:solidFill>
              </a:rPr>
              <a:t>ressource HTML</a:t>
            </a:r>
          </a:p>
          <a:p>
            <a:pPr lvl="1" eaLnBrk="1" hangingPunct="1">
              <a:defRPr/>
            </a:pPr>
            <a:r>
              <a:rPr lang="fr-FR" sz="1600" dirty="0">
                <a:solidFill>
                  <a:schemeClr val="accent5"/>
                </a:solidFill>
              </a:rPr>
              <a:t>Interaction</a:t>
            </a:r>
            <a:r>
              <a:rPr lang="fr-FR" sz="1600" dirty="0"/>
              <a:t> de l'utilisateur (clic, sélection, formulaire, …)</a:t>
            </a:r>
          </a:p>
          <a:p>
            <a:pPr lvl="1" eaLnBrk="1" hangingPunct="1">
              <a:defRPr/>
            </a:pPr>
            <a:r>
              <a:rPr lang="fr-FR" sz="1600" dirty="0"/>
              <a:t>Chargement d'une </a:t>
            </a:r>
            <a:r>
              <a:rPr lang="fr-FR" sz="1600" dirty="0">
                <a:solidFill>
                  <a:schemeClr val="bg1"/>
                </a:solidFill>
              </a:rPr>
              <a:t>autre</a:t>
            </a:r>
            <a:r>
              <a:rPr lang="fr-FR" sz="1600" dirty="0">
                <a:solidFill>
                  <a:schemeClr val="hlink"/>
                </a:solidFill>
              </a:rPr>
              <a:t> </a:t>
            </a:r>
            <a:r>
              <a:rPr lang="fr-FR" sz="1600" dirty="0">
                <a:solidFill>
                  <a:schemeClr val="bg1"/>
                </a:solidFill>
              </a:rPr>
              <a:t>ressource HTML</a:t>
            </a:r>
          </a:p>
          <a:p>
            <a:pPr lvl="1" eaLnBrk="1" hangingPunct="1">
              <a:defRPr/>
            </a:pPr>
            <a:r>
              <a:rPr lang="fr-FR" sz="1600" dirty="0">
                <a:solidFill>
                  <a:schemeClr val="accent5"/>
                </a:solidFill>
              </a:rPr>
              <a:t>Interaction</a:t>
            </a:r>
            <a:r>
              <a:rPr lang="fr-FR" sz="1600" dirty="0"/>
              <a:t> de l'utilisateur (clic, sélection, formulaire, …)</a:t>
            </a:r>
          </a:p>
          <a:p>
            <a:pPr lvl="1" eaLnBrk="1" hangingPunct="1">
              <a:defRPr/>
            </a:pPr>
            <a:r>
              <a:rPr lang="fr-FR" sz="1600" dirty="0"/>
              <a:t>Chargement d'une </a:t>
            </a:r>
            <a:r>
              <a:rPr lang="fr-FR" sz="1600" dirty="0">
                <a:solidFill>
                  <a:schemeClr val="bg1"/>
                </a:solidFill>
              </a:rPr>
              <a:t>autre</a:t>
            </a:r>
            <a:r>
              <a:rPr lang="fr-FR" sz="1600" dirty="0">
                <a:solidFill>
                  <a:schemeClr val="hlink"/>
                </a:solidFill>
              </a:rPr>
              <a:t> </a:t>
            </a:r>
            <a:r>
              <a:rPr lang="fr-FR" sz="1600" dirty="0">
                <a:solidFill>
                  <a:schemeClr val="bg1"/>
                </a:solidFill>
              </a:rPr>
              <a:t>ressource HTML</a:t>
            </a:r>
          </a:p>
          <a:p>
            <a:pPr lvl="1" eaLnBrk="1" hangingPunct="1">
              <a:defRPr/>
            </a:pPr>
            <a:r>
              <a:rPr lang="fr-FR" sz="1600" dirty="0"/>
              <a:t>... </a:t>
            </a:r>
          </a:p>
          <a:p>
            <a:pPr eaLnBrk="1" hangingPunct="1">
              <a:defRPr/>
            </a:pPr>
            <a:r>
              <a:rPr lang="fr-FR" sz="1800" dirty="0"/>
              <a:t>Fonctionnement "AJAX" du Web :</a:t>
            </a:r>
          </a:p>
          <a:p>
            <a:pPr lvl="1" eaLnBrk="1" hangingPunct="1">
              <a:defRPr/>
            </a:pPr>
            <a:r>
              <a:rPr lang="fr-FR" sz="1600" dirty="0"/>
              <a:t>Chargement d'une </a:t>
            </a:r>
            <a:r>
              <a:rPr lang="fr-FR" sz="1600" dirty="0">
                <a:solidFill>
                  <a:schemeClr val="bg1"/>
                </a:solidFill>
              </a:rPr>
              <a:t>ressource HTML</a:t>
            </a:r>
          </a:p>
          <a:p>
            <a:pPr lvl="1" eaLnBrk="1" hangingPunct="1">
              <a:defRPr/>
            </a:pPr>
            <a:r>
              <a:rPr lang="fr-FR" sz="1600" dirty="0">
                <a:solidFill>
                  <a:schemeClr val="accent5"/>
                </a:solidFill>
              </a:rPr>
              <a:t>Interaction</a:t>
            </a:r>
            <a:r>
              <a:rPr lang="fr-FR" sz="1600" dirty="0"/>
              <a:t> de l'utilisateur (clic, sélection, formulaire, …)</a:t>
            </a:r>
          </a:p>
          <a:p>
            <a:pPr lvl="1" eaLnBrk="1" hangingPunct="1">
              <a:defRPr/>
            </a:pPr>
            <a:r>
              <a:rPr lang="fr-FR" sz="1600" dirty="0"/>
              <a:t>Chargement d'une </a:t>
            </a:r>
            <a:r>
              <a:rPr lang="fr-FR" sz="1600" dirty="0">
                <a:solidFill>
                  <a:schemeClr val="bg1"/>
                </a:solidFill>
              </a:rPr>
              <a:t>ressource grâce à JS</a:t>
            </a:r>
          </a:p>
          <a:p>
            <a:pPr lvl="1" eaLnBrk="1" hangingPunct="1">
              <a:defRPr/>
            </a:pPr>
            <a:r>
              <a:rPr lang="fr-FR" sz="1600" dirty="0">
                <a:solidFill>
                  <a:schemeClr val="accent5"/>
                </a:solidFill>
              </a:rPr>
              <a:t>Interaction</a:t>
            </a:r>
            <a:r>
              <a:rPr lang="fr-FR" sz="1600" dirty="0"/>
              <a:t> de l'utilisateur (clic, sélection, formulaire, …)</a:t>
            </a:r>
          </a:p>
          <a:p>
            <a:pPr lvl="1">
              <a:defRPr/>
            </a:pPr>
            <a:r>
              <a:rPr lang="fr-FR" sz="1600" dirty="0"/>
              <a:t>Chargement d'une autre </a:t>
            </a:r>
            <a:r>
              <a:rPr lang="fr-FR" sz="1600" dirty="0">
                <a:solidFill>
                  <a:schemeClr val="bg1"/>
                </a:solidFill>
              </a:rPr>
              <a:t>ressource grâce à JS</a:t>
            </a:r>
          </a:p>
          <a:p>
            <a:pPr lvl="1" eaLnBrk="1" hangingPunct="1">
              <a:defRPr/>
            </a:pPr>
            <a:r>
              <a:rPr lang="fr-FR" sz="1600" dirty="0"/>
              <a:t>...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D0B0877-5052-4367-956D-48C9F4855D15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A852BC3-0C9E-45D0-80C9-4B75E3022C65}" type="datetime11">
              <a:rPr lang="fr-FR" smtClean="0"/>
              <a:t>09:15:10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/>
              <a:t>JSON (</a:t>
            </a:r>
            <a:r>
              <a:rPr lang="fr-FR" b="1"/>
              <a:t>J</a:t>
            </a:r>
            <a:r>
              <a:rPr lang="fr-FR"/>
              <a:t>ava</a:t>
            </a:r>
            <a:r>
              <a:rPr lang="fr-FR" b="1"/>
              <a:t>S</a:t>
            </a:r>
            <a:r>
              <a:rPr lang="fr-FR"/>
              <a:t>cript </a:t>
            </a:r>
            <a:r>
              <a:rPr lang="fr-FR" b="1"/>
              <a:t>O</a:t>
            </a:r>
            <a:r>
              <a:rPr lang="fr-FR"/>
              <a:t>bject </a:t>
            </a:r>
            <a:r>
              <a:rPr lang="fr-FR" b="1"/>
              <a:t>N</a:t>
            </a:r>
            <a:r>
              <a:rPr lang="fr-FR"/>
              <a:t>otation)</a:t>
            </a: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8B9BDF05-A7F0-4DAF-B6AA-06BE356D8CB8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fr-FR" altLang="fr-FR" sz="1200"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32EB424-F1B3-40BC-AC4A-3D28D93B0E3E}" type="datetime11">
              <a:rPr lang="fr-FR" smtClean="0"/>
              <a:t>09:15:10</a:t>
            </a:fld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409606" name="AutoShape 6"/>
          <p:cNvSpPr>
            <a:spLocks noChangeArrowheads="1"/>
          </p:cNvSpPr>
          <p:nvPr/>
        </p:nvSpPr>
        <p:spPr bwMode="auto">
          <a:xfrm>
            <a:off x="971551" y="748691"/>
            <a:ext cx="7129463" cy="4068342"/>
          </a:xfrm>
          <a:prstGeom prst="roundRect">
            <a:avLst>
              <a:gd name="adj" fmla="val 734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6263" name="Picture 4" descr="st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307" y="815950"/>
            <a:ext cx="569595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05" name="AutoShape 5"/>
          <p:cNvSpPr>
            <a:spLocks noChangeArrowheads="1"/>
          </p:cNvSpPr>
          <p:nvPr/>
        </p:nvSpPr>
        <p:spPr bwMode="auto">
          <a:xfrm>
            <a:off x="6456347" y="706042"/>
            <a:ext cx="2219359" cy="40862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fr-FR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http://www.json.org/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/>
              <a:t>JSON (</a:t>
            </a:r>
            <a:r>
              <a:rPr lang="fr-FR" b="1"/>
              <a:t>J</a:t>
            </a:r>
            <a:r>
              <a:rPr lang="fr-FR"/>
              <a:t>ava</a:t>
            </a:r>
            <a:r>
              <a:rPr lang="fr-FR" b="1"/>
              <a:t>S</a:t>
            </a:r>
            <a:r>
              <a:rPr lang="fr-FR"/>
              <a:t>cript </a:t>
            </a:r>
            <a:r>
              <a:rPr lang="fr-FR" b="1"/>
              <a:t>O</a:t>
            </a:r>
            <a:r>
              <a:rPr lang="fr-FR"/>
              <a:t>bject </a:t>
            </a:r>
            <a:r>
              <a:rPr lang="fr-FR" b="1"/>
              <a:t>N</a:t>
            </a:r>
            <a:r>
              <a:rPr lang="fr-FR"/>
              <a:t>otation)</a:t>
            </a: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B025C09-0FD9-4875-8299-FF27622D0B49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fr-FR" altLang="fr-FR" sz="1200"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751D42-9DFC-496C-91A2-713BE7AD0C06}" type="datetime11">
              <a:rPr lang="fr-FR" smtClean="0"/>
              <a:t>09:15:10</a:t>
            </a:fld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410630" name="AutoShape 6"/>
          <p:cNvSpPr>
            <a:spLocks noChangeArrowheads="1"/>
          </p:cNvSpPr>
          <p:nvPr/>
        </p:nvSpPr>
        <p:spPr bwMode="auto">
          <a:xfrm>
            <a:off x="971551" y="1576908"/>
            <a:ext cx="7129463" cy="2747268"/>
          </a:xfrm>
          <a:prstGeom prst="roundRect">
            <a:avLst>
              <a:gd name="adj" fmla="val 952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8311" name="Picture 4" descr="numb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307" y="1683717"/>
            <a:ext cx="56959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29" name="AutoShape 5"/>
          <p:cNvSpPr>
            <a:spLocks noChangeArrowheads="1"/>
          </p:cNvSpPr>
          <p:nvPr/>
        </p:nvSpPr>
        <p:spPr bwMode="auto">
          <a:xfrm>
            <a:off x="6456347" y="706042"/>
            <a:ext cx="2219359" cy="40862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fr-FR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http://www.json.org/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Produire du JSON avec PHP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2000" dirty="0"/>
              <a:t>Ne jamais construire le texte JSON manuellement !</a:t>
            </a:r>
          </a:p>
          <a:p>
            <a:pPr>
              <a:defRPr/>
            </a:pPr>
            <a:r>
              <a:rPr lang="fr-FR" altLang="fr-FR" sz="2000" b="1" dirty="0" err="1">
                <a:solidFill>
                  <a:srgbClr val="336699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json_encode</a:t>
            </a:r>
            <a:r>
              <a:rPr lang="fr-FR" altLang="fr-FR" sz="2000" b="1" dirty="0">
                <a:solidFill>
                  <a:srgbClr val="73737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 ( </a:t>
            </a:r>
            <a:r>
              <a:rPr lang="fr-FR" altLang="fr-FR" sz="2000" b="1" dirty="0">
                <a:solidFill>
                  <a:srgbClr val="6699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mixed</a:t>
            </a:r>
            <a:r>
              <a:rPr lang="fr-FR" altLang="fr-FR" sz="2000" b="1" dirty="0">
                <a:solidFill>
                  <a:srgbClr val="73737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 </a:t>
            </a:r>
            <a:r>
              <a:rPr lang="fr-FR" altLang="fr-FR" sz="2000" b="1" dirty="0">
                <a:solidFill>
                  <a:srgbClr val="336699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$value</a:t>
            </a:r>
            <a:br>
              <a:rPr lang="fr-FR" altLang="fr-FR" sz="2000" b="1" dirty="0">
                <a:solidFill>
                  <a:srgbClr val="73737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2000" b="1" dirty="0">
                <a:solidFill>
                  <a:srgbClr val="73737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		[, </a:t>
            </a:r>
            <a:r>
              <a:rPr lang="fr-FR" altLang="fr-FR" sz="2000" b="1" dirty="0" err="1">
                <a:solidFill>
                  <a:srgbClr val="6699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fr-FR" altLang="fr-FR" sz="2000" b="1" dirty="0">
                <a:solidFill>
                  <a:srgbClr val="73737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 </a:t>
            </a:r>
            <a:r>
              <a:rPr lang="fr-FR" altLang="fr-FR" sz="2000" b="1" dirty="0">
                <a:solidFill>
                  <a:srgbClr val="336699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$options</a:t>
            </a:r>
            <a:r>
              <a:rPr lang="fr-FR" altLang="fr-FR" sz="2000" b="1" dirty="0">
                <a:solidFill>
                  <a:srgbClr val="993366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 = 0</a:t>
            </a:r>
            <a:br>
              <a:rPr lang="fr-FR" altLang="fr-FR" sz="2000" b="1" dirty="0">
                <a:solidFill>
                  <a:srgbClr val="993366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altLang="fr-FR" sz="2000" b="1" dirty="0">
                <a:solidFill>
                  <a:srgbClr val="993366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		</a:t>
            </a:r>
            <a:r>
              <a:rPr lang="fr-FR" altLang="fr-FR" sz="2000" b="1" dirty="0">
                <a:solidFill>
                  <a:srgbClr val="73737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[, </a:t>
            </a:r>
            <a:r>
              <a:rPr lang="fr-FR" altLang="fr-FR" sz="2000" b="1" dirty="0" err="1">
                <a:solidFill>
                  <a:srgbClr val="6699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fr-FR" altLang="fr-FR" sz="2000" b="1" dirty="0">
                <a:solidFill>
                  <a:srgbClr val="73737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 </a:t>
            </a:r>
            <a:r>
              <a:rPr lang="fr-FR" altLang="fr-FR" sz="2000" b="1" dirty="0">
                <a:solidFill>
                  <a:srgbClr val="336699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$</a:t>
            </a:r>
            <a:r>
              <a:rPr lang="fr-FR" altLang="fr-FR" sz="2000" b="1" dirty="0" err="1">
                <a:solidFill>
                  <a:srgbClr val="336699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depth</a:t>
            </a:r>
            <a:r>
              <a:rPr lang="fr-FR" altLang="fr-FR" sz="2000" b="1" dirty="0">
                <a:solidFill>
                  <a:srgbClr val="993366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 = 512</a:t>
            </a:r>
            <a:r>
              <a:rPr lang="fr-FR" altLang="fr-FR" sz="2000" b="1" dirty="0">
                <a:solidFill>
                  <a:srgbClr val="73737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 ]] ) : </a:t>
            </a:r>
            <a:r>
              <a:rPr lang="fr-FR" altLang="fr-FR" sz="2000" b="1" dirty="0">
                <a:solidFill>
                  <a:srgbClr val="669933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string</a:t>
            </a:r>
            <a:endParaRPr lang="fr-FR" altLang="fr-FR" sz="2000" dirty="0">
              <a:solidFill>
                <a:srgbClr val="333333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C444E2E-FDE6-45B6-9945-A1445DBDE8A1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</a:pPr>
              <a:t>52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429935-1523-4D69-93E8-047DB240C31D}" type="datetime11">
              <a:rPr lang="fr-FR" smtClean="0"/>
              <a:t>09:15:10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5868144" y="1131590"/>
            <a:ext cx="2818656" cy="919401"/>
          </a:xfrm>
          <a:prstGeom prst="wedgeRoundRectCallout">
            <a:avLst>
              <a:gd name="adj1" fmla="val -109753"/>
              <a:gd name="adj2" fmla="val -26687"/>
              <a:gd name="adj3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fr-F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valeur à encoder.</a:t>
            </a:r>
          </a:p>
          <a:p>
            <a:pPr eaLnBrk="1" hangingPunct="1">
              <a:defRPr/>
            </a:pPr>
            <a:r>
              <a:rPr lang="fr-F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Toutes les chaînes doivent être </a:t>
            </a:r>
            <a:r>
              <a:rPr lang="fr-FR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encodées en UTF-8</a:t>
            </a:r>
            <a:r>
              <a:rPr lang="fr-F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57200" y="2421661"/>
            <a:ext cx="3456384" cy="2340149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$data = [</a:t>
            </a:r>
          </a:p>
          <a:p>
            <a:pPr eaLnBrk="1" hangingPunct="1">
              <a:lnSpc>
                <a:spcPct val="90000"/>
              </a:lnSpc>
            </a:pP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12,</a:t>
            </a:r>
          </a:p>
          <a:p>
            <a:pPr eaLnBrk="1" hangingPunct="1">
              <a:lnSpc>
                <a:spcPct val="90000"/>
              </a:lnSpc>
            </a:pP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[2, 4, 'e', -1],</a:t>
            </a:r>
          </a:p>
          <a:p>
            <a:pPr eaLnBrk="1" hangingPunct="1">
              <a:lnSpc>
                <a:spcPct val="90000"/>
              </a:lnSpc>
            </a:pP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[</a:t>
            </a:r>
          </a:p>
          <a:p>
            <a:pPr eaLnBrk="1" hangingPunct="1">
              <a:lnSpc>
                <a:spcPct val="90000"/>
              </a:lnSpc>
            </a:pP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   'x' =&gt; 3,</a:t>
            </a:r>
          </a:p>
          <a:p>
            <a:pPr eaLnBrk="1" hangingPunct="1">
              <a:lnSpc>
                <a:spcPct val="90000"/>
              </a:lnSpc>
            </a:pP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   'y' =&gt; -5</a:t>
            </a:r>
          </a:p>
          <a:p>
            <a:pPr eaLnBrk="1" hangingPunct="1">
              <a:lnSpc>
                <a:spcPct val="90000"/>
              </a:lnSpc>
            </a:pP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],</a:t>
            </a:r>
          </a:p>
          <a:p>
            <a:pPr eaLnBrk="1" hangingPunct="1">
              <a:lnSpc>
                <a:spcPct val="90000"/>
              </a:lnSpc>
            </a:pP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't' =&gt; 'ours'</a:t>
            </a:r>
          </a:p>
          <a:p>
            <a:pPr eaLnBrk="1" hangingPunct="1">
              <a:lnSpc>
                <a:spcPct val="90000"/>
              </a:lnSpc>
            </a:pP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];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788024" y="2421659"/>
            <a:ext cx="3898776" cy="2340149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</a:t>
            </a:r>
          </a:p>
          <a:p>
            <a:pPr eaLnBrk="1" hangingPunct="1">
              <a:lnSpc>
                <a:spcPct val="90000"/>
              </a:lnSpc>
            </a:pP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"0": 12,</a:t>
            </a:r>
          </a:p>
          <a:p>
            <a:pPr eaLnBrk="1" hangingPunct="1">
              <a:lnSpc>
                <a:spcPct val="90000"/>
              </a:lnSpc>
            </a:pP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"1": [ 2, 4, "e", -1 ],</a:t>
            </a:r>
          </a:p>
          <a:p>
            <a:pPr eaLnBrk="1" hangingPunct="1">
              <a:lnSpc>
                <a:spcPct val="90000"/>
              </a:lnSpc>
            </a:pP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"2": {</a:t>
            </a:r>
          </a:p>
          <a:p>
            <a:pPr eaLnBrk="1" hangingPunct="1">
              <a:lnSpc>
                <a:spcPct val="90000"/>
              </a:lnSpc>
            </a:pP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   "x": 3,</a:t>
            </a:r>
          </a:p>
          <a:p>
            <a:pPr eaLnBrk="1" hangingPunct="1">
              <a:lnSpc>
                <a:spcPct val="90000"/>
              </a:lnSpc>
            </a:pP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   "y": -5</a:t>
            </a:r>
          </a:p>
          <a:p>
            <a:pPr eaLnBrk="1" hangingPunct="1">
              <a:lnSpc>
                <a:spcPct val="90000"/>
              </a:lnSpc>
            </a:pP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},</a:t>
            </a:r>
          </a:p>
          <a:p>
            <a:pPr eaLnBrk="1" hangingPunct="1">
              <a:lnSpc>
                <a:spcPct val="90000"/>
              </a:lnSpc>
            </a:pP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"t": "ours"</a:t>
            </a:r>
          </a:p>
          <a:p>
            <a:pPr eaLnBrk="1" hangingPunct="1">
              <a:lnSpc>
                <a:spcPct val="90000"/>
              </a:lnSpc>
            </a:pP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}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3034955" y="2217349"/>
            <a:ext cx="849491" cy="40862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$data</a:t>
            </a: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6056910" y="2217349"/>
            <a:ext cx="2567275" cy="40862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fr-FR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json_encode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($data)</a:t>
            </a:r>
          </a:p>
        </p:txBody>
      </p:sp>
      <p:sp>
        <p:nvSpPr>
          <p:cNvPr id="12" name="Flèche droite 11"/>
          <p:cNvSpPr/>
          <p:nvPr/>
        </p:nvSpPr>
        <p:spPr bwMode="auto">
          <a:xfrm>
            <a:off x="3942471" y="3141741"/>
            <a:ext cx="809143" cy="936104"/>
          </a:xfrm>
          <a:prstGeom prst="rightArrow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0451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Exploiter des données JSON dans le navigateur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2000" dirty="0"/>
              <a:t>Syntaxe des objets JavaScript</a:t>
            </a:r>
          </a:p>
          <a:p>
            <a:pPr eaLnBrk="1" hangingPunct="1">
              <a:defRPr/>
            </a:pPr>
            <a:r>
              <a:rPr lang="fr-FR" sz="2000" dirty="0">
                <a:solidFill>
                  <a:schemeClr val="bg1"/>
                </a:solidFill>
              </a:rPr>
              <a:t>Évaluer</a:t>
            </a:r>
            <a:r>
              <a:rPr lang="fr-FR" sz="2000" dirty="0"/>
              <a:t> une chaîne contenant du code JSON</a:t>
            </a:r>
            <a:br>
              <a:rPr lang="fr-FR" sz="2000" dirty="0"/>
            </a:br>
            <a:r>
              <a:rPr lang="fr-FR" sz="2000" dirty="0">
                <a:sym typeface="Wingdings" pitchFamily="2" charset="2"/>
              </a:rPr>
              <a:t> </a:t>
            </a:r>
            <a:r>
              <a:rPr lang="fr-FR" sz="2000" dirty="0">
                <a:solidFill>
                  <a:schemeClr val="bg1"/>
                </a:solidFill>
                <a:sym typeface="Wingdings" pitchFamily="2" charset="2"/>
              </a:rPr>
              <a:t>Création d'un objet</a:t>
            </a:r>
          </a:p>
          <a:p>
            <a:pPr eaLnBrk="1" hangingPunct="1">
              <a:defRPr/>
            </a:pPr>
            <a:r>
              <a:rPr lang="fr-FR" sz="2000" b="1" dirty="0">
                <a:latin typeface="Consolas" panose="020B0609020204030204" pitchFamily="49" charset="0"/>
              </a:rPr>
              <a:t>var </a:t>
            </a:r>
            <a:r>
              <a:rPr lang="fr-FR" sz="2000" b="1" dirty="0" err="1">
                <a:latin typeface="Consolas" panose="020B0609020204030204" pitchFamily="49" charset="0"/>
              </a:rPr>
              <a:t>myObject</a:t>
            </a:r>
            <a:r>
              <a:rPr lang="fr-FR" sz="2000" b="1" dirty="0">
                <a:latin typeface="Consolas" panose="020B0609020204030204" pitchFamily="49" charset="0"/>
              </a:rPr>
              <a:t> = </a:t>
            </a:r>
            <a:r>
              <a:rPr lang="fr-FR" sz="2000" b="1" dirty="0" err="1">
                <a:solidFill>
                  <a:schemeClr val="bg1"/>
                </a:solidFill>
                <a:latin typeface="Consolas" panose="020B0609020204030204" pitchFamily="49" charset="0"/>
              </a:rPr>
              <a:t>eval</a:t>
            </a:r>
            <a:r>
              <a:rPr lang="fr-FR" sz="2000" b="1" dirty="0">
                <a:latin typeface="Consolas" panose="020B0609020204030204" pitchFamily="49" charset="0"/>
              </a:rPr>
              <a:t>('('+</a:t>
            </a:r>
            <a:r>
              <a:rPr lang="fr-FR" sz="2000" b="1" dirty="0" err="1">
                <a:latin typeface="Consolas" panose="020B0609020204030204" pitchFamily="49" charset="0"/>
              </a:rPr>
              <a:t>myJSONtext</a:t>
            </a:r>
            <a:r>
              <a:rPr lang="fr-FR" sz="2000" b="1" dirty="0">
                <a:latin typeface="Consolas" panose="020B0609020204030204" pitchFamily="49" charset="0"/>
              </a:rPr>
              <a:t>+')');</a:t>
            </a:r>
          </a:p>
          <a:p>
            <a:pPr eaLnBrk="1" hangingPunct="1">
              <a:defRPr/>
            </a:pPr>
            <a:r>
              <a:rPr lang="fr-FR" sz="2000" b="1" dirty="0">
                <a:latin typeface="Consolas" panose="020B0609020204030204" pitchFamily="49" charset="0"/>
              </a:rPr>
              <a:t>var </a:t>
            </a:r>
            <a:r>
              <a:rPr lang="fr-FR" sz="2000" b="1" dirty="0" err="1">
                <a:latin typeface="Consolas" panose="020B0609020204030204" pitchFamily="49" charset="0"/>
              </a:rPr>
              <a:t>myObject</a:t>
            </a:r>
            <a:r>
              <a:rPr lang="fr-FR" sz="2000" b="1" dirty="0">
                <a:latin typeface="Consolas" panose="020B0609020204030204" pitchFamily="49" charset="0"/>
              </a:rPr>
              <a:t> = </a:t>
            </a:r>
            <a:r>
              <a:rPr lang="fr-FR" sz="2000" b="1" dirty="0" err="1">
                <a:solidFill>
                  <a:schemeClr val="bg1"/>
                </a:solidFill>
                <a:latin typeface="Consolas" panose="020B0609020204030204" pitchFamily="49" charset="0"/>
              </a:rPr>
              <a:t>JSON.parse</a:t>
            </a:r>
            <a:r>
              <a:rPr lang="fr-FR" sz="2000" b="1" dirty="0">
                <a:latin typeface="Consolas" panose="020B0609020204030204" pitchFamily="49" charset="0"/>
              </a:rPr>
              <a:t>(</a:t>
            </a:r>
            <a:r>
              <a:rPr lang="fr-FR" sz="2000" b="1" dirty="0" err="1">
                <a:latin typeface="Consolas" panose="020B0609020204030204" pitchFamily="49" charset="0"/>
              </a:rPr>
              <a:t>myJSONtext</a:t>
            </a:r>
            <a:r>
              <a:rPr lang="fr-FR" sz="2000" b="1" dirty="0">
                <a:latin typeface="Consolas" panose="020B0609020204030204" pitchFamily="49" charset="0"/>
              </a:rPr>
              <a:t>);</a:t>
            </a:r>
          </a:p>
          <a:p>
            <a:pPr eaLnBrk="1" hangingPunct="1">
              <a:defRPr/>
            </a:pPr>
            <a:r>
              <a:rPr lang="fr-FR" sz="2000" dirty="0">
                <a:solidFill>
                  <a:schemeClr val="bg1"/>
                </a:solidFill>
              </a:rPr>
              <a:t>Accès aux attributs </a:t>
            </a:r>
            <a:r>
              <a:rPr lang="fr-FR" sz="2000" dirty="0"/>
              <a:t>de l'objet</a:t>
            </a:r>
            <a:br>
              <a:rPr lang="fr-FR" sz="2000" dirty="0"/>
            </a:br>
            <a:r>
              <a:rPr lang="fr-FR" sz="2000" b="1" dirty="0">
                <a:latin typeface="Consolas" panose="020B0609020204030204" pitchFamily="49" charset="0"/>
              </a:rPr>
              <a:t>{ "</a:t>
            </a:r>
            <a:r>
              <a:rPr lang="fr-FR" sz="2000" b="1" dirty="0">
                <a:solidFill>
                  <a:schemeClr val="folHlink"/>
                </a:solidFill>
                <a:latin typeface="Consolas" panose="020B0609020204030204" pitchFamily="49" charset="0"/>
              </a:rPr>
              <a:t>menu</a:t>
            </a:r>
            <a:r>
              <a:rPr lang="fr-FR" sz="2000" b="1" dirty="0">
                <a:latin typeface="Consolas" panose="020B0609020204030204" pitchFamily="49" charset="0"/>
              </a:rPr>
              <a:t>":</a:t>
            </a:r>
            <a:br>
              <a:rPr lang="fr-FR" sz="2000" b="1" dirty="0">
                <a:latin typeface="Consolas" panose="020B0609020204030204" pitchFamily="49" charset="0"/>
              </a:rPr>
            </a:br>
            <a:r>
              <a:rPr lang="fr-FR" sz="2000" b="1" dirty="0">
                <a:latin typeface="Consolas" panose="020B0609020204030204" pitchFamily="49" charset="0"/>
              </a:rPr>
              <a:t>  { "</a:t>
            </a:r>
            <a:r>
              <a:rPr lang="fr-FR" sz="2000" b="1" dirty="0">
                <a:solidFill>
                  <a:schemeClr val="bg1"/>
                </a:solidFill>
                <a:latin typeface="Consolas" panose="020B0609020204030204" pitchFamily="49" charset="0"/>
              </a:rPr>
              <a:t>id</a:t>
            </a:r>
            <a:r>
              <a:rPr lang="fr-FR" sz="2000" b="1" dirty="0">
                <a:latin typeface="Consolas" panose="020B0609020204030204" pitchFamily="49" charset="0"/>
              </a:rPr>
              <a:t>": "file",</a:t>
            </a:r>
            <a:br>
              <a:rPr lang="fr-FR" sz="2000" b="1" dirty="0">
                <a:latin typeface="Consolas" panose="020B0609020204030204" pitchFamily="49" charset="0"/>
              </a:rPr>
            </a:br>
            <a:r>
              <a:rPr lang="fr-FR" sz="2000" b="1" dirty="0">
                <a:latin typeface="Consolas" panose="020B0609020204030204" pitchFamily="49" charset="0"/>
              </a:rPr>
              <a:t>    "value": "File"</a:t>
            </a:r>
            <a:br>
              <a:rPr lang="fr-FR" sz="2000" b="1" dirty="0">
                <a:latin typeface="Consolas" panose="020B0609020204030204" pitchFamily="49" charset="0"/>
              </a:rPr>
            </a:br>
            <a:r>
              <a:rPr lang="fr-FR" sz="2000" b="1" dirty="0">
                <a:latin typeface="Consolas" panose="020B0609020204030204" pitchFamily="49" charset="0"/>
              </a:rPr>
              <a:t>    "</a:t>
            </a:r>
            <a:r>
              <a:rPr lang="fr-FR" sz="2000" b="1" dirty="0" err="1">
                <a:latin typeface="Consolas" panose="020B0609020204030204" pitchFamily="49" charset="0"/>
              </a:rPr>
              <a:t>popup</a:t>
            </a:r>
            <a:r>
              <a:rPr lang="fr-FR" sz="2000" b="1" dirty="0">
                <a:latin typeface="Consolas" panose="020B0609020204030204" pitchFamily="49" charset="0"/>
              </a:rPr>
              <a:t>": { "item": …</a:t>
            </a:r>
            <a:br>
              <a:rPr lang="fr-FR" sz="2000" b="1" dirty="0">
                <a:latin typeface="Consolas" panose="020B0609020204030204" pitchFamily="49" charset="0"/>
              </a:rPr>
            </a:br>
            <a:br>
              <a:rPr lang="fr-FR" sz="2000" b="1" dirty="0">
                <a:latin typeface="Consolas" panose="020B0609020204030204" pitchFamily="49" charset="0"/>
              </a:rPr>
            </a:br>
            <a:r>
              <a:rPr lang="fr-FR" sz="2000" b="1" dirty="0">
                <a:latin typeface="Consolas" panose="020B0609020204030204" pitchFamily="49" charset="0"/>
              </a:rPr>
              <a:t>myObject.</a:t>
            </a:r>
            <a:r>
              <a:rPr lang="fr-FR" sz="2000" b="1" dirty="0">
                <a:solidFill>
                  <a:schemeClr val="folHlink"/>
                </a:solidFill>
                <a:latin typeface="Consolas" panose="020B0609020204030204" pitchFamily="49" charset="0"/>
              </a:rPr>
              <a:t>menu</a:t>
            </a:r>
            <a:r>
              <a:rPr lang="fr-FR" sz="2000" b="1" dirty="0">
                <a:latin typeface="Consolas" panose="020B0609020204030204" pitchFamily="49" charset="0"/>
              </a:rPr>
              <a:t>.</a:t>
            </a:r>
            <a:r>
              <a:rPr lang="fr-FR" sz="2000" b="1" dirty="0">
                <a:solidFill>
                  <a:schemeClr val="bg1"/>
                </a:solidFill>
                <a:latin typeface="Consolas" panose="020B0609020204030204" pitchFamily="49" charset="0"/>
              </a:rPr>
              <a:t>id</a:t>
            </a:r>
            <a:r>
              <a:rPr lang="fr-FR" sz="2000" b="1" dirty="0">
                <a:latin typeface="Consolas" panose="020B0609020204030204" pitchFamily="49" charset="0"/>
              </a:rPr>
              <a:t> </a:t>
            </a:r>
            <a:r>
              <a:rPr lang="fr-FR" sz="2000" b="1" dirty="0">
                <a:latin typeface="Consolas" panose="020B0609020204030204" pitchFamily="49" charset="0"/>
                <a:sym typeface="Wingdings" pitchFamily="2" charset="2"/>
              </a:rPr>
              <a:t> 'file'</a:t>
            </a:r>
            <a:endParaRPr lang="fr-FR" sz="2000" b="1" dirty="0">
              <a:latin typeface="Consolas" panose="020B06090202040302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C444E2E-FDE6-45B6-9945-A1445DBDE8A1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0BAA23C-E8B1-4BFB-9683-F57370376F86}" type="datetime11">
              <a:rPr lang="fr-FR" smtClean="0"/>
              <a:t>09:15:10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cxnSp>
        <p:nvCxnSpPr>
          <p:cNvPr id="3" name="Connecteur droit 2"/>
          <p:cNvCxnSpPr/>
          <p:nvPr/>
        </p:nvCxnSpPr>
        <p:spPr bwMode="auto">
          <a:xfrm>
            <a:off x="755576" y="1995686"/>
            <a:ext cx="5688632" cy="0"/>
          </a:xfrm>
          <a:prstGeom prst="line">
            <a:avLst/>
          </a:prstGeom>
          <a:solidFill>
            <a:srgbClr val="FFFFFF"/>
          </a:solidFill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Encapsulation de </a:t>
            </a:r>
            <a:r>
              <a:rPr lang="fr-FR" dirty="0" err="1"/>
              <a:t>xmlHttpRequest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43C6BE7-855C-4D09-8616-4D1BE34EB63C}" type="slidenum">
              <a:rPr lang="fr-FR" altLang="fr-FR" sz="1200"/>
              <a:pPr/>
              <a:t>54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52B40D5-F009-44FF-B1EC-AD31EFFEDA5A}" type="datetime11">
              <a:rPr lang="fr-FR" smtClean="0"/>
              <a:t>09:15:10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Encapsulation de </a:t>
            </a:r>
            <a:r>
              <a:rPr lang="fr-FR" b="1" dirty="0" err="1">
                <a:latin typeface="Consolas" panose="020B0609020204030204" pitchFamily="49" charset="0"/>
              </a:rPr>
              <a:t>xmlHttpRequest</a:t>
            </a:r>
            <a:endParaRPr lang="fr-FR" b="1" dirty="0">
              <a:latin typeface="Consolas" panose="020B0609020204030204" pitchFamily="49" charset="0"/>
            </a:endParaRPr>
          </a:p>
        </p:txBody>
      </p:sp>
      <p:sp>
        <p:nvSpPr>
          <p:cNvPr id="395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La </a:t>
            </a:r>
            <a:r>
              <a:rPr lang="fr-FR" dirty="0">
                <a:solidFill>
                  <a:schemeClr val="bg1"/>
                </a:solidFill>
              </a:rPr>
              <a:t>démarche générale </a:t>
            </a:r>
            <a:r>
              <a:rPr lang="fr-FR" dirty="0"/>
              <a:t>exposée précédemment est </a:t>
            </a:r>
            <a:r>
              <a:rPr lang="fr-FR" dirty="0">
                <a:solidFill>
                  <a:schemeClr val="bg1"/>
                </a:solidFill>
              </a:rPr>
              <a:t>fastidieuse</a:t>
            </a:r>
          </a:p>
          <a:p>
            <a:pPr eaLnBrk="1" hangingPunct="1">
              <a:defRPr/>
            </a:pPr>
            <a:r>
              <a:rPr lang="fr-FR" dirty="0"/>
              <a:t>Une approche classique consiste à effectuer </a:t>
            </a:r>
            <a:r>
              <a:rPr lang="fr-FR" dirty="0">
                <a:solidFill>
                  <a:schemeClr val="bg1"/>
                </a:solidFill>
              </a:rPr>
              <a:t>toutes les étapes sous forme d’une requête </a:t>
            </a:r>
            <a:r>
              <a:rPr lang="fr-FR" dirty="0"/>
              <a:t>:</a:t>
            </a:r>
          </a:p>
          <a:p>
            <a:pPr lvl="1" eaLnBrk="1" hangingPunct="1">
              <a:defRPr/>
            </a:pPr>
            <a:r>
              <a:rPr lang="fr-FR" sz="2100" dirty="0"/>
              <a:t>Objet JavaScript</a:t>
            </a:r>
          </a:p>
          <a:p>
            <a:pPr lvl="1" eaLnBrk="1" hangingPunct="1">
              <a:defRPr/>
            </a:pPr>
            <a:r>
              <a:rPr lang="fr-FR" sz="2100" dirty="0"/>
              <a:t>Paramétré par une structure JSON</a:t>
            </a:r>
          </a:p>
          <a:p>
            <a:pPr lvl="1" eaLnBrk="1" hangingPunct="1">
              <a:defRPr/>
            </a:pPr>
            <a:r>
              <a:rPr lang="fr-FR" sz="2100" dirty="0"/>
              <a:t>Fonction de traitement personnalisable</a:t>
            </a:r>
          </a:p>
          <a:p>
            <a:pPr lvl="1" eaLnBrk="1" hangingPunct="1">
              <a:defRPr/>
            </a:pPr>
            <a:r>
              <a:rPr lang="fr-FR" sz="2100" dirty="0"/>
              <a:t>Fonction d’erreur personnalisable</a:t>
            </a:r>
          </a:p>
          <a:p>
            <a:pPr lvl="1" eaLnBrk="1" hangingPunct="1">
              <a:defRPr/>
            </a:pPr>
            <a:r>
              <a:rPr lang="fr-FR" sz="2100" dirty="0"/>
              <a:t>Contrôle de type de données reçu</a:t>
            </a:r>
          </a:p>
          <a:p>
            <a:pPr lvl="1" eaLnBrk="1" hangingPunct="1">
              <a:defRPr/>
            </a:pPr>
            <a:r>
              <a:rPr lang="fr-FR" sz="2100" dirty="0"/>
              <a:t>Bibliothèque JS : dojo, jQuery, </a:t>
            </a:r>
            <a:r>
              <a:rPr lang="fr-FR" sz="2100" dirty="0" err="1"/>
              <a:t>mootools</a:t>
            </a:r>
            <a:r>
              <a:rPr lang="fr-FR" sz="2100" dirty="0"/>
              <a:t>, la vôtre, 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9C39CEB-DC6B-49E2-BDA6-FD6B7EB0B08C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</a:pPr>
              <a:t>55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E25148E-BA70-4F92-8377-CA63252DCC6D}" type="datetime11">
              <a:rPr lang="fr-FR" smtClean="0"/>
              <a:t>09:15:10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Utilisation de dojo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// Encapsulation dojo de </a:t>
            </a:r>
            <a:r>
              <a:rPr lang="fr-FR" sz="2000" b="1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xmlHttpRequest</a:t>
            </a:r>
            <a:endParaRPr lang="fr-FR" sz="2000" b="1" dirty="0">
              <a:solidFill>
                <a:srgbClr val="008080"/>
              </a:solidFill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dojo.xhrGet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b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</a:p>
          <a:p>
            <a:pPr marL="0" indent="0" eaLnBrk="1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url: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fr-FR" sz="2000" b="1" dirty="0" err="1">
                <a:solidFill>
                  <a:srgbClr val="FF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data.json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0" indent="0" eaLnBrk="1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handleAs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fr-FR" sz="2000" b="1" dirty="0" err="1">
                <a:solidFill>
                  <a:srgbClr val="FF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json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0" indent="0" eaLnBrk="1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data : 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2000" b="1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// Paramètres de la requête</a:t>
            </a:r>
            <a:endParaRPr lang="fr-FR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           q : 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"recherche"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fr-FR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  </a:t>
            </a:r>
            <a:r>
              <a:rPr lang="fr-FR" sz="2000" b="1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// Associer la fonction de traitement</a:t>
            </a:r>
            <a:endParaRPr lang="fr-FR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load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function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(data)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</a:p>
          <a:p>
            <a:pPr marL="0" indent="0" eaLnBrk="1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r>
              <a:rPr lang="fr-FR" sz="2000" b="1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/* Traitement des données */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</a:p>
          <a:p>
            <a:pPr marL="0" indent="0" eaLnBrk="1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}</a:t>
            </a:r>
          </a:p>
          <a:p>
            <a:pPr marL="0" indent="0" eaLnBrk="1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4385703-904E-4BF6-81FD-993913991EDE}" type="slidenum">
              <a:rPr lang="fr-FR" altLang="fr-FR" sz="1200"/>
              <a:pPr/>
              <a:t>56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99EDC3C-F56F-45B5-BA6B-14220F846886}" type="datetime11">
              <a:rPr lang="fr-FR" smtClean="0"/>
              <a:t>09:15:10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Utilisation de jQuery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// Encapsulation jQuery de </a:t>
            </a:r>
            <a:r>
              <a:rPr lang="fr-FR" sz="2000" b="1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xmlHttpRequest</a:t>
            </a:r>
            <a:endParaRPr lang="fr-FR" sz="2000" b="1" dirty="0">
              <a:solidFill>
                <a:srgbClr val="008080"/>
              </a:solidFill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$.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ajax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{</a:t>
            </a:r>
            <a:b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method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: 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"POST"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  <a:b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  url: 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"</a:t>
            </a:r>
            <a:r>
              <a:rPr lang="fr-FR" sz="20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some.php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"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  data: </a:t>
            </a:r>
            <a:r>
              <a:rPr lang="fr-FR" sz="2000" b="1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// Paramètres de la requête</a:t>
            </a:r>
            <a:endParaRPr lang="fr-FR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{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name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: 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"John"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location: 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"Boston"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}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// Associer la fonction de traitement</a:t>
            </a:r>
            <a:b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success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: </a:t>
            </a:r>
            <a:r>
              <a:rPr lang="fr-FR" sz="2000" b="1" dirty="0" err="1">
                <a:solidFill>
                  <a:srgbClr val="008080"/>
                </a:solidFill>
                <a:latin typeface="Consolas" panose="020B0609020204030204" pitchFamily="49" charset="0"/>
              </a:rPr>
              <a:t>function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 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msg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 ) 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{</a:t>
            </a:r>
            <a:b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fr-FR" sz="2000" b="1" dirty="0" err="1">
                <a:solidFill>
                  <a:srgbClr val="804040"/>
                </a:solidFill>
                <a:latin typeface="Consolas" panose="020B0609020204030204" pitchFamily="49" charset="0"/>
              </a:rPr>
              <a:t>alert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 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"Data </a:t>
            </a:r>
            <a:r>
              <a:rPr lang="fr-FR" sz="2000" b="1" dirty="0" err="1">
                <a:solidFill>
                  <a:srgbClr val="FF00FF"/>
                </a:solidFill>
                <a:latin typeface="Consolas" panose="020B0609020204030204" pitchFamily="49" charset="0"/>
              </a:rPr>
              <a:t>Saved</a:t>
            </a:r>
            <a:r>
              <a:rPr lang="fr-FR" sz="2000" b="1" dirty="0">
                <a:solidFill>
                  <a:srgbClr val="FF00FF"/>
                </a:solidFill>
                <a:latin typeface="Consolas" panose="020B0609020204030204" pitchFamily="49" charset="0"/>
              </a:rPr>
              <a:t>: "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 + </a:t>
            </a:r>
            <a:r>
              <a:rPr lang="fr-FR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msg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 );</a:t>
            </a:r>
            <a:b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}</a:t>
            </a:r>
            <a:b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fr-FR" sz="2000" b="1" dirty="0">
                <a:solidFill>
                  <a:srgbClr val="008080"/>
                </a:solidFill>
                <a:latin typeface="Consolas" panose="020B0609020204030204" pitchFamily="49" charset="0"/>
              </a:rPr>
              <a:t>}</a:t>
            </a:r>
            <a:r>
              <a:rPr lang="fr-FR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) ;</a:t>
            </a:r>
            <a:endParaRPr lang="fr-FR" sz="1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5B0CFEF-4E0B-40CF-A8CC-DF0D830AA82B}" type="slidenum">
              <a:rPr lang="fr-FR" altLang="fr-FR" sz="1200"/>
              <a:pPr/>
              <a:t>57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5B5A72B-9E43-4336-AE80-0F8893055E88}" type="datetime11">
              <a:rPr lang="fr-FR" smtClean="0"/>
              <a:t>09:15:10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Utilisation de </a:t>
            </a:r>
            <a:r>
              <a:rPr lang="fr-FR" dirty="0">
                <a:solidFill>
                  <a:schemeClr val="bg1"/>
                </a:solidFill>
              </a:rPr>
              <a:t>votre encapsulation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800" b="1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// Votre encapsulation de </a:t>
            </a:r>
            <a:r>
              <a:rPr lang="fr-FR" sz="1800" b="1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xmlHttpRequest</a:t>
            </a:r>
            <a:endParaRPr lang="fr-FR" sz="1800" b="1" dirty="0">
              <a:solidFill>
                <a:srgbClr val="008080"/>
              </a:solidFill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var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800" b="1" dirty="0" err="1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ajax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= </a:t>
            </a:r>
            <a:r>
              <a:rPr lang="fr-FR" sz="1800" b="1" dirty="0">
                <a:solidFill>
                  <a:srgbClr val="80404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new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800" b="1" dirty="0" err="1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AjaxRequest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b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  url : </a:t>
            </a:r>
            <a:r>
              <a:rPr lang="fr-FR" sz="1800" b="1" dirty="0">
                <a:solidFill>
                  <a:srgbClr val="FF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fr-FR" sz="1800" b="1" dirty="0" err="1">
                <a:solidFill>
                  <a:srgbClr val="FF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getJSON.php</a:t>
            </a:r>
            <a:r>
              <a:rPr lang="fr-FR" sz="1800" b="1" dirty="0">
                <a:solidFill>
                  <a:srgbClr val="FF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 </a:t>
            </a:r>
            <a:r>
              <a:rPr lang="fr-FR" sz="1800" b="1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// URL de la requête</a:t>
            </a:r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  </a:t>
            </a:r>
            <a:r>
              <a:rPr lang="fr-FR" sz="1800" b="1" dirty="0" err="1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method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: </a:t>
            </a:r>
            <a:r>
              <a:rPr lang="fr-FR" sz="1800" b="1" dirty="0">
                <a:solidFill>
                  <a:srgbClr val="FF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fr-FR" sz="1800" b="1" dirty="0" err="1">
                <a:solidFill>
                  <a:srgbClr val="FF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get</a:t>
            </a:r>
            <a:r>
              <a:rPr lang="fr-FR" sz="1800" b="1" dirty="0">
                <a:solidFill>
                  <a:srgbClr val="FF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fr-FR" sz="1800" b="1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// Méthode de la requête</a:t>
            </a:r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  </a:t>
            </a:r>
            <a:r>
              <a:rPr lang="fr-FR" sz="1800" b="1" dirty="0" err="1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handleAs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: </a:t>
            </a:r>
            <a:r>
              <a:rPr lang="fr-FR" sz="1800" b="1" dirty="0">
                <a:solidFill>
                  <a:srgbClr val="FF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'</a:t>
            </a:r>
            <a:r>
              <a:rPr lang="fr-FR" sz="1800" b="1" dirty="0" err="1">
                <a:solidFill>
                  <a:srgbClr val="FF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json</a:t>
            </a:r>
            <a:r>
              <a:rPr lang="fr-FR" sz="1800" b="1" dirty="0">
                <a:solidFill>
                  <a:srgbClr val="FF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'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 </a:t>
            </a:r>
            <a:r>
              <a:rPr lang="fr-FR" sz="1800" b="1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// Type de résultat attendu</a:t>
            </a:r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  </a:t>
            </a:r>
            <a:r>
              <a:rPr lang="fr-FR" sz="1800" b="1" dirty="0" err="1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parameters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: 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800" b="1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// Paramètres de la requête</a:t>
            </a:r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           q : </a:t>
            </a:r>
            <a:r>
              <a:rPr lang="fr-FR" sz="1800" b="1" dirty="0">
                <a:solidFill>
                  <a:srgbClr val="FF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"recherche"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  </a:t>
            </a:r>
            <a:r>
              <a:rPr lang="fr-FR" sz="1800" b="1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// Associer la fonction de traitement</a:t>
            </a:r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  </a:t>
            </a:r>
            <a:r>
              <a:rPr lang="fr-FR" sz="1800" b="1" dirty="0" err="1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onSuccess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: </a:t>
            </a:r>
            <a:r>
              <a:rPr lang="fr-FR" sz="1800" b="1" dirty="0" err="1">
                <a:solidFill>
                  <a:srgbClr val="00808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function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(</a:t>
            </a:r>
            <a:r>
              <a:rPr lang="fr-FR" sz="1800" b="1" dirty="0" err="1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json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 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b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r>
              <a:rPr lang="fr-FR" sz="1800" b="1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/* Traitement des données */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</a:p>
          <a:p>
            <a:pPr marL="0" indent="0" eaLnBrk="1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  </a:t>
            </a:r>
            <a:r>
              <a:rPr lang="fr-FR" sz="1800" b="1" dirty="0">
                <a:solidFill>
                  <a:srgbClr val="00808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</a:p>
          <a:p>
            <a:pPr marL="0" indent="0" eaLnBrk="1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 ;</a:t>
            </a:r>
            <a:endParaRPr lang="fr-FR" sz="18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905A4F8-70F1-4122-9D7A-A260FC520950}" type="slidenum">
              <a:rPr lang="fr-FR" altLang="fr-FR" sz="1200"/>
              <a:pPr/>
              <a:t>58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6476B18-8962-4975-B28C-1B5F2E97FF15}" type="datetime11">
              <a:rPr lang="fr-FR" smtClean="0"/>
              <a:t>09:15:10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7" name="Rectangle à coins arrondis 6"/>
          <p:cNvSpPr/>
          <p:nvPr/>
        </p:nvSpPr>
        <p:spPr bwMode="auto">
          <a:xfrm rot="19800000">
            <a:off x="1439572" y="2545175"/>
            <a:ext cx="6264857" cy="592503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Il ne vous reste plus qu’à l’écrire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API </a:t>
            </a:r>
            <a:r>
              <a:rPr lang="fr-FR" dirty="0" err="1"/>
              <a:t>fetch</a:t>
            </a:r>
            <a:r>
              <a:rPr lang="fr-FR" dirty="0"/>
              <a:t> : méthode GET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fr-FR" sz="1600" i="1" dirty="0">
                <a:solidFill>
                  <a:srgbClr val="616161"/>
                </a:solidFill>
                <a:latin typeface="Consolas" panose="020B0609020204030204" pitchFamily="49" charset="0"/>
              </a:rPr>
              <a:t>// Création de la requête AJAX</a:t>
            </a:r>
            <a:br>
              <a:rPr lang="fr-FR" sz="1600" i="1" dirty="0">
                <a:solidFill>
                  <a:srgbClr val="616161"/>
                </a:solidFill>
                <a:latin typeface="Consolas" panose="020B0609020204030204" pitchFamily="49" charset="0"/>
              </a:rPr>
            </a:br>
            <a:r>
              <a:rPr lang="fr-FR" sz="1600" i="1" dirty="0" err="1">
                <a:solidFill>
                  <a:srgbClr val="FFCB6B"/>
                </a:solidFill>
                <a:latin typeface="Consolas" panose="020B0609020204030204" pitchFamily="49" charset="0"/>
              </a:rPr>
              <a:t>fetch</a:t>
            </a: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(</a:t>
            </a:r>
            <a:r>
              <a:rPr lang="fr-FR" sz="1600" dirty="0">
                <a:solidFill>
                  <a:srgbClr val="C3E88D"/>
                </a:solidFill>
                <a:latin typeface="Consolas" panose="020B0609020204030204" pitchFamily="49" charset="0"/>
              </a:rPr>
              <a:t>'</a:t>
            </a:r>
            <a:r>
              <a:rPr lang="fr-FR" sz="1600" dirty="0" err="1">
                <a:solidFill>
                  <a:srgbClr val="C3E88D"/>
                </a:solidFill>
                <a:latin typeface="Consolas" panose="020B0609020204030204" pitchFamily="49" charset="0"/>
              </a:rPr>
              <a:t>test_request.php</a:t>
            </a:r>
            <a:r>
              <a:rPr lang="fr-FR" sz="1600" dirty="0">
                <a:solidFill>
                  <a:srgbClr val="C3E88D"/>
                </a:solidFill>
                <a:latin typeface="Consolas" panose="020B0609020204030204" pitchFamily="49" charset="0"/>
              </a:rPr>
              <a:t>?' </a:t>
            </a: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+ </a:t>
            </a:r>
            <a:r>
              <a:rPr lang="fr-FR" sz="1600" i="1" dirty="0">
                <a:solidFill>
                  <a:srgbClr val="C792EA"/>
                </a:solidFill>
                <a:latin typeface="Consolas" panose="020B0609020204030204" pitchFamily="49" charset="0"/>
              </a:rPr>
              <a:t>new </a:t>
            </a:r>
            <a:r>
              <a:rPr lang="fr-FR" sz="1600" dirty="0" err="1">
                <a:latin typeface="Consolas" panose="020B0609020204030204" pitchFamily="49" charset="0"/>
              </a:rPr>
              <a:t>URLSearchParams</a:t>
            </a: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(</a:t>
            </a:r>
            <a:b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</a:b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    {</a:t>
            </a:r>
            <a:b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</a:b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        </a:t>
            </a:r>
            <a:r>
              <a:rPr lang="fr-FR" sz="1600" dirty="0">
                <a:solidFill>
                  <a:srgbClr val="C3E88D"/>
                </a:solidFill>
                <a:latin typeface="Consolas" panose="020B0609020204030204" pitchFamily="49" charset="0"/>
              </a:rPr>
              <a:t>'</a:t>
            </a:r>
            <a:r>
              <a:rPr lang="fr-FR" sz="1600" dirty="0" err="1">
                <a:solidFill>
                  <a:srgbClr val="C3E88D"/>
                </a:solidFill>
                <a:latin typeface="Consolas" panose="020B0609020204030204" pitchFamily="49" charset="0"/>
              </a:rPr>
              <a:t>json</a:t>
            </a:r>
            <a:r>
              <a:rPr lang="fr-FR" sz="1600" dirty="0">
                <a:solidFill>
                  <a:srgbClr val="C3E88D"/>
                </a:solidFill>
                <a:latin typeface="Consolas" panose="020B0609020204030204" pitchFamily="49" charset="0"/>
              </a:rPr>
              <a:t>'</a:t>
            </a: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: </a:t>
            </a:r>
            <a:r>
              <a:rPr lang="fr-FR" sz="1600" dirty="0">
                <a:solidFill>
                  <a:srgbClr val="C3E88D"/>
                </a:solidFill>
                <a:latin typeface="Consolas" panose="020B0609020204030204" pitchFamily="49" charset="0"/>
              </a:rPr>
              <a:t>'</a:t>
            </a:r>
            <a:r>
              <a:rPr lang="fr-FR" sz="1600" dirty="0" err="1">
                <a:solidFill>
                  <a:srgbClr val="C3E88D"/>
                </a:solidFill>
                <a:latin typeface="Consolas" panose="020B0609020204030204" pitchFamily="49" charset="0"/>
              </a:rPr>
              <a:t>json</a:t>
            </a:r>
            <a:r>
              <a:rPr lang="fr-FR" sz="1600" dirty="0">
                <a:solidFill>
                  <a:srgbClr val="C3E88D"/>
                </a:solidFill>
                <a:latin typeface="Consolas" panose="020B0609020204030204" pitchFamily="49" charset="0"/>
              </a:rPr>
              <a:t>'</a:t>
            </a:r>
            <a:br>
              <a:rPr lang="fr-FR" sz="1600" dirty="0">
                <a:solidFill>
                  <a:srgbClr val="C3E88D"/>
                </a:solidFill>
                <a:latin typeface="Consolas" panose="020B0609020204030204" pitchFamily="49" charset="0"/>
              </a:rPr>
            </a:br>
            <a:r>
              <a:rPr lang="fr-FR" sz="1600" dirty="0">
                <a:solidFill>
                  <a:srgbClr val="C3E88D"/>
                </a:solidFill>
                <a:latin typeface="Consolas" panose="020B0609020204030204" pitchFamily="49" charset="0"/>
              </a:rPr>
              <a:t>    </a:t>
            </a: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})</a:t>
            </a:r>
            <a:b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</a:b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).</a:t>
            </a:r>
            <a:r>
              <a:rPr lang="fr-FR" sz="1600" dirty="0" err="1">
                <a:solidFill>
                  <a:srgbClr val="82AAFF"/>
                </a:solidFill>
                <a:latin typeface="Consolas" panose="020B0609020204030204" pitchFamily="49" charset="0"/>
              </a:rPr>
              <a:t>then</a:t>
            </a: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(</a:t>
            </a:r>
            <a:r>
              <a:rPr lang="fr-FR" sz="1600" i="1" dirty="0" err="1">
                <a:solidFill>
                  <a:srgbClr val="C792EA"/>
                </a:solidFill>
                <a:latin typeface="Consolas" panose="020B0609020204030204" pitchFamily="49" charset="0"/>
              </a:rPr>
              <a:t>function</a:t>
            </a:r>
            <a:r>
              <a:rPr lang="fr-FR" sz="1600" i="1" dirty="0">
                <a:solidFill>
                  <a:srgbClr val="C792EA"/>
                </a:solidFill>
                <a:latin typeface="Consolas" panose="020B0609020204030204" pitchFamily="49" charset="0"/>
              </a:rPr>
              <a:t> </a:t>
            </a: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(</a:t>
            </a:r>
            <a:r>
              <a:rPr lang="fr-FR" sz="1600" dirty="0" err="1">
                <a:solidFill>
                  <a:srgbClr val="F78C6C"/>
                </a:solidFill>
                <a:latin typeface="Consolas" panose="020B0609020204030204" pitchFamily="49" charset="0"/>
              </a:rPr>
              <a:t>response</a:t>
            </a: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) {</a:t>
            </a:r>
            <a:b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</a:b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        </a:t>
            </a:r>
            <a:r>
              <a:rPr lang="fr-FR" sz="1600" i="1" dirty="0">
                <a:solidFill>
                  <a:srgbClr val="C792EA"/>
                </a:solidFill>
                <a:latin typeface="Consolas" panose="020B0609020204030204" pitchFamily="49" charset="0"/>
              </a:rPr>
              <a:t>if </a:t>
            </a: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(</a:t>
            </a:r>
            <a:r>
              <a:rPr lang="fr-FR" sz="1600" dirty="0" err="1">
                <a:solidFill>
                  <a:srgbClr val="F78C6C"/>
                </a:solidFill>
                <a:latin typeface="Consolas" panose="020B0609020204030204" pitchFamily="49" charset="0"/>
              </a:rPr>
              <a:t>response</a:t>
            </a:r>
            <a:r>
              <a:rPr lang="fr-FR" sz="1600" dirty="0" err="1">
                <a:solidFill>
                  <a:srgbClr val="89DDFF"/>
                </a:solidFill>
                <a:latin typeface="Consolas" panose="020B0609020204030204" pitchFamily="49" charset="0"/>
              </a:rPr>
              <a:t>.</a:t>
            </a:r>
            <a:r>
              <a:rPr lang="fr-FR" sz="1600" dirty="0" err="1">
                <a:latin typeface="Consolas" panose="020B0609020204030204" pitchFamily="49" charset="0"/>
              </a:rPr>
              <a:t>ok</a:t>
            </a: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) {</a:t>
            </a:r>
            <a:b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</a:b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            </a:t>
            </a:r>
            <a:r>
              <a:rPr lang="fr-FR" sz="1600" i="1" dirty="0">
                <a:solidFill>
                  <a:srgbClr val="C792EA"/>
                </a:solidFill>
                <a:latin typeface="Consolas" panose="020B0609020204030204" pitchFamily="49" charset="0"/>
              </a:rPr>
              <a:t>return </a:t>
            </a:r>
            <a:r>
              <a:rPr lang="fr-FR" sz="1600" dirty="0" err="1">
                <a:solidFill>
                  <a:srgbClr val="F78C6C"/>
                </a:solidFill>
                <a:latin typeface="Consolas" panose="020B0609020204030204" pitchFamily="49" charset="0"/>
              </a:rPr>
              <a:t>response</a:t>
            </a:r>
            <a:r>
              <a:rPr lang="fr-FR" sz="1600" dirty="0" err="1">
                <a:solidFill>
                  <a:srgbClr val="89DDFF"/>
                </a:solidFill>
                <a:latin typeface="Consolas" panose="020B0609020204030204" pitchFamily="49" charset="0"/>
              </a:rPr>
              <a:t>.</a:t>
            </a:r>
            <a:r>
              <a:rPr lang="fr-FR" sz="1600" dirty="0" err="1">
                <a:solidFill>
                  <a:srgbClr val="82AAFF"/>
                </a:solidFill>
                <a:latin typeface="Consolas" panose="020B0609020204030204" pitchFamily="49" charset="0"/>
              </a:rPr>
              <a:t>json</a:t>
            </a: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();</a:t>
            </a:r>
            <a:b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</a:b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        }</a:t>
            </a:r>
            <a:b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</a:b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        </a:t>
            </a:r>
            <a:r>
              <a:rPr lang="fr-FR" sz="1600" i="1" dirty="0">
                <a:solidFill>
                  <a:srgbClr val="C792EA"/>
                </a:solidFill>
                <a:latin typeface="Consolas" panose="020B0609020204030204" pitchFamily="49" charset="0"/>
              </a:rPr>
              <a:t>let </a:t>
            </a:r>
            <a:r>
              <a:rPr lang="fr-FR" sz="1600" dirty="0" err="1">
                <a:latin typeface="Consolas" panose="020B0609020204030204" pitchFamily="49" charset="0"/>
              </a:rPr>
              <a:t>error</a:t>
            </a:r>
            <a:r>
              <a:rPr lang="fr-FR" sz="1600" dirty="0">
                <a:latin typeface="Consolas" panose="020B0609020204030204" pitchFamily="49" charset="0"/>
              </a:rPr>
              <a:t> </a:t>
            </a: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= </a:t>
            </a:r>
            <a:r>
              <a:rPr lang="fr-FR" sz="1600" i="1" dirty="0">
                <a:solidFill>
                  <a:srgbClr val="C792EA"/>
                </a:solidFill>
                <a:latin typeface="Consolas" panose="020B0609020204030204" pitchFamily="49" charset="0"/>
              </a:rPr>
              <a:t>new </a:t>
            </a:r>
            <a:r>
              <a:rPr lang="fr-FR" sz="1600" dirty="0" err="1">
                <a:latin typeface="Consolas" panose="020B0609020204030204" pitchFamily="49" charset="0"/>
              </a:rPr>
              <a:t>Error</a:t>
            </a: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(</a:t>
            </a:r>
            <a:r>
              <a:rPr lang="fr-FR" sz="1600" dirty="0" err="1">
                <a:solidFill>
                  <a:srgbClr val="F78C6C"/>
                </a:solidFill>
                <a:latin typeface="Consolas" panose="020B0609020204030204" pitchFamily="49" charset="0"/>
              </a:rPr>
              <a:t>response</a:t>
            </a:r>
            <a:r>
              <a:rPr lang="fr-FR" sz="1600" dirty="0" err="1">
                <a:solidFill>
                  <a:srgbClr val="89DDFF"/>
                </a:solidFill>
                <a:latin typeface="Consolas" panose="020B0609020204030204" pitchFamily="49" charset="0"/>
              </a:rPr>
              <a:t>.</a:t>
            </a:r>
            <a:r>
              <a:rPr lang="fr-FR" sz="1600" dirty="0" err="1">
                <a:latin typeface="Consolas" panose="020B0609020204030204" pitchFamily="49" charset="0"/>
              </a:rPr>
              <a:t>statusText</a:t>
            </a: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);</a:t>
            </a:r>
            <a:b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</a:b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        </a:t>
            </a:r>
            <a:r>
              <a:rPr lang="fr-FR" sz="1600" dirty="0" err="1">
                <a:latin typeface="Consolas" panose="020B0609020204030204" pitchFamily="49" charset="0"/>
              </a:rPr>
              <a:t>error</a:t>
            </a:r>
            <a:r>
              <a:rPr lang="fr-FR" sz="1600" dirty="0" err="1">
                <a:solidFill>
                  <a:srgbClr val="89DDFF"/>
                </a:solidFill>
                <a:latin typeface="Consolas" panose="020B0609020204030204" pitchFamily="49" charset="0"/>
              </a:rPr>
              <a:t>.</a:t>
            </a:r>
            <a:r>
              <a:rPr lang="fr-FR" sz="1600" dirty="0" err="1">
                <a:latin typeface="Consolas" panose="020B0609020204030204" pitchFamily="49" charset="0"/>
              </a:rPr>
              <a:t>response</a:t>
            </a:r>
            <a:r>
              <a:rPr lang="fr-FR" sz="1600" dirty="0">
                <a:latin typeface="Consolas" panose="020B0609020204030204" pitchFamily="49" charset="0"/>
              </a:rPr>
              <a:t> </a:t>
            </a: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= </a:t>
            </a:r>
            <a:r>
              <a:rPr lang="fr-FR" sz="1600" dirty="0" err="1">
                <a:solidFill>
                  <a:srgbClr val="F78C6C"/>
                </a:solidFill>
                <a:latin typeface="Consolas" panose="020B0609020204030204" pitchFamily="49" charset="0"/>
              </a:rPr>
              <a:t>response</a:t>
            </a: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;</a:t>
            </a:r>
            <a:b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</a:b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        </a:t>
            </a:r>
            <a:r>
              <a:rPr lang="fr-FR" sz="1600" i="1" dirty="0" err="1">
                <a:solidFill>
                  <a:srgbClr val="C792EA"/>
                </a:solidFill>
                <a:latin typeface="Consolas" panose="020B0609020204030204" pitchFamily="49" charset="0"/>
              </a:rPr>
              <a:t>throw</a:t>
            </a:r>
            <a:r>
              <a:rPr lang="fr-FR" sz="1600" i="1" dirty="0">
                <a:solidFill>
                  <a:srgbClr val="C792EA"/>
                </a:solidFill>
                <a:latin typeface="Consolas" panose="020B0609020204030204" pitchFamily="49" charset="0"/>
              </a:rPr>
              <a:t> </a:t>
            </a:r>
            <a:r>
              <a:rPr lang="fr-FR" sz="1600" dirty="0" err="1">
                <a:latin typeface="Consolas" panose="020B0609020204030204" pitchFamily="49" charset="0"/>
              </a:rPr>
              <a:t>error</a:t>
            </a: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;</a:t>
            </a:r>
            <a:b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</a:b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    }</a:t>
            </a:r>
            <a:b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</a:b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5B0CFEF-4E0B-40CF-A8CC-DF0D830AA82B}" type="slidenum">
              <a:rPr lang="fr-FR" altLang="fr-FR" sz="1200"/>
              <a:pPr/>
              <a:t>59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C31A02F-CE2B-4546-885C-5BAADE466D94}" type="datetime11">
              <a:rPr lang="fr-FR" smtClean="0"/>
              <a:t>09:15:10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  <p:extLst>
      <p:ext uri="{BB962C8B-B14F-4D97-AF65-F5344CB8AC3E}">
        <p14:creationId xmlns:p14="http://schemas.microsoft.com/office/powerpoint/2010/main" val="1615738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/>
              <a:t>Échanges client/serveur classiques</a:t>
            </a:r>
          </a:p>
        </p:txBody>
      </p:sp>
      <p:sp>
        <p:nvSpPr>
          <p:cNvPr id="3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C061860-3397-4B23-8132-DE5FEDCD9EB2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fr-FR" altLang="fr-FR" sz="1200"/>
          </a:p>
        </p:txBody>
      </p:sp>
      <p:sp>
        <p:nvSpPr>
          <p:cNvPr id="3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AF92B6-5775-4AFE-84AF-68BDF87E7C6F}" type="datetime11">
              <a:rPr lang="fr-FR" smtClean="0"/>
              <a:t>09:15:10</a:t>
            </a:fld>
            <a:endParaRPr lang="fr-FR"/>
          </a:p>
        </p:txBody>
      </p:sp>
      <p:sp>
        <p:nvSpPr>
          <p:cNvPr id="3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sp>
        <p:nvSpPr>
          <p:cNvPr id="364548" name="Line 4"/>
          <p:cNvSpPr>
            <a:spLocks noChangeShapeType="1"/>
          </p:cNvSpPr>
          <p:nvPr/>
        </p:nvSpPr>
        <p:spPr bwMode="auto">
          <a:xfrm>
            <a:off x="1547813" y="951310"/>
            <a:ext cx="0" cy="3618309"/>
          </a:xfrm>
          <a:prstGeom prst="line">
            <a:avLst/>
          </a:prstGeom>
          <a:noFill/>
          <a:ln w="63500">
            <a:solidFill>
              <a:schemeClr val="accent4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4549" name="Line 5"/>
          <p:cNvSpPr>
            <a:spLocks noChangeShapeType="1"/>
          </p:cNvSpPr>
          <p:nvPr/>
        </p:nvSpPr>
        <p:spPr bwMode="auto">
          <a:xfrm>
            <a:off x="7596188" y="951310"/>
            <a:ext cx="0" cy="3618309"/>
          </a:xfrm>
          <a:prstGeom prst="line">
            <a:avLst/>
          </a:prstGeom>
          <a:noFill/>
          <a:ln w="63500">
            <a:solidFill>
              <a:schemeClr val="folHlink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4550" name="Line 6"/>
          <p:cNvSpPr>
            <a:spLocks noChangeShapeType="1"/>
          </p:cNvSpPr>
          <p:nvPr/>
        </p:nvSpPr>
        <p:spPr bwMode="auto">
          <a:xfrm>
            <a:off x="1547814" y="1166813"/>
            <a:ext cx="6048375" cy="16311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4551" name="Line 7"/>
          <p:cNvSpPr>
            <a:spLocks noChangeShapeType="1"/>
          </p:cNvSpPr>
          <p:nvPr/>
        </p:nvSpPr>
        <p:spPr bwMode="auto">
          <a:xfrm flipH="1">
            <a:off x="1547814" y="1814513"/>
            <a:ext cx="6048375" cy="16311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4552" name="AutoShape 8"/>
          <p:cNvSpPr>
            <a:spLocks noChangeArrowheads="1"/>
          </p:cNvSpPr>
          <p:nvPr/>
        </p:nvSpPr>
        <p:spPr bwMode="auto">
          <a:xfrm>
            <a:off x="3532611" y="1003817"/>
            <a:ext cx="2078786" cy="442674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Requête HTTP</a:t>
            </a:r>
            <a:r>
              <a:rPr lang="fr-F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364554" name="AutoShape 10"/>
          <p:cNvSpPr>
            <a:spLocks noChangeArrowheads="1"/>
          </p:cNvSpPr>
          <p:nvPr/>
        </p:nvSpPr>
        <p:spPr bwMode="auto">
          <a:xfrm>
            <a:off x="2955765" y="1699142"/>
            <a:ext cx="3232480" cy="442674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Réponse HTTP</a:t>
            </a:r>
            <a:r>
              <a:rPr lang="fr-F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fr-F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(contenu HTML)</a:t>
            </a:r>
          </a:p>
        </p:txBody>
      </p:sp>
      <p:sp>
        <p:nvSpPr>
          <p:cNvPr id="21516" name="AutoShape 11"/>
          <p:cNvSpPr>
            <a:spLocks noChangeArrowheads="1"/>
          </p:cNvSpPr>
          <p:nvPr/>
        </p:nvSpPr>
        <p:spPr bwMode="auto">
          <a:xfrm>
            <a:off x="1096984" y="625198"/>
            <a:ext cx="882608" cy="442674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 algn="ctr">
            <a:solidFill>
              <a:schemeClr val="accent4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Client</a:t>
            </a:r>
          </a:p>
        </p:txBody>
      </p:sp>
      <p:sp>
        <p:nvSpPr>
          <p:cNvPr id="21517" name="AutoShape 12"/>
          <p:cNvSpPr>
            <a:spLocks noChangeArrowheads="1"/>
          </p:cNvSpPr>
          <p:nvPr/>
        </p:nvSpPr>
        <p:spPr bwMode="auto">
          <a:xfrm>
            <a:off x="7032491" y="625198"/>
            <a:ext cx="1124218" cy="442674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Serveur</a:t>
            </a:r>
          </a:p>
        </p:txBody>
      </p:sp>
      <p:sp>
        <p:nvSpPr>
          <p:cNvPr id="364558" name="AutoShape 14"/>
          <p:cNvSpPr>
            <a:spLocks noChangeArrowheads="1"/>
          </p:cNvSpPr>
          <p:nvPr/>
        </p:nvSpPr>
        <p:spPr bwMode="auto">
          <a:xfrm>
            <a:off x="7736931" y="1146216"/>
            <a:ext cx="1296488" cy="37457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Traitement</a:t>
            </a:r>
            <a:r>
              <a:rPr lang="fr-FR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364572" name="AutoShape 28"/>
          <p:cNvSpPr>
            <a:spLocks noChangeArrowheads="1"/>
          </p:cNvSpPr>
          <p:nvPr/>
        </p:nvSpPr>
        <p:spPr bwMode="auto">
          <a:xfrm>
            <a:off x="446314" y="841892"/>
            <a:ext cx="602799" cy="4426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url</a:t>
            </a:r>
            <a:r>
              <a:rPr lang="fr-F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364575" name="Line 31"/>
          <p:cNvSpPr>
            <a:spLocks noChangeShapeType="1"/>
          </p:cNvSpPr>
          <p:nvPr/>
        </p:nvSpPr>
        <p:spPr bwMode="auto">
          <a:xfrm>
            <a:off x="1563689" y="2408635"/>
            <a:ext cx="6048375" cy="16311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4576" name="Line 32"/>
          <p:cNvSpPr>
            <a:spLocks noChangeShapeType="1"/>
          </p:cNvSpPr>
          <p:nvPr/>
        </p:nvSpPr>
        <p:spPr bwMode="auto">
          <a:xfrm flipH="1">
            <a:off x="1563689" y="3056335"/>
            <a:ext cx="6048375" cy="16311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4577" name="AutoShape 33"/>
          <p:cNvSpPr>
            <a:spLocks noChangeArrowheads="1"/>
          </p:cNvSpPr>
          <p:nvPr/>
        </p:nvSpPr>
        <p:spPr bwMode="auto">
          <a:xfrm>
            <a:off x="3557118" y="2245639"/>
            <a:ext cx="2029766" cy="442674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Requête HTTP</a:t>
            </a:r>
            <a:r>
              <a:rPr lang="fr-F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4578" name="AutoShape 34"/>
          <p:cNvSpPr>
            <a:spLocks noChangeArrowheads="1"/>
          </p:cNvSpPr>
          <p:nvPr/>
        </p:nvSpPr>
        <p:spPr bwMode="auto">
          <a:xfrm>
            <a:off x="2953332" y="2940964"/>
            <a:ext cx="3237336" cy="442674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Réponse HTTP</a:t>
            </a:r>
            <a:r>
              <a:rPr lang="fr-F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fr-F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(contenu HTML)</a:t>
            </a:r>
          </a:p>
        </p:txBody>
      </p:sp>
      <p:sp>
        <p:nvSpPr>
          <p:cNvPr id="364579" name="AutoShape 35"/>
          <p:cNvSpPr>
            <a:spLocks noChangeArrowheads="1"/>
          </p:cNvSpPr>
          <p:nvPr/>
        </p:nvSpPr>
        <p:spPr bwMode="auto">
          <a:xfrm>
            <a:off x="7752806" y="2388037"/>
            <a:ext cx="1296488" cy="37457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Traitement</a:t>
            </a:r>
            <a:r>
              <a:rPr lang="fr-FR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364582" name="Line 38"/>
          <p:cNvSpPr>
            <a:spLocks noChangeShapeType="1"/>
          </p:cNvSpPr>
          <p:nvPr/>
        </p:nvSpPr>
        <p:spPr bwMode="auto">
          <a:xfrm>
            <a:off x="1563689" y="3596879"/>
            <a:ext cx="6048375" cy="16311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4583" name="Line 39"/>
          <p:cNvSpPr>
            <a:spLocks noChangeShapeType="1"/>
          </p:cNvSpPr>
          <p:nvPr/>
        </p:nvSpPr>
        <p:spPr bwMode="auto">
          <a:xfrm flipH="1">
            <a:off x="1563689" y="4244579"/>
            <a:ext cx="6048375" cy="16311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4584" name="AutoShape 40"/>
          <p:cNvSpPr>
            <a:spLocks noChangeArrowheads="1"/>
          </p:cNvSpPr>
          <p:nvPr/>
        </p:nvSpPr>
        <p:spPr bwMode="auto">
          <a:xfrm>
            <a:off x="3557118" y="3433883"/>
            <a:ext cx="2029766" cy="442674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Requête HTTP</a:t>
            </a:r>
            <a:r>
              <a:rPr lang="fr-F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4585" name="AutoShape 41"/>
          <p:cNvSpPr>
            <a:spLocks noChangeArrowheads="1"/>
          </p:cNvSpPr>
          <p:nvPr/>
        </p:nvSpPr>
        <p:spPr bwMode="auto">
          <a:xfrm>
            <a:off x="2955760" y="4129208"/>
            <a:ext cx="3232480" cy="442674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Réponse HTTP</a:t>
            </a:r>
            <a:r>
              <a:rPr lang="fr-F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fr-F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(contenu HTML)</a:t>
            </a:r>
          </a:p>
        </p:txBody>
      </p:sp>
      <p:sp>
        <p:nvSpPr>
          <p:cNvPr id="364586" name="AutoShape 42"/>
          <p:cNvSpPr>
            <a:spLocks noChangeArrowheads="1"/>
          </p:cNvSpPr>
          <p:nvPr/>
        </p:nvSpPr>
        <p:spPr bwMode="auto">
          <a:xfrm>
            <a:off x="7752806" y="3576281"/>
            <a:ext cx="1296488" cy="37457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Traitement</a:t>
            </a:r>
            <a:r>
              <a:rPr lang="fr-FR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8027988" y="1560911"/>
            <a:ext cx="647700" cy="400051"/>
            <a:chOff x="5057" y="1311"/>
            <a:chExt cx="408" cy="336"/>
          </a:xfrm>
        </p:grpSpPr>
        <p:sp>
          <p:nvSpPr>
            <p:cNvPr id="364559" name="Rectangle 15"/>
            <p:cNvSpPr>
              <a:spLocks noChangeArrowheads="1"/>
            </p:cNvSpPr>
            <p:nvPr/>
          </p:nvSpPr>
          <p:spPr bwMode="auto">
            <a:xfrm>
              <a:off x="5203" y="1311"/>
              <a:ext cx="116" cy="336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4589" name="Rectangle 45"/>
            <p:cNvSpPr>
              <a:spLocks noChangeArrowheads="1"/>
            </p:cNvSpPr>
            <p:nvPr/>
          </p:nvSpPr>
          <p:spPr bwMode="auto">
            <a:xfrm>
              <a:off x="5057" y="1311"/>
              <a:ext cx="408" cy="336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64573" name="AutoShape 29"/>
          <p:cNvSpPr>
            <a:spLocks noChangeArrowheads="1"/>
          </p:cNvSpPr>
          <p:nvPr/>
        </p:nvSpPr>
        <p:spPr bwMode="auto">
          <a:xfrm>
            <a:off x="969706" y="1378864"/>
            <a:ext cx="594241" cy="442674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</a:t>
            </a:r>
          </a:p>
        </p:txBody>
      </p: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8027988" y="2802732"/>
            <a:ext cx="647700" cy="400051"/>
            <a:chOff x="5057" y="1311"/>
            <a:chExt cx="408" cy="336"/>
          </a:xfrm>
        </p:grpSpPr>
        <p:sp>
          <p:nvSpPr>
            <p:cNvPr id="364592" name="Rectangle 48"/>
            <p:cNvSpPr>
              <a:spLocks noChangeArrowheads="1"/>
            </p:cNvSpPr>
            <p:nvPr/>
          </p:nvSpPr>
          <p:spPr bwMode="auto">
            <a:xfrm>
              <a:off x="5203" y="1311"/>
              <a:ext cx="116" cy="336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4593" name="Rectangle 49"/>
            <p:cNvSpPr>
              <a:spLocks noChangeArrowheads="1"/>
            </p:cNvSpPr>
            <p:nvPr/>
          </p:nvSpPr>
          <p:spPr bwMode="auto">
            <a:xfrm>
              <a:off x="5057" y="1311"/>
              <a:ext cx="408" cy="336"/>
            </a:xfrm>
            <a:prstGeom prst="rect">
              <a:avLst/>
            </a:prstGeom>
            <a:solidFill>
              <a:srgbClr val="00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8027988" y="3990976"/>
            <a:ext cx="647700" cy="400051"/>
            <a:chOff x="5057" y="1311"/>
            <a:chExt cx="408" cy="336"/>
          </a:xfrm>
        </p:grpSpPr>
        <p:sp>
          <p:nvSpPr>
            <p:cNvPr id="364595" name="Rectangle 51"/>
            <p:cNvSpPr>
              <a:spLocks noChangeArrowheads="1"/>
            </p:cNvSpPr>
            <p:nvPr/>
          </p:nvSpPr>
          <p:spPr bwMode="auto">
            <a:xfrm>
              <a:off x="5203" y="1311"/>
              <a:ext cx="116" cy="336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4596" name="Rectangle 52"/>
            <p:cNvSpPr>
              <a:spLocks noChangeArrowheads="1"/>
            </p:cNvSpPr>
            <p:nvPr/>
          </p:nvSpPr>
          <p:spPr bwMode="auto">
            <a:xfrm>
              <a:off x="5057" y="1311"/>
              <a:ext cx="408" cy="336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64581" name="AutoShape 37"/>
          <p:cNvSpPr>
            <a:spLocks noChangeArrowheads="1"/>
          </p:cNvSpPr>
          <p:nvPr/>
        </p:nvSpPr>
        <p:spPr bwMode="auto">
          <a:xfrm>
            <a:off x="969706" y="2620685"/>
            <a:ext cx="594241" cy="442674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</a:t>
            </a:r>
          </a:p>
        </p:txBody>
      </p:sp>
      <p:sp>
        <p:nvSpPr>
          <p:cNvPr id="37" name="AutoShape 28"/>
          <p:cNvSpPr>
            <a:spLocks noChangeArrowheads="1"/>
          </p:cNvSpPr>
          <p:nvPr/>
        </p:nvSpPr>
        <p:spPr bwMode="auto">
          <a:xfrm>
            <a:off x="446314" y="2047428"/>
            <a:ext cx="602799" cy="4426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url</a:t>
            </a:r>
            <a:r>
              <a:rPr lang="fr-F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38" name="AutoShape 28"/>
          <p:cNvSpPr>
            <a:spLocks noChangeArrowheads="1"/>
          </p:cNvSpPr>
          <p:nvPr/>
        </p:nvSpPr>
        <p:spPr bwMode="auto">
          <a:xfrm>
            <a:off x="446314" y="3305813"/>
            <a:ext cx="602799" cy="4426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url</a:t>
            </a:r>
            <a:r>
              <a:rPr lang="fr-F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4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64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64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64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11111E-6 L -0.83073 0.0421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45" y="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4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4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45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4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64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6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6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364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11111E-6 L -0.83073 0.0421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45" y="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45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6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6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36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36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11111E-6 L -0.83073 0.04213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45" y="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52" grpId="0" animBg="1"/>
      <p:bldP spid="364554" grpId="0" animBg="1"/>
      <p:bldP spid="364558" grpId="0" animBg="1"/>
      <p:bldP spid="364572" grpId="0" animBg="1"/>
      <p:bldP spid="364577" grpId="0" animBg="1"/>
      <p:bldP spid="364578" grpId="0" animBg="1"/>
      <p:bldP spid="364579" grpId="0" animBg="1"/>
      <p:bldP spid="364584" grpId="0" animBg="1"/>
      <p:bldP spid="364585" grpId="0" animBg="1"/>
      <p:bldP spid="364586" grpId="0" animBg="1"/>
      <p:bldP spid="364573" grpId="0" animBg="1"/>
      <p:bldP spid="364581" grpId="0" animBg="1"/>
      <p:bldP spid="37" grpId="0" animBg="1"/>
      <p:bldP spid="3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API </a:t>
            </a:r>
            <a:r>
              <a:rPr lang="fr-FR" dirty="0" err="1"/>
              <a:t>fetch</a:t>
            </a:r>
            <a:r>
              <a:rPr lang="fr-FR" dirty="0"/>
              <a:t> : méthode GET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.</a:t>
            </a:r>
            <a:r>
              <a:rPr lang="fr-FR" sz="1600" dirty="0" err="1">
                <a:solidFill>
                  <a:srgbClr val="82AAFF"/>
                </a:solidFill>
                <a:latin typeface="Consolas" panose="020B0609020204030204" pitchFamily="49" charset="0"/>
              </a:rPr>
              <a:t>then</a:t>
            </a: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(</a:t>
            </a:r>
            <a:r>
              <a:rPr lang="fr-FR" sz="1600" i="1" dirty="0" err="1">
                <a:solidFill>
                  <a:srgbClr val="C792EA"/>
                </a:solidFill>
                <a:latin typeface="Consolas" panose="020B0609020204030204" pitchFamily="49" charset="0"/>
              </a:rPr>
              <a:t>function</a:t>
            </a:r>
            <a:r>
              <a:rPr lang="fr-FR" sz="1600" i="1" dirty="0">
                <a:solidFill>
                  <a:srgbClr val="C792EA"/>
                </a:solidFill>
                <a:latin typeface="Consolas" panose="020B0609020204030204" pitchFamily="49" charset="0"/>
              </a:rPr>
              <a:t> </a:t>
            </a: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(</a:t>
            </a:r>
            <a:r>
              <a:rPr lang="fr-FR" sz="1600" dirty="0" err="1">
                <a:solidFill>
                  <a:srgbClr val="F78C6C"/>
                </a:solidFill>
                <a:latin typeface="Consolas" panose="020B0609020204030204" pitchFamily="49" charset="0"/>
              </a:rPr>
              <a:t>json</a:t>
            </a: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) {</a:t>
            </a:r>
            <a:b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</a:b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        </a:t>
            </a:r>
            <a:r>
              <a:rPr lang="fr-FR" sz="1600" i="1" dirty="0">
                <a:solidFill>
                  <a:srgbClr val="C792EA"/>
                </a:solidFill>
                <a:latin typeface="Consolas" panose="020B0609020204030204" pitchFamily="49" charset="0"/>
              </a:rPr>
              <a:t>var </a:t>
            </a:r>
            <a:r>
              <a:rPr lang="fr-FR" sz="1600" dirty="0">
                <a:latin typeface="Consolas" panose="020B0609020204030204" pitchFamily="49" charset="0"/>
              </a:rPr>
              <a:t>li </a:t>
            </a: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= </a:t>
            </a:r>
            <a:r>
              <a:rPr lang="fr-FR" sz="1600" dirty="0" err="1">
                <a:latin typeface="Consolas" panose="020B0609020204030204" pitchFamily="49" charset="0"/>
              </a:rPr>
              <a:t>document</a:t>
            </a:r>
            <a:r>
              <a:rPr lang="fr-FR" sz="1600" dirty="0" err="1">
                <a:solidFill>
                  <a:srgbClr val="89DDFF"/>
                </a:solidFill>
                <a:latin typeface="Consolas" panose="020B0609020204030204" pitchFamily="49" charset="0"/>
              </a:rPr>
              <a:t>.</a:t>
            </a:r>
            <a:r>
              <a:rPr lang="fr-FR" sz="1600" dirty="0" err="1">
                <a:solidFill>
                  <a:srgbClr val="82AAFF"/>
                </a:solidFill>
                <a:latin typeface="Consolas" panose="020B0609020204030204" pitchFamily="49" charset="0"/>
              </a:rPr>
              <a:t>createElement</a:t>
            </a: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(</a:t>
            </a:r>
            <a:r>
              <a:rPr lang="fr-FR" sz="1600" dirty="0">
                <a:solidFill>
                  <a:srgbClr val="C3E88D"/>
                </a:solidFill>
                <a:latin typeface="Consolas" panose="020B0609020204030204" pitchFamily="49" charset="0"/>
              </a:rPr>
              <a:t>'li'</a:t>
            </a: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);</a:t>
            </a:r>
            <a:b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</a:b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        </a:t>
            </a:r>
            <a:r>
              <a:rPr lang="fr-FR" sz="1600" dirty="0" err="1">
                <a:latin typeface="Consolas" panose="020B0609020204030204" pitchFamily="49" charset="0"/>
              </a:rPr>
              <a:t>li</a:t>
            </a:r>
            <a:r>
              <a:rPr lang="fr-FR" sz="1600" dirty="0" err="1">
                <a:solidFill>
                  <a:srgbClr val="89DDFF"/>
                </a:solidFill>
                <a:latin typeface="Consolas" panose="020B0609020204030204" pitchFamily="49" charset="0"/>
              </a:rPr>
              <a:t>.</a:t>
            </a:r>
            <a:r>
              <a:rPr lang="fr-FR" sz="1600" dirty="0" err="1">
                <a:solidFill>
                  <a:srgbClr val="82AAFF"/>
                </a:solidFill>
                <a:latin typeface="Consolas" panose="020B0609020204030204" pitchFamily="49" charset="0"/>
              </a:rPr>
              <a:t>appendChild</a:t>
            </a: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(</a:t>
            </a:r>
            <a:r>
              <a:rPr lang="fr-FR" sz="1600" dirty="0" err="1">
                <a:latin typeface="Consolas" panose="020B0609020204030204" pitchFamily="49" charset="0"/>
              </a:rPr>
              <a:t>document</a:t>
            </a:r>
            <a:r>
              <a:rPr lang="fr-FR" sz="1600" dirty="0" err="1">
                <a:solidFill>
                  <a:srgbClr val="89DDFF"/>
                </a:solidFill>
                <a:latin typeface="Consolas" panose="020B0609020204030204" pitchFamily="49" charset="0"/>
              </a:rPr>
              <a:t>.</a:t>
            </a:r>
            <a:r>
              <a:rPr lang="fr-FR" sz="1600" dirty="0" err="1">
                <a:solidFill>
                  <a:srgbClr val="82AAFF"/>
                </a:solidFill>
                <a:latin typeface="Consolas" panose="020B0609020204030204" pitchFamily="49" charset="0"/>
              </a:rPr>
              <a:t>createTextNode</a:t>
            </a: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(</a:t>
            </a:r>
            <a:r>
              <a:rPr lang="fr-FR" sz="1600" dirty="0" err="1">
                <a:solidFill>
                  <a:srgbClr val="F78C6C"/>
                </a:solidFill>
                <a:latin typeface="Consolas" panose="020B0609020204030204" pitchFamily="49" charset="0"/>
              </a:rPr>
              <a:t>json</a:t>
            </a:r>
            <a:r>
              <a:rPr lang="fr-FR" sz="1600" dirty="0" err="1">
                <a:solidFill>
                  <a:srgbClr val="89DDFF"/>
                </a:solidFill>
                <a:latin typeface="Consolas" panose="020B0609020204030204" pitchFamily="49" charset="0"/>
              </a:rPr>
              <a:t>.</a:t>
            </a:r>
            <a:r>
              <a:rPr lang="fr-FR" sz="1600" dirty="0" err="1">
                <a:latin typeface="Consolas" panose="020B0609020204030204" pitchFamily="49" charset="0"/>
              </a:rPr>
              <a:t>value</a:t>
            </a: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));</a:t>
            </a:r>
            <a:b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</a:b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        </a:t>
            </a:r>
            <a:r>
              <a:rPr lang="fr-FR" sz="1600" dirty="0" err="1">
                <a:latin typeface="Consolas" panose="020B0609020204030204" pitchFamily="49" charset="0"/>
              </a:rPr>
              <a:t>document</a:t>
            </a:r>
            <a:r>
              <a:rPr lang="fr-FR" sz="1600" dirty="0" err="1">
                <a:solidFill>
                  <a:srgbClr val="89DDFF"/>
                </a:solidFill>
                <a:latin typeface="Consolas" panose="020B0609020204030204" pitchFamily="49" charset="0"/>
              </a:rPr>
              <a:t>.</a:t>
            </a:r>
            <a:r>
              <a:rPr lang="fr-FR" sz="1600" dirty="0" err="1">
                <a:solidFill>
                  <a:srgbClr val="82AAFF"/>
                </a:solidFill>
                <a:latin typeface="Consolas" panose="020B0609020204030204" pitchFamily="49" charset="0"/>
              </a:rPr>
              <a:t>getElementById</a:t>
            </a: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(</a:t>
            </a:r>
            <a:r>
              <a:rPr lang="fr-FR" sz="1600" dirty="0">
                <a:solidFill>
                  <a:srgbClr val="C3E88D"/>
                </a:solidFill>
                <a:latin typeface="Consolas" panose="020B0609020204030204" pitchFamily="49" charset="0"/>
              </a:rPr>
              <a:t>'</a:t>
            </a:r>
            <a:r>
              <a:rPr lang="fr-FR" sz="1600" dirty="0" err="1">
                <a:solidFill>
                  <a:srgbClr val="C3E88D"/>
                </a:solidFill>
                <a:latin typeface="Consolas" panose="020B0609020204030204" pitchFamily="49" charset="0"/>
              </a:rPr>
              <a:t>test_results</a:t>
            </a:r>
            <a:r>
              <a:rPr lang="fr-FR" sz="1600" dirty="0">
                <a:solidFill>
                  <a:srgbClr val="C3E88D"/>
                </a:solidFill>
                <a:latin typeface="Consolas" panose="020B0609020204030204" pitchFamily="49" charset="0"/>
              </a:rPr>
              <a:t>'</a:t>
            </a: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).</a:t>
            </a:r>
            <a:r>
              <a:rPr lang="fr-FR" sz="1600" dirty="0" err="1">
                <a:solidFill>
                  <a:srgbClr val="82AAFF"/>
                </a:solidFill>
                <a:latin typeface="Consolas" panose="020B0609020204030204" pitchFamily="49" charset="0"/>
              </a:rPr>
              <a:t>appendChild</a:t>
            </a: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(</a:t>
            </a:r>
            <a:r>
              <a:rPr lang="fr-FR" sz="1600" dirty="0">
                <a:latin typeface="Consolas" panose="020B0609020204030204" pitchFamily="49" charset="0"/>
              </a:rPr>
              <a:t>li</a:t>
            </a: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);</a:t>
            </a:r>
            <a:b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</a:b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    }</a:t>
            </a:r>
            <a:b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</a:b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).</a:t>
            </a:r>
            <a:r>
              <a:rPr lang="fr-FR" sz="1600" dirty="0">
                <a:solidFill>
                  <a:srgbClr val="82AAFF"/>
                </a:solidFill>
                <a:latin typeface="Consolas" panose="020B0609020204030204" pitchFamily="49" charset="0"/>
              </a:rPr>
              <a:t>catch</a:t>
            </a: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(</a:t>
            </a:r>
            <a:r>
              <a:rPr lang="fr-FR" sz="1600" i="1" dirty="0" err="1">
                <a:solidFill>
                  <a:srgbClr val="C792EA"/>
                </a:solidFill>
                <a:latin typeface="Consolas" panose="020B0609020204030204" pitchFamily="49" charset="0"/>
              </a:rPr>
              <a:t>function</a:t>
            </a:r>
            <a:r>
              <a:rPr lang="fr-FR" sz="1600" i="1" dirty="0">
                <a:solidFill>
                  <a:srgbClr val="C792EA"/>
                </a:solidFill>
                <a:latin typeface="Consolas" panose="020B0609020204030204" pitchFamily="49" charset="0"/>
              </a:rPr>
              <a:t> </a:t>
            </a: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(</a:t>
            </a:r>
            <a:r>
              <a:rPr lang="fr-FR" sz="1600" dirty="0" err="1">
                <a:solidFill>
                  <a:srgbClr val="F78C6C"/>
                </a:solidFill>
                <a:latin typeface="Consolas" panose="020B0609020204030204" pitchFamily="49" charset="0"/>
              </a:rPr>
              <a:t>error</a:t>
            </a: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) {</a:t>
            </a:r>
            <a:b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</a:b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        </a:t>
            </a:r>
            <a:r>
              <a:rPr lang="fr-FR" sz="1600" dirty="0" err="1">
                <a:latin typeface="Consolas" panose="020B0609020204030204" pitchFamily="49" charset="0"/>
              </a:rPr>
              <a:t>window</a:t>
            </a:r>
            <a:r>
              <a:rPr lang="fr-FR" sz="1600" dirty="0" err="1">
                <a:solidFill>
                  <a:srgbClr val="89DDFF"/>
                </a:solidFill>
                <a:latin typeface="Consolas" panose="020B0609020204030204" pitchFamily="49" charset="0"/>
              </a:rPr>
              <a:t>.</a:t>
            </a:r>
            <a:r>
              <a:rPr lang="fr-FR" sz="1600" dirty="0" err="1">
                <a:solidFill>
                  <a:srgbClr val="82AAFF"/>
                </a:solidFill>
                <a:latin typeface="Consolas" panose="020B0609020204030204" pitchFamily="49" charset="0"/>
              </a:rPr>
              <a:t>alert</a:t>
            </a: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(</a:t>
            </a:r>
            <a:r>
              <a:rPr lang="fr-FR" sz="1600" dirty="0">
                <a:solidFill>
                  <a:srgbClr val="C3E88D"/>
                </a:solidFill>
                <a:latin typeface="Consolas" panose="020B0609020204030204" pitchFamily="49" charset="0"/>
              </a:rPr>
              <a:t>'</a:t>
            </a:r>
            <a:r>
              <a:rPr lang="fr-FR" sz="1600" dirty="0" err="1">
                <a:solidFill>
                  <a:srgbClr val="C3E88D"/>
                </a:solidFill>
                <a:latin typeface="Consolas" panose="020B0609020204030204" pitchFamily="49" charset="0"/>
              </a:rPr>
              <a:t>Error</a:t>
            </a:r>
            <a:r>
              <a:rPr lang="fr-FR" sz="1600" dirty="0">
                <a:solidFill>
                  <a:srgbClr val="C3E88D"/>
                </a:solidFill>
                <a:latin typeface="Consolas" panose="020B0609020204030204" pitchFamily="49" charset="0"/>
              </a:rPr>
              <a:t> ' </a:t>
            </a: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+ </a:t>
            </a:r>
            <a:r>
              <a:rPr lang="fr-FR" sz="1600" dirty="0" err="1">
                <a:solidFill>
                  <a:srgbClr val="F78C6C"/>
                </a:solidFill>
                <a:latin typeface="Consolas" panose="020B0609020204030204" pitchFamily="49" charset="0"/>
              </a:rPr>
              <a:t>error</a:t>
            </a:r>
            <a:r>
              <a:rPr lang="fr-FR" sz="1600" dirty="0" err="1">
                <a:solidFill>
                  <a:srgbClr val="89DDFF"/>
                </a:solidFill>
                <a:latin typeface="Consolas" panose="020B0609020204030204" pitchFamily="49" charset="0"/>
              </a:rPr>
              <a:t>.</a:t>
            </a:r>
            <a:r>
              <a:rPr lang="fr-FR" sz="1600" dirty="0" err="1">
                <a:latin typeface="Consolas" panose="020B0609020204030204" pitchFamily="49" charset="0"/>
              </a:rPr>
              <a:t>response</a:t>
            </a:r>
            <a:r>
              <a:rPr lang="fr-FR" sz="1600" dirty="0" err="1">
                <a:solidFill>
                  <a:srgbClr val="89DDFF"/>
                </a:solidFill>
                <a:latin typeface="Consolas" panose="020B0609020204030204" pitchFamily="49" charset="0"/>
              </a:rPr>
              <a:t>.</a:t>
            </a:r>
            <a:r>
              <a:rPr lang="fr-FR" sz="1600" dirty="0" err="1">
                <a:latin typeface="Consolas" panose="020B0609020204030204" pitchFamily="49" charset="0"/>
              </a:rPr>
              <a:t>status</a:t>
            </a:r>
            <a:br>
              <a:rPr lang="fr-FR" sz="1600" dirty="0">
                <a:latin typeface="Consolas" panose="020B0609020204030204" pitchFamily="49" charset="0"/>
              </a:rPr>
            </a:br>
            <a:r>
              <a:rPr lang="fr-FR" sz="1600" dirty="0">
                <a:latin typeface="Consolas" panose="020B0609020204030204" pitchFamily="49" charset="0"/>
              </a:rPr>
              <a:t>                     </a:t>
            </a: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+ </a:t>
            </a:r>
            <a:r>
              <a:rPr lang="fr-FR" sz="1600" dirty="0">
                <a:solidFill>
                  <a:srgbClr val="C3E88D"/>
                </a:solidFill>
                <a:latin typeface="Consolas" panose="020B0609020204030204" pitchFamily="49" charset="0"/>
              </a:rPr>
              <a:t>': ' </a:t>
            </a: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+ </a:t>
            </a:r>
            <a:r>
              <a:rPr lang="fr-FR" sz="1600" dirty="0" err="1">
                <a:solidFill>
                  <a:srgbClr val="F78C6C"/>
                </a:solidFill>
                <a:latin typeface="Consolas" panose="020B0609020204030204" pitchFamily="49" charset="0"/>
              </a:rPr>
              <a:t>error</a:t>
            </a:r>
            <a:r>
              <a:rPr lang="fr-FR" sz="1600" dirty="0" err="1">
                <a:solidFill>
                  <a:srgbClr val="89DDFF"/>
                </a:solidFill>
                <a:latin typeface="Consolas" panose="020B0609020204030204" pitchFamily="49" charset="0"/>
              </a:rPr>
              <a:t>.</a:t>
            </a:r>
            <a:r>
              <a:rPr lang="fr-FR" sz="1600" dirty="0" err="1">
                <a:latin typeface="Consolas" panose="020B0609020204030204" pitchFamily="49" charset="0"/>
              </a:rPr>
              <a:t>response</a:t>
            </a:r>
            <a:r>
              <a:rPr lang="fr-FR" sz="1600" dirty="0" err="1">
                <a:solidFill>
                  <a:srgbClr val="89DDFF"/>
                </a:solidFill>
                <a:latin typeface="Consolas" panose="020B0609020204030204" pitchFamily="49" charset="0"/>
              </a:rPr>
              <a:t>.</a:t>
            </a:r>
            <a:r>
              <a:rPr lang="fr-FR" sz="1600" dirty="0" err="1">
                <a:latin typeface="Consolas" panose="020B0609020204030204" pitchFamily="49" charset="0"/>
              </a:rPr>
              <a:t>statusText</a:t>
            </a: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);</a:t>
            </a:r>
            <a:b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</a:b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    }</a:t>
            </a:r>
            <a:b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</a:b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);</a:t>
            </a:r>
            <a:b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</a:br>
            <a:endParaRPr lang="fr-FR" sz="1600" b="1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5B0CFEF-4E0B-40CF-A8CC-DF0D830AA82B}" type="slidenum">
              <a:rPr lang="fr-FR" altLang="fr-FR" sz="1200"/>
              <a:pPr/>
              <a:t>60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E2B987-FFC5-4D93-B32F-60540FB4434F}" type="datetime11">
              <a:rPr lang="fr-FR" smtClean="0"/>
              <a:t>09:15:10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  <p:extLst>
      <p:ext uri="{BB962C8B-B14F-4D97-AF65-F5344CB8AC3E}">
        <p14:creationId xmlns:p14="http://schemas.microsoft.com/office/powerpoint/2010/main" val="142196290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API </a:t>
            </a:r>
            <a:r>
              <a:rPr lang="fr-FR" dirty="0" err="1"/>
              <a:t>fetch</a:t>
            </a:r>
            <a:r>
              <a:rPr lang="fr-FR" dirty="0"/>
              <a:t> : méthode POST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fr-FR" sz="1600" i="1" dirty="0">
                <a:solidFill>
                  <a:srgbClr val="616161"/>
                </a:solidFill>
                <a:latin typeface="Consolas" panose="020B0609020204030204" pitchFamily="49" charset="0"/>
              </a:rPr>
              <a:t>// Création de la requête AJAX</a:t>
            </a:r>
            <a:br>
              <a:rPr lang="fr-FR" sz="1600" i="1" dirty="0">
                <a:solidFill>
                  <a:srgbClr val="616161"/>
                </a:solidFill>
                <a:latin typeface="Consolas" panose="020B0609020204030204" pitchFamily="49" charset="0"/>
              </a:rPr>
            </a:br>
            <a:r>
              <a:rPr lang="fr-FR" sz="1600" i="1" dirty="0" err="1">
                <a:solidFill>
                  <a:srgbClr val="FFCB6B"/>
                </a:solidFill>
                <a:latin typeface="Consolas" panose="020B0609020204030204" pitchFamily="49" charset="0"/>
              </a:rPr>
              <a:t>fetch</a:t>
            </a: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(</a:t>
            </a:r>
            <a:r>
              <a:rPr lang="fr-FR" sz="1600" dirty="0">
                <a:solidFill>
                  <a:srgbClr val="C3E88D"/>
                </a:solidFill>
                <a:latin typeface="Consolas" panose="020B0609020204030204" pitchFamily="49" charset="0"/>
              </a:rPr>
              <a:t>'</a:t>
            </a:r>
            <a:r>
              <a:rPr lang="fr-FR" sz="1600" dirty="0" err="1">
                <a:solidFill>
                  <a:srgbClr val="C3E88D"/>
                </a:solidFill>
                <a:latin typeface="Consolas" panose="020B0609020204030204" pitchFamily="49" charset="0"/>
              </a:rPr>
              <a:t>test_request.php</a:t>
            </a:r>
            <a:r>
              <a:rPr lang="fr-FR" sz="1600" dirty="0">
                <a:solidFill>
                  <a:srgbClr val="C3E88D"/>
                </a:solidFill>
                <a:latin typeface="Consolas" panose="020B0609020204030204" pitchFamily="49" charset="0"/>
              </a:rPr>
              <a:t>'</a:t>
            </a: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,</a:t>
            </a:r>
            <a:b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</a:b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    {</a:t>
            </a:r>
            <a:b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</a:b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        </a:t>
            </a:r>
            <a:r>
              <a:rPr lang="fr-FR" sz="1600" dirty="0" err="1">
                <a:latin typeface="Consolas" panose="020B0609020204030204" pitchFamily="49" charset="0"/>
              </a:rPr>
              <a:t>method</a:t>
            </a: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: </a:t>
            </a:r>
            <a:r>
              <a:rPr lang="fr-FR" sz="1600" dirty="0">
                <a:solidFill>
                  <a:srgbClr val="C3E88D"/>
                </a:solidFill>
                <a:latin typeface="Consolas" panose="020B0609020204030204" pitchFamily="49" charset="0"/>
              </a:rPr>
              <a:t>'post'</a:t>
            </a: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,</a:t>
            </a:r>
            <a:b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</a:b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        </a:t>
            </a:r>
            <a:r>
              <a:rPr lang="fr-FR" sz="1600" dirty="0">
                <a:latin typeface="Consolas" panose="020B0609020204030204" pitchFamily="49" charset="0"/>
              </a:rPr>
              <a:t>body</a:t>
            </a: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: </a:t>
            </a:r>
            <a:r>
              <a:rPr lang="fr-FR" sz="1600" i="1" dirty="0">
                <a:solidFill>
                  <a:srgbClr val="C792EA"/>
                </a:solidFill>
                <a:latin typeface="Consolas" panose="020B0609020204030204" pitchFamily="49" charset="0"/>
              </a:rPr>
              <a:t>new </a:t>
            </a:r>
            <a:r>
              <a:rPr lang="fr-FR" sz="1600" dirty="0" err="1">
                <a:latin typeface="Consolas" panose="020B0609020204030204" pitchFamily="49" charset="0"/>
              </a:rPr>
              <a:t>URLSearchParams</a:t>
            </a: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(</a:t>
            </a:r>
            <a:b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</a:b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            {</a:t>
            </a:r>
            <a:b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</a:b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                </a:t>
            </a:r>
            <a:r>
              <a:rPr lang="fr-FR" sz="1600" dirty="0">
                <a:latin typeface="Consolas" panose="020B0609020204030204" pitchFamily="49" charset="0"/>
              </a:rPr>
              <a:t>q</a:t>
            </a: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: </a:t>
            </a:r>
            <a:r>
              <a:rPr lang="fr-FR" sz="1600" dirty="0">
                <a:solidFill>
                  <a:srgbClr val="C3E88D"/>
                </a:solidFill>
                <a:latin typeface="Consolas" panose="020B0609020204030204" pitchFamily="49" charset="0"/>
              </a:rPr>
              <a:t>'</a:t>
            </a:r>
            <a:r>
              <a:rPr lang="fr-FR" sz="1600" dirty="0" err="1">
                <a:solidFill>
                  <a:srgbClr val="C3E88D"/>
                </a:solidFill>
                <a:latin typeface="Consolas" panose="020B0609020204030204" pitchFamily="49" charset="0"/>
              </a:rPr>
              <a:t>test&amp;x</a:t>
            </a:r>
            <a:r>
              <a:rPr lang="fr-FR" sz="1600" dirty="0">
                <a:solidFill>
                  <a:srgbClr val="C3E88D"/>
                </a:solidFill>
                <a:latin typeface="Consolas" panose="020B0609020204030204" pitchFamily="49" charset="0"/>
              </a:rPr>
              <a:t>=12'</a:t>
            </a: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,</a:t>
            </a:r>
            <a:b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</a:b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                </a:t>
            </a:r>
            <a:r>
              <a:rPr lang="fr-FR" sz="1600" dirty="0">
                <a:latin typeface="Consolas" panose="020B0609020204030204" pitchFamily="49" charset="0"/>
              </a:rPr>
              <a:t>a</a:t>
            </a: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: </a:t>
            </a:r>
            <a:r>
              <a:rPr lang="fr-FR" sz="1600" dirty="0">
                <a:solidFill>
                  <a:srgbClr val="F78C6C"/>
                </a:solidFill>
                <a:latin typeface="Consolas" panose="020B0609020204030204" pitchFamily="49" charset="0"/>
              </a:rPr>
              <a:t>12</a:t>
            </a: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,</a:t>
            </a:r>
            <a:b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</a:b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                </a:t>
            </a:r>
            <a:r>
              <a:rPr lang="fr-FR" sz="1600" dirty="0">
                <a:latin typeface="Consolas" panose="020B0609020204030204" pitchFamily="49" charset="0"/>
              </a:rPr>
              <a:t>t</a:t>
            </a: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: </a:t>
            </a:r>
            <a:r>
              <a:rPr lang="fr-FR" sz="1600" dirty="0">
                <a:solidFill>
                  <a:srgbClr val="C3E88D"/>
                </a:solidFill>
                <a:latin typeface="Consolas" panose="020B0609020204030204" pitchFamily="49" charset="0"/>
              </a:rPr>
              <a:t>'ça marche !'</a:t>
            </a:r>
            <a:br>
              <a:rPr lang="fr-FR" sz="1600" dirty="0">
                <a:solidFill>
                  <a:srgbClr val="C3E88D"/>
                </a:solidFill>
                <a:latin typeface="Consolas" panose="020B0609020204030204" pitchFamily="49" charset="0"/>
              </a:rPr>
            </a:br>
            <a:r>
              <a:rPr lang="fr-FR" sz="1600" dirty="0">
                <a:solidFill>
                  <a:srgbClr val="C3E88D"/>
                </a:solidFill>
                <a:latin typeface="Consolas" panose="020B0609020204030204" pitchFamily="49" charset="0"/>
              </a:rPr>
              <a:t>            </a:t>
            </a: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})</a:t>
            </a:r>
            <a:b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</a:b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    })</a:t>
            </a:r>
            <a:b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</a:b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    .</a:t>
            </a:r>
            <a:r>
              <a:rPr lang="fr-FR" sz="1600" dirty="0" err="1">
                <a:solidFill>
                  <a:srgbClr val="82AAFF"/>
                </a:solidFill>
                <a:latin typeface="Consolas" panose="020B0609020204030204" pitchFamily="49" charset="0"/>
              </a:rPr>
              <a:t>then</a:t>
            </a: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(</a:t>
            </a:r>
            <a:r>
              <a:rPr lang="fr-FR" sz="1600" dirty="0" err="1">
                <a:solidFill>
                  <a:srgbClr val="F78C6C"/>
                </a:solidFill>
                <a:latin typeface="Consolas" panose="020B0609020204030204" pitchFamily="49" charset="0"/>
              </a:rPr>
              <a:t>response</a:t>
            </a:r>
            <a:r>
              <a:rPr lang="fr-FR" sz="1600" dirty="0">
                <a:solidFill>
                  <a:srgbClr val="F78C6C"/>
                </a:solidFill>
                <a:latin typeface="Consolas" panose="020B0609020204030204" pitchFamily="49" charset="0"/>
              </a:rPr>
              <a:t> </a:t>
            </a: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=&gt; {</a:t>
            </a:r>
            <a:b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</a:b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        </a:t>
            </a:r>
            <a:r>
              <a:rPr lang="fr-FR" sz="1600" i="1" dirty="0">
                <a:solidFill>
                  <a:srgbClr val="C792EA"/>
                </a:solidFill>
                <a:latin typeface="Consolas" panose="020B0609020204030204" pitchFamily="49" charset="0"/>
              </a:rPr>
              <a:t>if </a:t>
            </a: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(</a:t>
            </a:r>
            <a:r>
              <a:rPr lang="fr-FR" sz="1600" dirty="0" err="1">
                <a:solidFill>
                  <a:srgbClr val="F78C6C"/>
                </a:solidFill>
                <a:latin typeface="Consolas" panose="020B0609020204030204" pitchFamily="49" charset="0"/>
              </a:rPr>
              <a:t>response</a:t>
            </a:r>
            <a:r>
              <a:rPr lang="fr-FR" sz="1600" dirty="0" err="1">
                <a:solidFill>
                  <a:srgbClr val="89DDFF"/>
                </a:solidFill>
                <a:latin typeface="Consolas" panose="020B0609020204030204" pitchFamily="49" charset="0"/>
              </a:rPr>
              <a:t>.</a:t>
            </a:r>
            <a:r>
              <a:rPr lang="fr-FR" sz="1600" dirty="0" err="1">
                <a:latin typeface="Consolas" panose="020B0609020204030204" pitchFamily="49" charset="0"/>
              </a:rPr>
              <a:t>ok</a:t>
            </a: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) {</a:t>
            </a:r>
            <a:b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</a:b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            </a:t>
            </a:r>
            <a:r>
              <a:rPr lang="fr-FR" sz="1600" i="1" dirty="0">
                <a:solidFill>
                  <a:srgbClr val="C792EA"/>
                </a:solidFill>
                <a:latin typeface="Consolas" panose="020B0609020204030204" pitchFamily="49" charset="0"/>
              </a:rPr>
              <a:t>return </a:t>
            </a:r>
            <a:r>
              <a:rPr lang="fr-FR" sz="1600" dirty="0" err="1">
                <a:solidFill>
                  <a:srgbClr val="F78C6C"/>
                </a:solidFill>
                <a:latin typeface="Consolas" panose="020B0609020204030204" pitchFamily="49" charset="0"/>
              </a:rPr>
              <a:t>response</a:t>
            </a:r>
            <a:r>
              <a:rPr lang="fr-FR" sz="1600" dirty="0" err="1">
                <a:solidFill>
                  <a:srgbClr val="89DDFF"/>
                </a:solidFill>
                <a:latin typeface="Consolas" panose="020B0609020204030204" pitchFamily="49" charset="0"/>
              </a:rPr>
              <a:t>.</a:t>
            </a:r>
            <a:r>
              <a:rPr lang="fr-FR" sz="1600" dirty="0" err="1">
                <a:solidFill>
                  <a:srgbClr val="82AAFF"/>
                </a:solidFill>
                <a:latin typeface="Consolas" panose="020B0609020204030204" pitchFamily="49" charset="0"/>
              </a:rPr>
              <a:t>text</a:t>
            </a: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();</a:t>
            </a:r>
            <a:b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</a:b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        }</a:t>
            </a:r>
            <a:b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</a:br>
            <a:endParaRPr lang="fr-FR" sz="1600" b="1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5B0CFEF-4E0B-40CF-A8CC-DF0D830AA82B}" type="slidenum">
              <a:rPr lang="fr-FR" altLang="fr-FR" sz="1200"/>
              <a:pPr/>
              <a:t>61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83B879-8A1B-451D-A65E-A4CD1A46A59C}" type="datetime11">
              <a:rPr lang="fr-FR" smtClean="0"/>
              <a:t>09:15:10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  <p:extLst>
      <p:ext uri="{BB962C8B-B14F-4D97-AF65-F5344CB8AC3E}">
        <p14:creationId xmlns:p14="http://schemas.microsoft.com/office/powerpoint/2010/main" val="15120372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API </a:t>
            </a:r>
            <a:r>
              <a:rPr lang="fr-FR" dirty="0" err="1"/>
              <a:t>fetch</a:t>
            </a:r>
            <a:r>
              <a:rPr lang="fr-FR" dirty="0"/>
              <a:t> : méthode POST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        </a:t>
            </a:r>
            <a:r>
              <a:rPr lang="fr-FR" sz="1600" i="1" dirty="0">
                <a:solidFill>
                  <a:srgbClr val="C792EA"/>
                </a:solidFill>
                <a:latin typeface="Consolas" panose="020B0609020204030204" pitchFamily="49" charset="0"/>
              </a:rPr>
              <a:t>let </a:t>
            </a:r>
            <a:r>
              <a:rPr lang="fr-FR" sz="1600" dirty="0" err="1">
                <a:latin typeface="Consolas" panose="020B0609020204030204" pitchFamily="49" charset="0"/>
              </a:rPr>
              <a:t>error</a:t>
            </a:r>
            <a:r>
              <a:rPr lang="fr-FR" sz="1600" dirty="0">
                <a:latin typeface="Consolas" panose="020B0609020204030204" pitchFamily="49" charset="0"/>
              </a:rPr>
              <a:t> </a:t>
            </a: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= </a:t>
            </a:r>
            <a:r>
              <a:rPr lang="fr-FR" sz="1600" i="1" dirty="0">
                <a:solidFill>
                  <a:srgbClr val="C792EA"/>
                </a:solidFill>
                <a:latin typeface="Consolas" panose="020B0609020204030204" pitchFamily="49" charset="0"/>
              </a:rPr>
              <a:t>new </a:t>
            </a:r>
            <a:r>
              <a:rPr lang="fr-FR" sz="1600" dirty="0" err="1">
                <a:latin typeface="Consolas" panose="020B0609020204030204" pitchFamily="49" charset="0"/>
              </a:rPr>
              <a:t>Error</a:t>
            </a: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(</a:t>
            </a:r>
            <a:r>
              <a:rPr lang="fr-FR" sz="1600" dirty="0" err="1">
                <a:solidFill>
                  <a:srgbClr val="F78C6C"/>
                </a:solidFill>
                <a:latin typeface="Consolas" panose="020B0609020204030204" pitchFamily="49" charset="0"/>
              </a:rPr>
              <a:t>response</a:t>
            </a:r>
            <a:r>
              <a:rPr lang="fr-FR" sz="1600" dirty="0" err="1">
                <a:solidFill>
                  <a:srgbClr val="89DDFF"/>
                </a:solidFill>
                <a:latin typeface="Consolas" panose="020B0609020204030204" pitchFamily="49" charset="0"/>
              </a:rPr>
              <a:t>.</a:t>
            </a:r>
            <a:r>
              <a:rPr lang="fr-FR" sz="1600" dirty="0" err="1">
                <a:latin typeface="Consolas" panose="020B0609020204030204" pitchFamily="49" charset="0"/>
              </a:rPr>
              <a:t>statusText</a:t>
            </a: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);</a:t>
            </a:r>
            <a:b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</a:b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        </a:t>
            </a:r>
            <a:r>
              <a:rPr lang="fr-FR" sz="1600" dirty="0" err="1">
                <a:latin typeface="Consolas" panose="020B0609020204030204" pitchFamily="49" charset="0"/>
              </a:rPr>
              <a:t>error</a:t>
            </a:r>
            <a:r>
              <a:rPr lang="fr-FR" sz="1600" dirty="0" err="1">
                <a:solidFill>
                  <a:srgbClr val="89DDFF"/>
                </a:solidFill>
                <a:latin typeface="Consolas" panose="020B0609020204030204" pitchFamily="49" charset="0"/>
              </a:rPr>
              <a:t>.</a:t>
            </a:r>
            <a:r>
              <a:rPr lang="fr-FR" sz="1600" dirty="0" err="1">
                <a:latin typeface="Consolas" panose="020B0609020204030204" pitchFamily="49" charset="0"/>
              </a:rPr>
              <a:t>response</a:t>
            </a:r>
            <a:r>
              <a:rPr lang="fr-FR" sz="1600" dirty="0">
                <a:latin typeface="Consolas" panose="020B0609020204030204" pitchFamily="49" charset="0"/>
              </a:rPr>
              <a:t> </a:t>
            </a: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= </a:t>
            </a:r>
            <a:r>
              <a:rPr lang="fr-FR" sz="1600" dirty="0" err="1">
                <a:solidFill>
                  <a:srgbClr val="F78C6C"/>
                </a:solidFill>
                <a:latin typeface="Consolas" panose="020B0609020204030204" pitchFamily="49" charset="0"/>
              </a:rPr>
              <a:t>response</a:t>
            </a: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;</a:t>
            </a:r>
            <a:b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</a:b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        </a:t>
            </a:r>
            <a:r>
              <a:rPr lang="fr-FR" sz="1600" i="1" dirty="0" err="1">
                <a:solidFill>
                  <a:srgbClr val="C792EA"/>
                </a:solidFill>
                <a:latin typeface="Consolas" panose="020B0609020204030204" pitchFamily="49" charset="0"/>
              </a:rPr>
              <a:t>throw</a:t>
            </a:r>
            <a:r>
              <a:rPr lang="fr-FR" sz="1600" i="1" dirty="0">
                <a:solidFill>
                  <a:srgbClr val="C792EA"/>
                </a:solidFill>
                <a:latin typeface="Consolas" panose="020B0609020204030204" pitchFamily="49" charset="0"/>
              </a:rPr>
              <a:t> </a:t>
            </a:r>
            <a:r>
              <a:rPr lang="fr-FR" sz="1600" dirty="0" err="1">
                <a:latin typeface="Consolas" panose="020B0609020204030204" pitchFamily="49" charset="0"/>
              </a:rPr>
              <a:t>error</a:t>
            </a: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;</a:t>
            </a:r>
            <a:b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</a:b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    })</a:t>
            </a:r>
            <a:b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</a:b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    .</a:t>
            </a:r>
            <a:r>
              <a:rPr lang="fr-FR" sz="1600" dirty="0" err="1">
                <a:solidFill>
                  <a:srgbClr val="82AAFF"/>
                </a:solidFill>
                <a:latin typeface="Consolas" panose="020B0609020204030204" pitchFamily="49" charset="0"/>
              </a:rPr>
              <a:t>then</a:t>
            </a: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(</a:t>
            </a:r>
            <a:r>
              <a:rPr lang="fr-FR" sz="1600" dirty="0" err="1">
                <a:solidFill>
                  <a:srgbClr val="F78C6C"/>
                </a:solidFill>
                <a:latin typeface="Consolas" panose="020B0609020204030204" pitchFamily="49" charset="0"/>
              </a:rPr>
              <a:t>text</a:t>
            </a:r>
            <a:r>
              <a:rPr lang="fr-FR" sz="1600" dirty="0">
                <a:solidFill>
                  <a:srgbClr val="F78C6C"/>
                </a:solidFill>
                <a:latin typeface="Consolas" panose="020B0609020204030204" pitchFamily="49" charset="0"/>
              </a:rPr>
              <a:t> </a:t>
            </a: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=&gt; {</a:t>
            </a:r>
            <a:b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</a:b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        </a:t>
            </a:r>
            <a:r>
              <a:rPr lang="fr-FR" sz="1600" i="1" dirty="0">
                <a:solidFill>
                  <a:srgbClr val="C792EA"/>
                </a:solidFill>
                <a:latin typeface="Consolas" panose="020B0609020204030204" pitchFamily="49" charset="0"/>
              </a:rPr>
              <a:t>var </a:t>
            </a:r>
            <a:r>
              <a:rPr lang="fr-FR" sz="1600" dirty="0">
                <a:latin typeface="Consolas" panose="020B0609020204030204" pitchFamily="49" charset="0"/>
              </a:rPr>
              <a:t>li </a:t>
            </a: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= </a:t>
            </a:r>
            <a:r>
              <a:rPr lang="fr-FR" sz="1600" dirty="0" err="1">
                <a:latin typeface="Consolas" panose="020B0609020204030204" pitchFamily="49" charset="0"/>
              </a:rPr>
              <a:t>document</a:t>
            </a:r>
            <a:r>
              <a:rPr lang="fr-FR" sz="1600" dirty="0" err="1">
                <a:solidFill>
                  <a:srgbClr val="89DDFF"/>
                </a:solidFill>
                <a:latin typeface="Consolas" panose="020B0609020204030204" pitchFamily="49" charset="0"/>
              </a:rPr>
              <a:t>.</a:t>
            </a:r>
            <a:r>
              <a:rPr lang="fr-FR" sz="1600" dirty="0" err="1">
                <a:solidFill>
                  <a:srgbClr val="82AAFF"/>
                </a:solidFill>
                <a:latin typeface="Consolas" panose="020B0609020204030204" pitchFamily="49" charset="0"/>
              </a:rPr>
              <a:t>createElement</a:t>
            </a: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(</a:t>
            </a:r>
            <a:r>
              <a:rPr lang="fr-FR" sz="1600" dirty="0">
                <a:solidFill>
                  <a:srgbClr val="C3E88D"/>
                </a:solidFill>
                <a:latin typeface="Consolas" panose="020B0609020204030204" pitchFamily="49" charset="0"/>
              </a:rPr>
              <a:t>'li'</a:t>
            </a: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);</a:t>
            </a:r>
            <a:b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</a:b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        </a:t>
            </a:r>
            <a:r>
              <a:rPr lang="fr-FR" sz="1600" dirty="0" err="1">
                <a:latin typeface="Consolas" panose="020B0609020204030204" pitchFamily="49" charset="0"/>
              </a:rPr>
              <a:t>li</a:t>
            </a:r>
            <a:r>
              <a:rPr lang="fr-FR" sz="1600" dirty="0" err="1">
                <a:solidFill>
                  <a:srgbClr val="89DDFF"/>
                </a:solidFill>
                <a:latin typeface="Consolas" panose="020B0609020204030204" pitchFamily="49" charset="0"/>
              </a:rPr>
              <a:t>.</a:t>
            </a:r>
            <a:r>
              <a:rPr lang="fr-FR" sz="1600" dirty="0" err="1">
                <a:solidFill>
                  <a:srgbClr val="82AAFF"/>
                </a:solidFill>
                <a:latin typeface="Consolas" panose="020B0609020204030204" pitchFamily="49" charset="0"/>
              </a:rPr>
              <a:t>appendChild</a:t>
            </a: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(</a:t>
            </a:r>
            <a:r>
              <a:rPr lang="fr-FR" sz="1600" dirty="0" err="1">
                <a:latin typeface="Consolas" panose="020B0609020204030204" pitchFamily="49" charset="0"/>
              </a:rPr>
              <a:t>document</a:t>
            </a:r>
            <a:r>
              <a:rPr lang="fr-FR" sz="1600" dirty="0" err="1">
                <a:solidFill>
                  <a:srgbClr val="89DDFF"/>
                </a:solidFill>
                <a:latin typeface="Consolas" panose="020B0609020204030204" pitchFamily="49" charset="0"/>
              </a:rPr>
              <a:t>.</a:t>
            </a:r>
            <a:r>
              <a:rPr lang="fr-FR" sz="1600" dirty="0" err="1">
                <a:solidFill>
                  <a:srgbClr val="82AAFF"/>
                </a:solidFill>
                <a:latin typeface="Consolas" panose="020B0609020204030204" pitchFamily="49" charset="0"/>
              </a:rPr>
              <a:t>createTextNode</a:t>
            </a: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(</a:t>
            </a:r>
            <a:r>
              <a:rPr lang="fr-FR" sz="1600" dirty="0" err="1">
                <a:solidFill>
                  <a:srgbClr val="F78C6C"/>
                </a:solidFill>
                <a:latin typeface="Consolas" panose="020B0609020204030204" pitchFamily="49" charset="0"/>
              </a:rPr>
              <a:t>text</a:t>
            </a: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));</a:t>
            </a:r>
            <a:b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</a:b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        </a:t>
            </a:r>
            <a:r>
              <a:rPr lang="fr-FR" sz="1600" dirty="0" err="1">
                <a:latin typeface="Consolas" panose="020B0609020204030204" pitchFamily="49" charset="0"/>
              </a:rPr>
              <a:t>document</a:t>
            </a:r>
            <a:r>
              <a:rPr lang="fr-FR" sz="1600" dirty="0" err="1">
                <a:solidFill>
                  <a:srgbClr val="89DDFF"/>
                </a:solidFill>
                <a:latin typeface="Consolas" panose="020B0609020204030204" pitchFamily="49" charset="0"/>
              </a:rPr>
              <a:t>.</a:t>
            </a:r>
            <a:r>
              <a:rPr lang="fr-FR" sz="1600" dirty="0" err="1">
                <a:solidFill>
                  <a:srgbClr val="82AAFF"/>
                </a:solidFill>
                <a:latin typeface="Consolas" panose="020B0609020204030204" pitchFamily="49" charset="0"/>
              </a:rPr>
              <a:t>getElementById</a:t>
            </a: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(</a:t>
            </a:r>
            <a:r>
              <a:rPr lang="fr-FR" sz="1600" dirty="0">
                <a:solidFill>
                  <a:srgbClr val="C3E88D"/>
                </a:solidFill>
                <a:latin typeface="Consolas" panose="020B0609020204030204" pitchFamily="49" charset="0"/>
              </a:rPr>
              <a:t>'</a:t>
            </a:r>
            <a:r>
              <a:rPr lang="fr-FR" sz="1600" dirty="0" err="1">
                <a:solidFill>
                  <a:srgbClr val="C3E88D"/>
                </a:solidFill>
                <a:latin typeface="Consolas" panose="020B0609020204030204" pitchFamily="49" charset="0"/>
              </a:rPr>
              <a:t>test_results</a:t>
            </a:r>
            <a:r>
              <a:rPr lang="fr-FR" sz="1600" dirty="0">
                <a:solidFill>
                  <a:srgbClr val="C3E88D"/>
                </a:solidFill>
                <a:latin typeface="Consolas" panose="020B0609020204030204" pitchFamily="49" charset="0"/>
              </a:rPr>
              <a:t>'</a:t>
            </a: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).</a:t>
            </a:r>
            <a:r>
              <a:rPr lang="fr-FR" sz="1600" dirty="0" err="1">
                <a:solidFill>
                  <a:srgbClr val="82AAFF"/>
                </a:solidFill>
                <a:latin typeface="Consolas" panose="020B0609020204030204" pitchFamily="49" charset="0"/>
              </a:rPr>
              <a:t>appendChild</a:t>
            </a: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(</a:t>
            </a:r>
            <a:r>
              <a:rPr lang="fr-FR" sz="1600" dirty="0">
                <a:latin typeface="Consolas" panose="020B0609020204030204" pitchFamily="49" charset="0"/>
              </a:rPr>
              <a:t>li</a:t>
            </a: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);</a:t>
            </a:r>
            <a:b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</a:b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    })</a:t>
            </a:r>
            <a:b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</a:b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    .</a:t>
            </a:r>
            <a:r>
              <a:rPr lang="fr-FR" sz="1600" dirty="0">
                <a:solidFill>
                  <a:srgbClr val="82AAFF"/>
                </a:solidFill>
                <a:latin typeface="Consolas" panose="020B0609020204030204" pitchFamily="49" charset="0"/>
              </a:rPr>
              <a:t>catch</a:t>
            </a: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(</a:t>
            </a:r>
            <a:r>
              <a:rPr lang="fr-FR" sz="1600" i="1" dirty="0" err="1">
                <a:solidFill>
                  <a:srgbClr val="C792EA"/>
                </a:solidFill>
                <a:latin typeface="Consolas" panose="020B0609020204030204" pitchFamily="49" charset="0"/>
              </a:rPr>
              <a:t>function</a:t>
            </a:r>
            <a:r>
              <a:rPr lang="fr-FR" sz="1600" i="1" dirty="0">
                <a:solidFill>
                  <a:srgbClr val="C792EA"/>
                </a:solidFill>
                <a:latin typeface="Consolas" panose="020B0609020204030204" pitchFamily="49" charset="0"/>
              </a:rPr>
              <a:t> </a:t>
            </a: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(</a:t>
            </a:r>
            <a:r>
              <a:rPr lang="fr-FR" sz="1600" dirty="0" err="1">
                <a:solidFill>
                  <a:srgbClr val="F78C6C"/>
                </a:solidFill>
                <a:latin typeface="Consolas" panose="020B0609020204030204" pitchFamily="49" charset="0"/>
              </a:rPr>
              <a:t>error</a:t>
            </a: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) {</a:t>
            </a:r>
            <a:b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</a:b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            </a:t>
            </a:r>
            <a:r>
              <a:rPr lang="fr-FR" sz="1600" dirty="0" err="1">
                <a:latin typeface="Consolas" panose="020B0609020204030204" pitchFamily="49" charset="0"/>
              </a:rPr>
              <a:t>window</a:t>
            </a:r>
            <a:r>
              <a:rPr lang="fr-FR" sz="1600" dirty="0" err="1">
                <a:solidFill>
                  <a:srgbClr val="89DDFF"/>
                </a:solidFill>
                <a:latin typeface="Consolas" panose="020B0609020204030204" pitchFamily="49" charset="0"/>
              </a:rPr>
              <a:t>.</a:t>
            </a:r>
            <a:r>
              <a:rPr lang="fr-FR" sz="1600" dirty="0" err="1">
                <a:solidFill>
                  <a:srgbClr val="82AAFF"/>
                </a:solidFill>
                <a:latin typeface="Consolas" panose="020B0609020204030204" pitchFamily="49" charset="0"/>
              </a:rPr>
              <a:t>alert</a:t>
            </a: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(</a:t>
            </a:r>
            <a:r>
              <a:rPr lang="fr-FR" sz="1600" dirty="0">
                <a:solidFill>
                  <a:srgbClr val="C3E88D"/>
                </a:solidFill>
                <a:latin typeface="Consolas" panose="020B0609020204030204" pitchFamily="49" charset="0"/>
              </a:rPr>
              <a:t>'</a:t>
            </a:r>
            <a:r>
              <a:rPr lang="fr-FR" sz="1600" dirty="0" err="1">
                <a:solidFill>
                  <a:srgbClr val="C3E88D"/>
                </a:solidFill>
                <a:latin typeface="Consolas" panose="020B0609020204030204" pitchFamily="49" charset="0"/>
              </a:rPr>
              <a:t>Error</a:t>
            </a:r>
            <a:r>
              <a:rPr lang="fr-FR" sz="1600" dirty="0">
                <a:solidFill>
                  <a:srgbClr val="C3E88D"/>
                </a:solidFill>
                <a:latin typeface="Consolas" panose="020B0609020204030204" pitchFamily="49" charset="0"/>
              </a:rPr>
              <a:t> ' </a:t>
            </a: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+ </a:t>
            </a:r>
            <a:r>
              <a:rPr lang="fr-FR" sz="1600" dirty="0" err="1">
                <a:solidFill>
                  <a:srgbClr val="F78C6C"/>
                </a:solidFill>
                <a:latin typeface="Consolas" panose="020B0609020204030204" pitchFamily="49" charset="0"/>
              </a:rPr>
              <a:t>error</a:t>
            </a:r>
            <a:r>
              <a:rPr lang="fr-FR" sz="1600" dirty="0" err="1">
                <a:solidFill>
                  <a:srgbClr val="89DDFF"/>
                </a:solidFill>
                <a:latin typeface="Consolas" panose="020B0609020204030204" pitchFamily="49" charset="0"/>
              </a:rPr>
              <a:t>.</a:t>
            </a:r>
            <a:r>
              <a:rPr lang="fr-FR" sz="1600" dirty="0" err="1">
                <a:latin typeface="Consolas" panose="020B0609020204030204" pitchFamily="49" charset="0"/>
              </a:rPr>
              <a:t>response</a:t>
            </a:r>
            <a:r>
              <a:rPr lang="fr-FR" sz="1600" dirty="0" err="1">
                <a:solidFill>
                  <a:srgbClr val="89DDFF"/>
                </a:solidFill>
                <a:latin typeface="Consolas" panose="020B0609020204030204" pitchFamily="49" charset="0"/>
              </a:rPr>
              <a:t>.</a:t>
            </a:r>
            <a:r>
              <a:rPr lang="fr-FR" sz="1600" dirty="0" err="1">
                <a:latin typeface="Consolas" panose="020B0609020204030204" pitchFamily="49" charset="0"/>
              </a:rPr>
              <a:t>status</a:t>
            </a:r>
            <a:br>
              <a:rPr lang="fr-FR" sz="1600" dirty="0">
                <a:latin typeface="Consolas" panose="020B0609020204030204" pitchFamily="49" charset="0"/>
              </a:rPr>
            </a:br>
            <a:r>
              <a:rPr lang="fr-FR" sz="1600" dirty="0">
                <a:latin typeface="Consolas" panose="020B0609020204030204" pitchFamily="49" charset="0"/>
              </a:rPr>
              <a:t>                         </a:t>
            </a: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+ </a:t>
            </a:r>
            <a:r>
              <a:rPr lang="fr-FR" sz="1600" dirty="0">
                <a:solidFill>
                  <a:srgbClr val="C3E88D"/>
                </a:solidFill>
                <a:latin typeface="Consolas" panose="020B0609020204030204" pitchFamily="49" charset="0"/>
              </a:rPr>
              <a:t>': ' </a:t>
            </a: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+ </a:t>
            </a:r>
            <a:r>
              <a:rPr lang="fr-FR" sz="1600" dirty="0" err="1">
                <a:solidFill>
                  <a:srgbClr val="F78C6C"/>
                </a:solidFill>
                <a:latin typeface="Consolas" panose="020B0609020204030204" pitchFamily="49" charset="0"/>
              </a:rPr>
              <a:t>error</a:t>
            </a:r>
            <a:r>
              <a:rPr lang="fr-FR" sz="1600" dirty="0" err="1">
                <a:solidFill>
                  <a:srgbClr val="89DDFF"/>
                </a:solidFill>
                <a:latin typeface="Consolas" panose="020B0609020204030204" pitchFamily="49" charset="0"/>
              </a:rPr>
              <a:t>.</a:t>
            </a:r>
            <a:r>
              <a:rPr lang="fr-FR" sz="1600" dirty="0" err="1">
                <a:latin typeface="Consolas" panose="020B0609020204030204" pitchFamily="49" charset="0"/>
              </a:rPr>
              <a:t>response</a:t>
            </a:r>
            <a:r>
              <a:rPr lang="fr-FR" sz="1600" dirty="0" err="1">
                <a:solidFill>
                  <a:srgbClr val="89DDFF"/>
                </a:solidFill>
                <a:latin typeface="Consolas" panose="020B0609020204030204" pitchFamily="49" charset="0"/>
              </a:rPr>
              <a:t>.</a:t>
            </a:r>
            <a:r>
              <a:rPr lang="fr-FR" sz="1600" dirty="0" err="1">
                <a:latin typeface="Consolas" panose="020B0609020204030204" pitchFamily="49" charset="0"/>
              </a:rPr>
              <a:t>statusText</a:t>
            </a: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);</a:t>
            </a:r>
            <a:b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</a:b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        }</a:t>
            </a:r>
            <a:b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</a:br>
            <a: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  <a:t>    );</a:t>
            </a:r>
            <a:br>
              <a:rPr lang="fr-FR" sz="1600" dirty="0">
                <a:solidFill>
                  <a:srgbClr val="89DDFF"/>
                </a:solidFill>
                <a:latin typeface="Consolas" panose="020B0609020204030204" pitchFamily="49" charset="0"/>
              </a:rPr>
            </a:br>
            <a:endParaRPr lang="fr-FR" sz="1600" b="1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5B0CFEF-4E0B-40CF-A8CC-DF0D830AA82B}" type="slidenum">
              <a:rPr lang="fr-FR" altLang="fr-FR" sz="1200"/>
              <a:pPr/>
              <a:t>62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97A1BF-684C-42A0-BE8C-D8DDC4915593}" type="datetime11">
              <a:rPr lang="fr-FR" smtClean="0"/>
              <a:t>09:15:10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  <p:extLst>
      <p:ext uri="{BB962C8B-B14F-4D97-AF65-F5344CB8AC3E}">
        <p14:creationId xmlns:p14="http://schemas.microsoft.com/office/powerpoint/2010/main" val="1531398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430213" y="3019426"/>
            <a:ext cx="647700" cy="400051"/>
            <a:chOff x="5057" y="1311"/>
            <a:chExt cx="408" cy="336"/>
          </a:xfrm>
        </p:grpSpPr>
        <p:sp>
          <p:nvSpPr>
            <p:cNvPr id="367651" name="Rectangle 35"/>
            <p:cNvSpPr>
              <a:spLocks noChangeArrowheads="1"/>
            </p:cNvSpPr>
            <p:nvPr/>
          </p:nvSpPr>
          <p:spPr bwMode="auto">
            <a:xfrm>
              <a:off x="5203" y="1311"/>
              <a:ext cx="116" cy="336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7652" name="Rectangle 36"/>
            <p:cNvSpPr>
              <a:spLocks noChangeArrowheads="1"/>
            </p:cNvSpPr>
            <p:nvPr/>
          </p:nvSpPr>
          <p:spPr bwMode="auto">
            <a:xfrm>
              <a:off x="5057" y="1311"/>
              <a:ext cx="408" cy="336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" name="Group 47"/>
          <p:cNvGrpSpPr>
            <a:grpSpLocks/>
          </p:cNvGrpSpPr>
          <p:nvPr/>
        </p:nvGrpSpPr>
        <p:grpSpPr bwMode="auto">
          <a:xfrm>
            <a:off x="430213" y="2911012"/>
            <a:ext cx="647700" cy="400183"/>
            <a:chOff x="5057" y="874"/>
            <a:chExt cx="408" cy="1210"/>
          </a:xfrm>
        </p:grpSpPr>
        <p:sp>
          <p:nvSpPr>
            <p:cNvPr id="367664" name="Rectangle 48"/>
            <p:cNvSpPr>
              <a:spLocks noChangeArrowheads="1"/>
            </p:cNvSpPr>
            <p:nvPr/>
          </p:nvSpPr>
          <p:spPr bwMode="auto">
            <a:xfrm>
              <a:off x="5203" y="874"/>
              <a:ext cx="116" cy="12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7665" name="Rectangle 49"/>
            <p:cNvSpPr>
              <a:spLocks noChangeArrowheads="1"/>
            </p:cNvSpPr>
            <p:nvPr/>
          </p:nvSpPr>
          <p:spPr bwMode="auto">
            <a:xfrm>
              <a:off x="5057" y="874"/>
              <a:ext cx="408" cy="1210"/>
            </a:xfrm>
            <a:prstGeom prst="rect">
              <a:avLst/>
            </a:prstGeom>
            <a:solidFill>
              <a:srgbClr val="00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/>
              <a:t>Échanges client/serveur en AJAX</a:t>
            </a:r>
          </a:p>
        </p:txBody>
      </p:sp>
      <p:sp>
        <p:nvSpPr>
          <p:cNvPr id="50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D27DB85-C951-47D2-9DC3-870491055CD2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fr-FR" altLang="fr-FR" sz="1200"/>
          </a:p>
        </p:txBody>
      </p:sp>
      <p:sp>
        <p:nvSpPr>
          <p:cNvPr id="51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40189DB-04E3-49C1-B643-1FAAB1319A28}" type="datetime11">
              <a:rPr lang="fr-FR" smtClean="0"/>
              <a:t>09:15:10</a:t>
            </a:fld>
            <a:endParaRPr lang="fr-FR" dirty="0"/>
          </a:p>
        </p:txBody>
      </p:sp>
      <p:sp>
        <p:nvSpPr>
          <p:cNvPr id="52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430213" y="4099322"/>
            <a:ext cx="647700" cy="508398"/>
            <a:chOff x="5057" y="1220"/>
            <a:chExt cx="408" cy="427"/>
          </a:xfrm>
        </p:grpSpPr>
        <p:sp>
          <p:nvSpPr>
            <p:cNvPr id="367654" name="Rectangle 38"/>
            <p:cNvSpPr>
              <a:spLocks noChangeArrowheads="1"/>
            </p:cNvSpPr>
            <p:nvPr/>
          </p:nvSpPr>
          <p:spPr bwMode="auto">
            <a:xfrm>
              <a:off x="5057" y="1311"/>
              <a:ext cx="408" cy="336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7655" name="Rectangle 39"/>
            <p:cNvSpPr>
              <a:spLocks noChangeArrowheads="1"/>
            </p:cNvSpPr>
            <p:nvPr/>
          </p:nvSpPr>
          <p:spPr bwMode="auto">
            <a:xfrm>
              <a:off x="5057" y="1220"/>
              <a:ext cx="408" cy="336"/>
            </a:xfrm>
            <a:prstGeom prst="rect">
              <a:avLst/>
            </a:prstGeom>
            <a:solidFill>
              <a:srgbClr val="00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430213" y="4261942"/>
            <a:ext cx="647700" cy="400282"/>
            <a:chOff x="5057" y="1014"/>
            <a:chExt cx="408" cy="931"/>
          </a:xfrm>
        </p:grpSpPr>
        <p:sp>
          <p:nvSpPr>
            <p:cNvPr id="367667" name="Rectangle 51"/>
            <p:cNvSpPr>
              <a:spLocks noChangeArrowheads="1"/>
            </p:cNvSpPr>
            <p:nvPr/>
          </p:nvSpPr>
          <p:spPr bwMode="auto">
            <a:xfrm>
              <a:off x="5203" y="1014"/>
              <a:ext cx="116" cy="9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7668" name="Rectangle 52"/>
            <p:cNvSpPr>
              <a:spLocks noChangeArrowheads="1"/>
            </p:cNvSpPr>
            <p:nvPr/>
          </p:nvSpPr>
          <p:spPr bwMode="auto">
            <a:xfrm>
              <a:off x="5057" y="1014"/>
              <a:ext cx="408" cy="931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67619" name="Line 3"/>
          <p:cNvSpPr>
            <a:spLocks noChangeShapeType="1"/>
          </p:cNvSpPr>
          <p:nvPr/>
        </p:nvSpPr>
        <p:spPr bwMode="auto">
          <a:xfrm>
            <a:off x="1547813" y="951310"/>
            <a:ext cx="0" cy="3618309"/>
          </a:xfrm>
          <a:prstGeom prst="line">
            <a:avLst/>
          </a:prstGeom>
          <a:noFill/>
          <a:ln w="63500">
            <a:solidFill>
              <a:schemeClr val="accent4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7620" name="Line 4"/>
          <p:cNvSpPr>
            <a:spLocks noChangeShapeType="1"/>
          </p:cNvSpPr>
          <p:nvPr/>
        </p:nvSpPr>
        <p:spPr bwMode="auto">
          <a:xfrm>
            <a:off x="7596188" y="951310"/>
            <a:ext cx="0" cy="3618309"/>
          </a:xfrm>
          <a:prstGeom prst="line">
            <a:avLst/>
          </a:prstGeom>
          <a:noFill/>
          <a:ln w="63500">
            <a:solidFill>
              <a:schemeClr val="folHlink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7621" name="Line 5"/>
          <p:cNvSpPr>
            <a:spLocks noChangeShapeType="1"/>
          </p:cNvSpPr>
          <p:nvPr/>
        </p:nvSpPr>
        <p:spPr bwMode="auto">
          <a:xfrm>
            <a:off x="1547814" y="1166813"/>
            <a:ext cx="6048375" cy="16311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7622" name="Line 6"/>
          <p:cNvSpPr>
            <a:spLocks noChangeShapeType="1"/>
          </p:cNvSpPr>
          <p:nvPr/>
        </p:nvSpPr>
        <p:spPr bwMode="auto">
          <a:xfrm flipH="1">
            <a:off x="1547814" y="1814513"/>
            <a:ext cx="6048375" cy="16311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7623" name="AutoShape 7"/>
          <p:cNvSpPr>
            <a:spLocks noChangeArrowheads="1"/>
          </p:cNvSpPr>
          <p:nvPr/>
        </p:nvSpPr>
        <p:spPr bwMode="auto">
          <a:xfrm>
            <a:off x="3532608" y="1003817"/>
            <a:ext cx="2078786" cy="442674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Requête HTTP</a:t>
            </a:r>
            <a:r>
              <a:rPr lang="fr-F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367624" name="AutoShape 8"/>
          <p:cNvSpPr>
            <a:spLocks noChangeArrowheads="1"/>
          </p:cNvSpPr>
          <p:nvPr/>
        </p:nvSpPr>
        <p:spPr bwMode="auto">
          <a:xfrm>
            <a:off x="2931483" y="1699142"/>
            <a:ext cx="3281036" cy="442674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Réponse HTTP</a:t>
            </a:r>
            <a:r>
              <a:rPr lang="fr-F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fr-F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(contenu HTML)</a:t>
            </a:r>
          </a:p>
        </p:txBody>
      </p:sp>
      <p:sp>
        <p:nvSpPr>
          <p:cNvPr id="22543" name="AutoShape 9"/>
          <p:cNvSpPr>
            <a:spLocks noChangeArrowheads="1"/>
          </p:cNvSpPr>
          <p:nvPr/>
        </p:nvSpPr>
        <p:spPr bwMode="auto">
          <a:xfrm>
            <a:off x="1096984" y="625198"/>
            <a:ext cx="882608" cy="442674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 algn="ctr">
            <a:solidFill>
              <a:schemeClr val="accent4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Client</a:t>
            </a:r>
          </a:p>
        </p:txBody>
      </p:sp>
      <p:sp>
        <p:nvSpPr>
          <p:cNvPr id="22544" name="AutoShape 10"/>
          <p:cNvSpPr>
            <a:spLocks noChangeArrowheads="1"/>
          </p:cNvSpPr>
          <p:nvPr/>
        </p:nvSpPr>
        <p:spPr bwMode="auto">
          <a:xfrm>
            <a:off x="7032491" y="625198"/>
            <a:ext cx="1124218" cy="442674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Serveur</a:t>
            </a:r>
          </a:p>
        </p:txBody>
      </p:sp>
      <p:sp>
        <p:nvSpPr>
          <p:cNvPr id="367627" name="AutoShape 11"/>
          <p:cNvSpPr>
            <a:spLocks noChangeArrowheads="1"/>
          </p:cNvSpPr>
          <p:nvPr/>
        </p:nvSpPr>
        <p:spPr bwMode="auto">
          <a:xfrm>
            <a:off x="7736931" y="1146216"/>
            <a:ext cx="1296488" cy="37457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Traitement</a:t>
            </a:r>
            <a:r>
              <a:rPr lang="fr-FR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367628" name="AutoShape 12"/>
          <p:cNvSpPr>
            <a:spLocks noChangeArrowheads="1"/>
          </p:cNvSpPr>
          <p:nvPr/>
        </p:nvSpPr>
        <p:spPr bwMode="auto">
          <a:xfrm>
            <a:off x="446314" y="841892"/>
            <a:ext cx="602799" cy="4426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url</a:t>
            </a:r>
            <a:r>
              <a:rPr lang="fr-F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367629" name="Line 13"/>
          <p:cNvSpPr>
            <a:spLocks noChangeShapeType="1"/>
          </p:cNvSpPr>
          <p:nvPr/>
        </p:nvSpPr>
        <p:spPr bwMode="auto">
          <a:xfrm>
            <a:off x="1563689" y="2408635"/>
            <a:ext cx="6048375" cy="163115"/>
          </a:xfrm>
          <a:prstGeom prst="line">
            <a:avLst/>
          </a:prstGeom>
          <a:noFill/>
          <a:ln w="38100">
            <a:solidFill>
              <a:schemeClr val="accent5"/>
            </a:solidFill>
            <a:round/>
            <a:headEnd/>
            <a:tailEnd type="stealth" w="lg" len="lg"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7630" name="Line 14"/>
          <p:cNvSpPr>
            <a:spLocks noChangeShapeType="1"/>
          </p:cNvSpPr>
          <p:nvPr/>
        </p:nvSpPr>
        <p:spPr bwMode="auto">
          <a:xfrm flipH="1">
            <a:off x="1563689" y="3056335"/>
            <a:ext cx="6048375" cy="163115"/>
          </a:xfrm>
          <a:prstGeom prst="line">
            <a:avLst/>
          </a:prstGeom>
          <a:noFill/>
          <a:ln w="38100">
            <a:solidFill>
              <a:schemeClr val="accent5"/>
            </a:solidFill>
            <a:round/>
            <a:headEnd/>
            <a:tailEnd type="stealth" w="lg" len="lg"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7631" name="AutoShape 15"/>
          <p:cNvSpPr>
            <a:spLocks noChangeArrowheads="1"/>
          </p:cNvSpPr>
          <p:nvPr/>
        </p:nvSpPr>
        <p:spPr bwMode="auto">
          <a:xfrm>
            <a:off x="3465514" y="2245639"/>
            <a:ext cx="2212971" cy="442674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Requête HTTP</a:t>
            </a:r>
            <a:r>
              <a:rPr lang="fr-F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AJ1</a:t>
            </a:r>
          </a:p>
        </p:txBody>
      </p:sp>
      <p:sp>
        <p:nvSpPr>
          <p:cNvPr id="367632" name="AutoShape 16"/>
          <p:cNvSpPr>
            <a:spLocks noChangeArrowheads="1"/>
          </p:cNvSpPr>
          <p:nvPr/>
        </p:nvSpPr>
        <p:spPr bwMode="auto">
          <a:xfrm>
            <a:off x="2687801" y="2940964"/>
            <a:ext cx="3768401" cy="442674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Réponse HTTP</a:t>
            </a:r>
            <a:r>
              <a:rPr lang="fr-F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AJ1</a:t>
            </a:r>
            <a:r>
              <a:rPr lang="fr-F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(contenu XML/JSON)</a:t>
            </a:r>
          </a:p>
        </p:txBody>
      </p:sp>
      <p:sp>
        <p:nvSpPr>
          <p:cNvPr id="367633" name="AutoShape 17"/>
          <p:cNvSpPr>
            <a:spLocks noChangeArrowheads="1"/>
          </p:cNvSpPr>
          <p:nvPr/>
        </p:nvSpPr>
        <p:spPr bwMode="auto">
          <a:xfrm>
            <a:off x="7690712" y="2388037"/>
            <a:ext cx="1420673" cy="37457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Traitement</a:t>
            </a:r>
            <a:r>
              <a:rPr lang="fr-FR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AJ1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7634" name="Line 18"/>
          <p:cNvSpPr>
            <a:spLocks noChangeShapeType="1"/>
          </p:cNvSpPr>
          <p:nvPr/>
        </p:nvSpPr>
        <p:spPr bwMode="auto">
          <a:xfrm>
            <a:off x="1563689" y="3596879"/>
            <a:ext cx="6048375" cy="163115"/>
          </a:xfrm>
          <a:prstGeom prst="line">
            <a:avLst/>
          </a:prstGeom>
          <a:noFill/>
          <a:ln w="38100">
            <a:solidFill>
              <a:schemeClr val="accent5"/>
            </a:solidFill>
            <a:round/>
            <a:headEnd/>
            <a:tailEnd type="stealth" w="lg" len="lg"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7635" name="Line 19"/>
          <p:cNvSpPr>
            <a:spLocks noChangeShapeType="1"/>
          </p:cNvSpPr>
          <p:nvPr/>
        </p:nvSpPr>
        <p:spPr bwMode="auto">
          <a:xfrm flipH="1">
            <a:off x="1563689" y="4244579"/>
            <a:ext cx="6048375" cy="163115"/>
          </a:xfrm>
          <a:prstGeom prst="line">
            <a:avLst/>
          </a:prstGeom>
          <a:noFill/>
          <a:ln w="38100">
            <a:solidFill>
              <a:schemeClr val="accent5"/>
            </a:solidFill>
            <a:round/>
            <a:headEnd/>
            <a:tailEnd type="stealth" w="lg" len="lg"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7636" name="AutoShape 20"/>
          <p:cNvSpPr>
            <a:spLocks noChangeArrowheads="1"/>
          </p:cNvSpPr>
          <p:nvPr/>
        </p:nvSpPr>
        <p:spPr bwMode="auto">
          <a:xfrm>
            <a:off x="3465513" y="3433883"/>
            <a:ext cx="2212971" cy="442674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Requête HTTP</a:t>
            </a:r>
            <a:r>
              <a:rPr lang="fr-F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AJ2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7637" name="AutoShape 21"/>
          <p:cNvSpPr>
            <a:spLocks noChangeArrowheads="1"/>
          </p:cNvSpPr>
          <p:nvPr/>
        </p:nvSpPr>
        <p:spPr bwMode="auto">
          <a:xfrm>
            <a:off x="2687801" y="4129208"/>
            <a:ext cx="3768400" cy="442674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Réponse HTTP</a:t>
            </a:r>
            <a:r>
              <a:rPr lang="fr-F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AJ2</a:t>
            </a:r>
            <a:r>
              <a:rPr lang="fr-F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(contenu XML/JSON)</a:t>
            </a:r>
          </a:p>
        </p:txBody>
      </p:sp>
      <p:sp>
        <p:nvSpPr>
          <p:cNvPr id="367638" name="AutoShape 22"/>
          <p:cNvSpPr>
            <a:spLocks noChangeArrowheads="1"/>
          </p:cNvSpPr>
          <p:nvPr/>
        </p:nvSpPr>
        <p:spPr bwMode="auto">
          <a:xfrm>
            <a:off x="7690713" y="3576281"/>
            <a:ext cx="1420673" cy="37457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Traitement</a:t>
            </a:r>
            <a:r>
              <a:rPr lang="fr-FR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AJ2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8027988" y="1560911"/>
            <a:ext cx="647700" cy="400051"/>
            <a:chOff x="5057" y="1311"/>
            <a:chExt cx="408" cy="336"/>
          </a:xfrm>
        </p:grpSpPr>
        <p:sp>
          <p:nvSpPr>
            <p:cNvPr id="367640" name="Rectangle 24"/>
            <p:cNvSpPr>
              <a:spLocks noChangeArrowheads="1"/>
            </p:cNvSpPr>
            <p:nvPr/>
          </p:nvSpPr>
          <p:spPr bwMode="auto">
            <a:xfrm>
              <a:off x="5203" y="1311"/>
              <a:ext cx="116" cy="336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7641" name="Rectangle 25"/>
            <p:cNvSpPr>
              <a:spLocks noChangeArrowheads="1"/>
            </p:cNvSpPr>
            <p:nvPr/>
          </p:nvSpPr>
          <p:spPr bwMode="auto">
            <a:xfrm>
              <a:off x="5057" y="1311"/>
              <a:ext cx="408" cy="336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67642" name="AutoShape 26"/>
          <p:cNvSpPr>
            <a:spLocks noChangeArrowheads="1"/>
          </p:cNvSpPr>
          <p:nvPr/>
        </p:nvSpPr>
        <p:spPr bwMode="auto">
          <a:xfrm>
            <a:off x="969706" y="1378864"/>
            <a:ext cx="594241" cy="442674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</a:t>
            </a:r>
          </a:p>
        </p:txBody>
      </p:sp>
      <p:sp>
        <p:nvSpPr>
          <p:cNvPr id="367649" name="AutoShape 33"/>
          <p:cNvSpPr>
            <a:spLocks noChangeArrowheads="1"/>
          </p:cNvSpPr>
          <p:nvPr/>
        </p:nvSpPr>
        <p:spPr bwMode="auto">
          <a:xfrm>
            <a:off x="969706" y="2620685"/>
            <a:ext cx="594241" cy="442674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</a:t>
            </a:r>
          </a:p>
        </p:txBody>
      </p:sp>
      <p:sp>
        <p:nvSpPr>
          <p:cNvPr id="367656" name="AutoShape 40"/>
          <p:cNvSpPr>
            <a:spLocks noChangeArrowheads="1"/>
          </p:cNvSpPr>
          <p:nvPr/>
        </p:nvSpPr>
        <p:spPr bwMode="auto">
          <a:xfrm>
            <a:off x="1258077" y="2279691"/>
            <a:ext cx="1174783" cy="374571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JavaScript</a:t>
            </a:r>
          </a:p>
        </p:txBody>
      </p:sp>
      <p:sp>
        <p:nvSpPr>
          <p:cNvPr id="367657" name="AutoShape 41"/>
          <p:cNvSpPr>
            <a:spLocks noChangeArrowheads="1"/>
          </p:cNvSpPr>
          <p:nvPr/>
        </p:nvSpPr>
        <p:spPr bwMode="auto">
          <a:xfrm>
            <a:off x="1258077" y="3460791"/>
            <a:ext cx="1174783" cy="374571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JavaScript</a:t>
            </a:r>
          </a:p>
        </p:txBody>
      </p:sp>
      <p:sp>
        <p:nvSpPr>
          <p:cNvPr id="367658" name="AutoShape 42"/>
          <p:cNvSpPr>
            <a:spLocks noChangeArrowheads="1"/>
          </p:cNvSpPr>
          <p:nvPr/>
        </p:nvSpPr>
        <p:spPr bwMode="auto">
          <a:xfrm>
            <a:off x="1258077" y="3035737"/>
            <a:ext cx="1174783" cy="374571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JavaScript</a:t>
            </a:r>
          </a:p>
        </p:txBody>
      </p:sp>
      <p:sp>
        <p:nvSpPr>
          <p:cNvPr id="367659" name="AutoShape 43"/>
          <p:cNvSpPr>
            <a:spLocks noChangeArrowheads="1"/>
          </p:cNvSpPr>
          <p:nvPr/>
        </p:nvSpPr>
        <p:spPr bwMode="auto">
          <a:xfrm>
            <a:off x="1258077" y="4216837"/>
            <a:ext cx="1174783" cy="374571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fr-FR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JavaScript</a:t>
            </a:r>
          </a:p>
        </p:txBody>
      </p: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8027988" y="2802732"/>
            <a:ext cx="647700" cy="400051"/>
            <a:chOff x="5057" y="1311"/>
            <a:chExt cx="408" cy="336"/>
          </a:xfrm>
        </p:grpSpPr>
        <p:sp>
          <p:nvSpPr>
            <p:cNvPr id="367644" name="Rectangle 28"/>
            <p:cNvSpPr>
              <a:spLocks noChangeArrowheads="1"/>
            </p:cNvSpPr>
            <p:nvPr/>
          </p:nvSpPr>
          <p:spPr bwMode="auto">
            <a:xfrm>
              <a:off x="5203" y="1311"/>
              <a:ext cx="116" cy="33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7645" name="Rectangle 29"/>
            <p:cNvSpPr>
              <a:spLocks noChangeArrowheads="1"/>
            </p:cNvSpPr>
            <p:nvPr/>
          </p:nvSpPr>
          <p:spPr bwMode="auto">
            <a:xfrm>
              <a:off x="5057" y="1311"/>
              <a:ext cx="408" cy="336"/>
            </a:xfrm>
            <a:prstGeom prst="rect">
              <a:avLst/>
            </a:prstGeom>
            <a:pattFill prst="wdUpDiag">
              <a:fgClr>
                <a:srgbClr val="00FFFF"/>
              </a:fgClr>
              <a:bgClr>
                <a:schemeClr val="tx1"/>
              </a:bgClr>
            </a:patt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8027988" y="3990976"/>
            <a:ext cx="647700" cy="400051"/>
            <a:chOff x="5057" y="1311"/>
            <a:chExt cx="408" cy="336"/>
          </a:xfrm>
        </p:grpSpPr>
        <p:sp>
          <p:nvSpPr>
            <p:cNvPr id="367647" name="Rectangle 31"/>
            <p:cNvSpPr>
              <a:spLocks noChangeArrowheads="1"/>
            </p:cNvSpPr>
            <p:nvPr/>
          </p:nvSpPr>
          <p:spPr bwMode="auto">
            <a:xfrm>
              <a:off x="5203" y="1311"/>
              <a:ext cx="116" cy="33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7648" name="Rectangle 32"/>
            <p:cNvSpPr>
              <a:spLocks noChangeArrowheads="1"/>
            </p:cNvSpPr>
            <p:nvPr/>
          </p:nvSpPr>
          <p:spPr bwMode="auto">
            <a:xfrm>
              <a:off x="5057" y="1311"/>
              <a:ext cx="408" cy="336"/>
            </a:xfrm>
            <a:prstGeom prst="rect">
              <a:avLst/>
            </a:prstGeom>
            <a:pattFill prst="wdUpDiag">
              <a:fgClr>
                <a:srgbClr val="FFFF00"/>
              </a:fgClr>
              <a:bgClr>
                <a:schemeClr val="tx1"/>
              </a:bgClr>
            </a:patt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7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67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67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67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11111E-6 L -0.83073 0.0421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45" y="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7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7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76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7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67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67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367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367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6 L -0.72049 0.03657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24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3000" fill="hold"/>
                                        <p:tgtEl>
                                          <p:spTgt spid="3676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67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67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676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6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6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6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36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500"/>
                                        <p:tgtEl>
                                          <p:spTgt spid="367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81481E-6 L -0.72049 0.03658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24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3" dur="3000" fill="hold"/>
                                        <p:tgtEl>
                                          <p:spTgt spid="3676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4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23" grpId="0" animBg="1"/>
      <p:bldP spid="367624" grpId="0" animBg="1"/>
      <p:bldP spid="367627" grpId="0" animBg="1"/>
      <p:bldP spid="367628" grpId="0" animBg="1"/>
      <p:bldP spid="367631" grpId="0" animBg="1"/>
      <p:bldP spid="367632" grpId="0" animBg="1"/>
      <p:bldP spid="367633" grpId="0" animBg="1"/>
      <p:bldP spid="367636" grpId="0" animBg="1"/>
      <p:bldP spid="367637" grpId="0" animBg="1"/>
      <p:bldP spid="367638" grpId="0" animBg="1"/>
      <p:bldP spid="367642" grpId="0" animBg="1"/>
      <p:bldP spid="367649" grpId="0" animBg="1"/>
      <p:bldP spid="367656" grpId="0" animBg="1"/>
      <p:bldP spid="367657" grpId="0" animBg="1"/>
      <p:bldP spid="367658" grpId="0" animBg="1"/>
      <p:bldP spid="367658" grpId="1" animBg="1"/>
      <p:bldP spid="367659" grpId="0" animBg="1"/>
      <p:bldP spid="36765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err="1">
                <a:latin typeface="Consolas" panose="020B0609020204030204" pitchFamily="49" charset="0"/>
              </a:rPr>
              <a:t>XMLHTTPRequest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D8930DE-A0B5-4356-91B7-278CE78466DB}" type="slidenum">
              <a:rPr lang="fr-FR" altLang="fr-FR" sz="1200"/>
              <a:pPr/>
              <a:t>8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69E06B0-6D90-4352-BEE6-C9CD869E936F}" type="datetime11">
              <a:rPr lang="fr-FR" smtClean="0"/>
              <a:t>09:15:10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dirty="0" err="1">
                <a:latin typeface="Consolas" panose="020B0609020204030204" pitchFamily="49" charset="0"/>
              </a:rPr>
              <a:t>XMLHTTPRequest</a:t>
            </a:r>
            <a:endParaRPr lang="fr-FR" b="1" dirty="0">
              <a:latin typeface="Consolas" panose="020B0609020204030204" pitchFamily="49" charset="0"/>
            </a:endParaRPr>
          </a:p>
        </p:txBody>
      </p:sp>
      <p:sp>
        <p:nvSpPr>
          <p:cNvPr id="3686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/>
              <a:t>Cœur d'AJAX</a:t>
            </a:r>
          </a:p>
          <a:p>
            <a:pPr eaLnBrk="1" hangingPunct="1">
              <a:defRPr/>
            </a:pPr>
            <a:r>
              <a:rPr lang="fr-FR" dirty="0"/>
              <a:t>Objet JavaScript</a:t>
            </a:r>
          </a:p>
          <a:p>
            <a:pPr eaLnBrk="1" hangingPunct="1">
              <a:defRPr/>
            </a:pPr>
            <a:r>
              <a:rPr lang="fr-FR" dirty="0"/>
              <a:t>En fait, objet</a:t>
            </a:r>
            <a:r>
              <a:rPr lang="fr-FR" b="1" dirty="0">
                <a:solidFill>
                  <a:schemeClr val="bg1"/>
                </a:solidFill>
              </a:rPr>
              <a:t>s</a:t>
            </a:r>
            <a:r>
              <a:rPr lang="fr-FR" dirty="0"/>
              <a:t> JavaScript</a:t>
            </a:r>
          </a:p>
          <a:p>
            <a:pPr lvl="1" eaLnBrk="1" hangingPunct="1">
              <a:defRPr/>
            </a:pPr>
            <a:r>
              <a:rPr lang="fr-FR" sz="2100" dirty="0"/>
              <a:t>Microsoft :</a:t>
            </a:r>
          </a:p>
          <a:p>
            <a:pPr lvl="2" eaLnBrk="1" hangingPunct="1">
              <a:defRPr/>
            </a:pPr>
            <a:r>
              <a:rPr lang="fr-FR" sz="2100" b="1" dirty="0" err="1">
                <a:latin typeface="Consolas" panose="020B0609020204030204" pitchFamily="49" charset="0"/>
              </a:rPr>
              <a:t>ActiveXObject</a:t>
            </a:r>
            <a:r>
              <a:rPr lang="fr-FR" sz="2100" b="1" dirty="0">
                <a:latin typeface="Consolas" panose="020B0609020204030204" pitchFamily="49" charset="0"/>
              </a:rPr>
              <a:t>("Msxml2.XMLHTTP")</a:t>
            </a:r>
          </a:p>
          <a:p>
            <a:pPr lvl="2">
              <a:defRPr/>
            </a:pPr>
            <a:r>
              <a:rPr lang="fr-FR" sz="2100" b="1" dirty="0" err="1">
                <a:latin typeface="Consolas" panose="020B0609020204030204" pitchFamily="49" charset="0"/>
              </a:rPr>
              <a:t>ActiveXObject</a:t>
            </a:r>
            <a:r>
              <a:rPr lang="fr-FR" sz="2100" b="1" dirty="0">
                <a:latin typeface="Consolas" panose="020B0609020204030204" pitchFamily="49" charset="0"/>
              </a:rPr>
              <a:t>("</a:t>
            </a:r>
            <a:r>
              <a:rPr lang="fr-FR" sz="2100" b="1" dirty="0" err="1">
                <a:latin typeface="Consolas" panose="020B0609020204030204" pitchFamily="49" charset="0"/>
              </a:rPr>
              <a:t>Microsoft.XMLHTTP</a:t>
            </a:r>
            <a:r>
              <a:rPr lang="fr-FR" sz="2100" b="1" dirty="0">
                <a:latin typeface="Consolas" panose="020B0609020204030204" pitchFamily="49" charset="0"/>
              </a:rPr>
              <a:t>")</a:t>
            </a:r>
          </a:p>
          <a:p>
            <a:pPr lvl="1" eaLnBrk="1" hangingPunct="1">
              <a:defRPr/>
            </a:pPr>
            <a:r>
              <a:rPr lang="fr-FR" sz="2100" dirty="0"/>
              <a:t>Les autres :</a:t>
            </a:r>
          </a:p>
          <a:p>
            <a:pPr lvl="2">
              <a:defRPr/>
            </a:pPr>
            <a:r>
              <a:rPr lang="fr-FR" sz="2100" b="1" dirty="0" err="1">
                <a:latin typeface="Consolas" panose="020B0609020204030204" pitchFamily="49" charset="0"/>
              </a:rPr>
              <a:t>XMLHttpRequest</a:t>
            </a:r>
            <a:r>
              <a:rPr lang="fr-FR" sz="2100" b="1" dirty="0">
                <a:latin typeface="Consolas" panose="020B0609020204030204" pitchFamily="49" charset="0"/>
              </a:rPr>
              <a:t>()</a:t>
            </a:r>
          </a:p>
          <a:p>
            <a:pPr>
              <a:defRPr/>
            </a:pPr>
            <a:r>
              <a:rPr lang="fr-FR" dirty="0"/>
              <a:t>Permet d'effectuer des requêtes HTTP en JavaScript et d'en récupérer les réponses HTTP pour les traiter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28B1716C-C9B2-4115-9E58-7E4907696C7F}" type="slidenum">
              <a:rPr lang="fr-FR" altLang="fr-FR" sz="1200"/>
              <a:pPr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E4C5BBD-8DEA-4275-8AFD-4FB634B2ACD2}" type="datetime11">
              <a:rPr lang="fr-FR" smtClean="0"/>
              <a:t>09:15:10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Programmation Web 2023-2024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2019-3">
  <a:themeElements>
    <a:clrScheme name="Personnalisé 10">
      <a:dk1>
        <a:srgbClr val="000000"/>
      </a:dk1>
      <a:lt1>
        <a:srgbClr val="3681FC"/>
      </a:lt1>
      <a:dk2>
        <a:srgbClr val="000000"/>
      </a:dk2>
      <a:lt2>
        <a:srgbClr val="526191"/>
      </a:lt2>
      <a:accent1>
        <a:srgbClr val="FFFFFF"/>
      </a:accent1>
      <a:accent2>
        <a:srgbClr val="3F68DF"/>
      </a:accent2>
      <a:accent3>
        <a:srgbClr val="FAC916"/>
      </a:accent3>
      <a:accent4>
        <a:srgbClr val="FF3300"/>
      </a:accent4>
      <a:accent5>
        <a:srgbClr val="7030A0"/>
      </a:accent5>
      <a:accent6>
        <a:srgbClr val="1D31EC"/>
      </a:accent6>
      <a:hlink>
        <a:srgbClr val="238123"/>
      </a:hlink>
      <a:folHlink>
        <a:srgbClr val="264866"/>
      </a:folHlink>
    </a:clrScheme>
    <a:fontScheme name="Points numériqu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urier New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urier New" pitchFamily="49" charset="0"/>
          </a:defRPr>
        </a:defPPr>
      </a:lstStyle>
    </a:lnDef>
  </a:objectDefaults>
  <a:extraClrSchemeLst>
    <a:extraClrScheme>
      <a:clrScheme name="Points numérique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ints numérique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ints numérique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ints numériques 10">
        <a:dk1>
          <a:srgbClr val="5B5B89"/>
        </a:dk1>
        <a:lt1>
          <a:srgbClr val="FFFFFF"/>
        </a:lt1>
        <a:dk2>
          <a:srgbClr val="CC99FF"/>
        </a:dk2>
        <a:lt2>
          <a:srgbClr val="EBFE34"/>
        </a:lt2>
        <a:accent1>
          <a:srgbClr val="6666FF"/>
        </a:accent1>
        <a:accent2>
          <a:srgbClr val="52527C"/>
        </a:accent2>
        <a:accent3>
          <a:srgbClr val="E2CAFF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11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238123"/>
        </a:hlink>
        <a:folHlink>
          <a:srgbClr val="2648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ème Web2" id="{42475C82-D8CD-42B5-9253-840B089EDE5A}" vid="{1801DA36-90A1-4315-B058-0DD455EF8C5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Thème2019-3</Template>
  <TotalTime>13207</TotalTime>
  <Words>3970</Words>
  <Application>Microsoft Office PowerPoint</Application>
  <PresentationFormat>Affichage à l'écran (16:9)</PresentationFormat>
  <Paragraphs>844</Paragraphs>
  <Slides>62</Slides>
  <Notes>40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62</vt:i4>
      </vt:variant>
    </vt:vector>
  </HeadingPairs>
  <TitlesOfParts>
    <vt:vector size="69" baseType="lpstr">
      <vt:lpstr>Arial</vt:lpstr>
      <vt:lpstr>Calibri</vt:lpstr>
      <vt:lpstr>Comic Sans MS</vt:lpstr>
      <vt:lpstr>Consolas</vt:lpstr>
      <vt:lpstr>Times New Roman</vt:lpstr>
      <vt:lpstr>Wingdings</vt:lpstr>
      <vt:lpstr>Thème2019-3</vt:lpstr>
      <vt:lpstr>AJAX</vt:lpstr>
      <vt:lpstr>Introduction</vt:lpstr>
      <vt:lpstr>AJAX ?</vt:lpstr>
      <vt:lpstr>AJAX ?</vt:lpstr>
      <vt:lpstr>Asynchrone ? (une vision)</vt:lpstr>
      <vt:lpstr>Échanges client/serveur classiques</vt:lpstr>
      <vt:lpstr>Échanges client/serveur en AJAX</vt:lpstr>
      <vt:lpstr>XMLHTTPRequest</vt:lpstr>
      <vt:lpstr>XMLHTTPRequest</vt:lpstr>
      <vt:lpstr>XMLHTTPRequest : propriétés</vt:lpstr>
      <vt:lpstr>XMLHTTPRequest : méthodes</vt:lpstr>
      <vt:lpstr>Utilisation de XMLHTTPRequest</vt:lpstr>
      <vt:lpstr>Échanges client/serveur en AJAX</vt:lpstr>
      <vt:lpstr>XMLHTTPRequest Instancier l'objet</vt:lpstr>
      <vt:lpstr>Utilisation de XMLHTTPRequest</vt:lpstr>
      <vt:lpstr>Instancier XMLHTTPRequest </vt:lpstr>
      <vt:lpstr>Instancier XMLHTTPRequest </vt:lpstr>
      <vt:lpstr>XMLHTTPRequest Fonction de traitement de la réponse HTTP</vt:lpstr>
      <vt:lpstr>Utilisation de XMLHTTPRequest</vt:lpstr>
      <vt:lpstr>Changements d'état de la requête</vt:lpstr>
      <vt:lpstr>Fonctions et fermetures en JavaScript</vt:lpstr>
      <vt:lpstr>Fonctions en JavaScript</vt:lpstr>
      <vt:lpstr>Portée des variables</vt:lpstr>
      <vt:lpstr>Fermetures (closures)</vt:lpstr>
      <vt:lpstr>Fermetures : exemple</vt:lpstr>
      <vt:lpstr>Fonction de traitement de la réponse HTTP</vt:lpstr>
      <vt:lpstr>XMLHTTPRequest Initialiser une requête HTTP</vt:lpstr>
      <vt:lpstr>Utilisation de XMLHTTPRequest</vt:lpstr>
      <vt:lpstr>XMLHTTPRequest::open()</vt:lpstr>
      <vt:lpstr>Paramètres d'URL</vt:lpstr>
      <vt:lpstr>Paramètres d'URL en JavaScript</vt:lpstr>
      <vt:lpstr>XMLHTTPRequest Effectuer la requête HTTP</vt:lpstr>
      <vt:lpstr>Utilisation de XMLHTTPRequest</vt:lpstr>
      <vt:lpstr>XMLHTTPRequest::send()</vt:lpstr>
      <vt:lpstr>XMLHTTPRequest Traiter la réponse HTTP</vt:lpstr>
      <vt:lpstr>Utilisation de XMLHTTPRequest</vt:lpstr>
      <vt:lpstr>Traiter la réponse HTTP</vt:lpstr>
      <vt:lpstr>Récupérer le corps de la réponse HTTP</vt:lpstr>
      <vt:lpstr>Exploiter des données au format texte (exemples)</vt:lpstr>
      <vt:lpstr>Exemple d’utilisation basique</vt:lpstr>
      <vt:lpstr>Exemple d'utilisation d'AJAX</vt:lpstr>
      <vt:lpstr>Exploiter des données au format XML</vt:lpstr>
      <vt:lpstr>JSON</vt:lpstr>
      <vt:lpstr>JSON (JavaScript Object Notation) </vt:lpstr>
      <vt:lpstr>JSON (JavaScript Object Notation)</vt:lpstr>
      <vt:lpstr>JSON (JavaScript Object Notation)</vt:lpstr>
      <vt:lpstr>JSON (JavaScript Object Notation)</vt:lpstr>
      <vt:lpstr>JSON (JavaScript Object Notation)</vt:lpstr>
      <vt:lpstr>JSON (JavaScript Object Notation)</vt:lpstr>
      <vt:lpstr>JSON (JavaScript Object Notation)</vt:lpstr>
      <vt:lpstr>JSON (JavaScript Object Notation)</vt:lpstr>
      <vt:lpstr>Produire du JSON avec PHP</vt:lpstr>
      <vt:lpstr>Exploiter des données JSON dans le navigateur</vt:lpstr>
      <vt:lpstr>Encapsulation de xmlHttpRequest</vt:lpstr>
      <vt:lpstr>Encapsulation de xmlHttpRequest</vt:lpstr>
      <vt:lpstr>Utilisation de dojo</vt:lpstr>
      <vt:lpstr>Utilisation de jQuery</vt:lpstr>
      <vt:lpstr>Utilisation de votre encapsulation</vt:lpstr>
      <vt:lpstr>API fetch : méthode GET</vt:lpstr>
      <vt:lpstr>API fetch : méthode GET</vt:lpstr>
      <vt:lpstr>API fetch : méthode POST</vt:lpstr>
      <vt:lpstr>API fetch : méthode POST</vt:lpstr>
    </vt:vector>
  </TitlesOfParts>
  <Company>UMRS INSERM 514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Jérôme Cutrona</dc:creator>
  <cp:lastModifiedBy>JEROME CUTRONA</cp:lastModifiedBy>
  <cp:revision>2269</cp:revision>
  <cp:lastPrinted>1601-01-01T00:00:00Z</cp:lastPrinted>
  <dcterms:created xsi:type="dcterms:W3CDTF">2005-09-14T08:47:05Z</dcterms:created>
  <dcterms:modified xsi:type="dcterms:W3CDTF">2023-12-15T08:15:15Z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