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56"/>
  </p:notesMasterIdLst>
  <p:handoutMasterIdLst>
    <p:handoutMasterId r:id="rId57"/>
  </p:handoutMasterIdLst>
  <p:sldIdLst>
    <p:sldId id="256" r:id="rId2"/>
    <p:sldId id="390" r:id="rId3"/>
    <p:sldId id="373" r:id="rId4"/>
    <p:sldId id="416" r:id="rId5"/>
    <p:sldId id="391" r:id="rId6"/>
    <p:sldId id="358" r:id="rId7"/>
    <p:sldId id="392" r:id="rId8"/>
    <p:sldId id="359" r:id="rId9"/>
    <p:sldId id="360" r:id="rId10"/>
    <p:sldId id="393" r:id="rId11"/>
    <p:sldId id="361" r:id="rId12"/>
    <p:sldId id="394" r:id="rId13"/>
    <p:sldId id="362" r:id="rId14"/>
    <p:sldId id="364" r:id="rId15"/>
    <p:sldId id="377" r:id="rId16"/>
    <p:sldId id="363" r:id="rId17"/>
    <p:sldId id="378" r:id="rId18"/>
    <p:sldId id="397" r:id="rId19"/>
    <p:sldId id="398" r:id="rId20"/>
    <p:sldId id="395" r:id="rId21"/>
    <p:sldId id="365" r:id="rId22"/>
    <p:sldId id="366" r:id="rId23"/>
    <p:sldId id="367" r:id="rId24"/>
    <p:sldId id="368" r:id="rId25"/>
    <p:sldId id="369" r:id="rId26"/>
    <p:sldId id="396" r:id="rId27"/>
    <p:sldId id="370" r:id="rId28"/>
    <p:sldId id="371" r:id="rId29"/>
    <p:sldId id="372" r:id="rId30"/>
    <p:sldId id="382" r:id="rId31"/>
    <p:sldId id="383" r:id="rId32"/>
    <p:sldId id="384" r:id="rId33"/>
    <p:sldId id="399" r:id="rId34"/>
    <p:sldId id="400" r:id="rId35"/>
    <p:sldId id="385" r:id="rId36"/>
    <p:sldId id="387" r:id="rId37"/>
    <p:sldId id="401" r:id="rId38"/>
    <p:sldId id="386" r:id="rId39"/>
    <p:sldId id="389" r:id="rId40"/>
    <p:sldId id="388" r:id="rId41"/>
    <p:sldId id="402" r:id="rId42"/>
    <p:sldId id="354" r:id="rId43"/>
    <p:sldId id="355" r:id="rId44"/>
    <p:sldId id="403" r:id="rId45"/>
    <p:sldId id="374" r:id="rId46"/>
    <p:sldId id="376" r:id="rId47"/>
    <p:sldId id="404" r:id="rId48"/>
    <p:sldId id="356" r:id="rId49"/>
    <p:sldId id="357" r:id="rId50"/>
    <p:sldId id="405" r:id="rId51"/>
    <p:sldId id="379" r:id="rId52"/>
    <p:sldId id="406" r:id="rId53"/>
    <p:sldId id="380" r:id="rId54"/>
    <p:sldId id="381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0000FF"/>
    <a:srgbClr val="CCCCFF"/>
    <a:srgbClr val="9966FF"/>
    <a:srgbClr val="3399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243" d="100"/>
          <a:sy n="243" d="100"/>
        </p:scale>
        <p:origin x="192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DCA8AF-7799-4CC8-A123-875F3C7EE546}" type="slidenum">
              <a:rPr lang="fr-FR" altLang="fr-FR">
                <a:latin typeface="Consolas" panose="020B0609020204030204" pitchFamily="49" charset="0"/>
              </a:rPr>
              <a:pPr>
                <a:defRPr/>
              </a:pPr>
              <a:t>‹N°›</a:t>
            </a:fld>
            <a:endParaRPr lang="fr-FR" alt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7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nsolas" panose="020B0609020204030204" pitchFamily="49" charset="0"/>
              </a:defRPr>
            </a:lvl1pPr>
          </a:lstStyle>
          <a:p>
            <a:pPr>
              <a:defRPr/>
            </a:pPr>
            <a:fld id="{96050123-5AD0-4D3C-B4AE-099E9DC3D64E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33059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385BEC-455E-4CBB-8911-B7020561536D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1FE12D-0DAF-4220-BEB1-2E5C162E002F}" type="slidenum">
              <a:rPr lang="fr-FR" altLang="fr-FR" sz="1200"/>
              <a:pPr/>
              <a:t>15</a:t>
            </a:fld>
            <a:endParaRPr lang="fr-FR" altLang="fr-FR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2DB65B-2820-4158-AF19-4A6794D230CE}" type="slidenum">
              <a:rPr lang="fr-FR" altLang="fr-FR" sz="1200"/>
              <a:pPr/>
              <a:t>16</a:t>
            </a:fld>
            <a:endParaRPr lang="fr-FR" altLang="fr-FR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7D257D-FF10-4B4E-804C-86E4ABDC6783}" type="slidenum">
              <a:rPr lang="fr-FR" altLang="fr-FR" sz="1200"/>
              <a:pPr/>
              <a:t>17</a:t>
            </a:fld>
            <a:endParaRPr lang="fr-FR" altLang="fr-FR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0C8D18-D448-42F5-B22E-18B441D65234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025DCA-CC65-49E9-A6F7-F164AC100ADA}" type="slidenum">
              <a:rPr lang="fr-FR" altLang="fr-FR" sz="1200"/>
              <a:pPr/>
              <a:t>22</a:t>
            </a:fld>
            <a:endParaRPr lang="fr-FR" altLang="fr-FR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87F29D-A1B3-4A62-9A44-44117FDD2B28}" type="slidenum">
              <a:rPr lang="fr-FR" altLang="fr-FR" sz="1200"/>
              <a:pPr/>
              <a:t>23</a:t>
            </a:fld>
            <a:endParaRPr lang="fr-FR" altLang="fr-FR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B40EDD-5E68-4158-A687-98BAC870F7F3}" type="slidenum">
              <a:rPr lang="fr-FR" altLang="fr-FR" sz="1200"/>
              <a:pPr/>
              <a:t>24</a:t>
            </a:fld>
            <a:endParaRPr lang="fr-FR" altLang="fr-FR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585F68-F022-442D-976A-E49BBFC7148B}" type="slidenum">
              <a:rPr lang="fr-FR" altLang="fr-FR" sz="1200"/>
              <a:pPr/>
              <a:t>25</a:t>
            </a:fld>
            <a:endParaRPr lang="fr-FR" altLang="fr-FR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3637DE-77B2-4537-BDA8-0542497F6890}" type="slidenum">
              <a:rPr lang="fr-FR" altLang="fr-FR" sz="1200"/>
              <a:pPr/>
              <a:t>27</a:t>
            </a:fld>
            <a:endParaRPr lang="fr-FR" altLang="fr-FR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91B517-508B-42D1-8397-ABD2906C0514}" type="slidenum">
              <a:rPr lang="fr-FR" altLang="fr-FR" sz="1200"/>
              <a:pPr/>
              <a:t>28</a:t>
            </a:fld>
            <a:endParaRPr lang="fr-FR" altLang="fr-FR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96780E-BFC7-4855-BC34-156A2FB4662F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88C3B5-565D-4F66-B954-C8E6FB004878}" type="slidenum">
              <a:rPr lang="fr-FR" altLang="fr-FR" sz="1200"/>
              <a:pPr/>
              <a:t>29</a:t>
            </a:fld>
            <a:endParaRPr lang="fr-FR" altLang="fr-FR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25D25F-E6DE-4F9F-A8C4-984904F75A46}" type="slidenum">
              <a:rPr lang="fr-FR" altLang="fr-FR" sz="1200"/>
              <a:pPr/>
              <a:t>30</a:t>
            </a:fld>
            <a:endParaRPr lang="fr-FR" altLang="fr-FR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0DE10E-ABB2-4C17-A047-EA58B029374F}" type="slidenum">
              <a:rPr lang="fr-FR" altLang="fr-FR" sz="1200"/>
              <a:pPr/>
              <a:t>31</a:t>
            </a:fld>
            <a:endParaRPr lang="fr-FR" altLang="fr-FR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192142-E5DB-44E2-A0A0-27457714D576}" type="slidenum">
              <a:rPr lang="fr-FR" altLang="fr-FR" sz="1200"/>
              <a:pPr/>
              <a:t>32</a:t>
            </a:fld>
            <a:endParaRPr lang="fr-FR" altLang="fr-FR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6894A-0361-4C3F-B375-F4C60D544108}" type="slidenum">
              <a:rPr lang="fr-FR" altLang="fr-FR" sz="1200"/>
              <a:pPr/>
              <a:t>42</a:t>
            </a:fld>
            <a:endParaRPr lang="fr-FR" altLang="fr-F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418F28-8E6E-44FE-B7F4-5CFA02AEB611}" type="slidenum">
              <a:rPr lang="fr-FR" altLang="fr-FR" sz="1200"/>
              <a:pPr/>
              <a:t>43</a:t>
            </a:fld>
            <a:endParaRPr lang="fr-FR" altLang="fr-F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672430-83AC-454A-AEBE-4AB402286C79}" type="slidenum">
              <a:rPr lang="fr-FR" altLang="fr-FR" sz="1200"/>
              <a:pPr/>
              <a:t>45</a:t>
            </a:fld>
            <a:endParaRPr lang="fr-FR" altLang="fr-F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09FBA6-87BB-46F8-B1A4-5C29EE2C641F}" type="slidenum">
              <a:rPr lang="fr-FR" altLang="fr-FR" sz="1200"/>
              <a:pPr/>
              <a:t>46</a:t>
            </a:fld>
            <a:endParaRPr lang="fr-FR" altLang="fr-FR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5CB505-97BD-456E-A04F-CD409ED05EC0}" type="slidenum">
              <a:rPr lang="fr-FR" altLang="fr-FR" sz="1200"/>
              <a:pPr/>
              <a:t>48</a:t>
            </a:fld>
            <a:endParaRPr lang="fr-FR" altLang="fr-F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D8E786-E5B0-4E99-A3A1-34668FFED862}" type="slidenum">
              <a:rPr lang="fr-FR" altLang="fr-FR" sz="1200"/>
              <a:pPr/>
              <a:t>49</a:t>
            </a:fld>
            <a:endParaRPr lang="fr-FR" altLang="fr-F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AABD57-3737-4D20-AA5D-B4CF5AAF6C88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EBA70F-063B-407A-915B-5B3A0645F197}" type="slidenum">
              <a:rPr lang="fr-FR" altLang="fr-FR" sz="1200"/>
              <a:pPr/>
              <a:t>51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604E8B-83DD-4DE1-B5EC-6ED56DD753C2}" type="slidenum">
              <a:rPr lang="fr-FR" altLang="fr-FR" sz="1200"/>
              <a:pPr/>
              <a:t>53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A68A14-9B64-4BB5-A0FF-0B77D35A61B1}" type="slidenum">
              <a:rPr lang="fr-FR" altLang="fr-FR" sz="1200"/>
              <a:pPr/>
              <a:t>54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5F6592-1246-4D05-AB4C-AF27FADF58E9}" type="slidenum">
              <a:rPr lang="fr-FR" altLang="fr-FR" sz="1200"/>
              <a:pPr/>
              <a:t>6</a:t>
            </a:fld>
            <a:endParaRPr lang="fr-FR" altLang="fr-FR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D1AAD6-213E-453F-B304-026B51841388}" type="slidenum">
              <a:rPr lang="fr-FR" altLang="fr-FR" sz="1200"/>
              <a:pPr/>
              <a:t>8</a:t>
            </a:fld>
            <a:endParaRPr lang="fr-FR" altLang="fr-FR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466BB-915E-47EB-93DF-2114180470ED}" type="slidenum">
              <a:rPr lang="fr-FR" altLang="fr-FR" sz="1200"/>
              <a:pPr/>
              <a:t>9</a:t>
            </a:fld>
            <a:endParaRPr lang="fr-FR" altLang="fr-FR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AC77B9-2C1B-465C-AE68-CAA4A7D5CE5E}" type="slidenum">
              <a:rPr lang="fr-FR" altLang="fr-FR" sz="1200"/>
              <a:pPr/>
              <a:t>11</a:t>
            </a:fld>
            <a:endParaRPr lang="fr-FR" altLang="fr-FR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0BE89D-0ADD-4DBC-8185-B2DBD36CC9D8}" type="slidenum">
              <a:rPr lang="fr-FR" altLang="fr-FR" sz="1200"/>
              <a:pPr/>
              <a:t>13</a:t>
            </a:fld>
            <a:endParaRPr lang="fr-FR" altLang="fr-F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B8A669-3537-431D-83B8-F6A84C93AFE4}" type="slidenum">
              <a:rPr lang="fr-FR" altLang="fr-FR" sz="1200"/>
              <a:pPr/>
              <a:t>14</a:t>
            </a:fld>
            <a:endParaRPr lang="fr-FR" altLang="fr-FR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C3BAFB8-CAF2-4ABC-AA06-75AAB6B550C5}" type="datetime11">
              <a:rPr lang="fr-FR" smtClean="0"/>
              <a:t>09:13:19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D35A46-F1D4-4627-A4E5-65ADD8A338C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30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285B-8302-4340-8066-F757A7F07C7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5219-44F1-4F97-977F-918E1FC06F44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8183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01E69-29A6-48BE-83D3-AF7696FEAA4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CA0C-A92D-40E6-A630-53183BCD42B0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81894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009C-B783-4943-AFBD-D78F06A383D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637F-5FB5-4C08-83CF-BAB407C6E7FF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5527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7EDDE-5C96-4771-9246-B979166D476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2F3ADB-E00B-48C8-A05C-2C06C8A291C9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0999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4C548-90E6-4A67-9BE2-78FE351D775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D94FA5F-5B18-4BB5-9ADF-F6C4C7263A1D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82219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D000B3-62E9-4935-8E78-3B6318B04E0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D70506-8C4C-4C27-B653-B06ADCED7228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4356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F1485-266E-4A5F-95E5-3D66E7DF95B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9CE7B91-A189-4C20-A473-63226E829434}" type="datetime11">
              <a:rPr lang="fr-FR" smtClean="0"/>
              <a:t>09:13:19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99091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7DD72A-C999-4295-B54F-7A45297B122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E4769D9-6542-4F29-B5DA-FD028B2DE17C}" type="datetime11">
              <a:rPr lang="fr-FR" smtClean="0"/>
              <a:t>09:13:19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0885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CD281-8BDC-4119-B306-B4464EE84CC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9E86184-9DCD-40CD-BA41-FCE76DA87E49}" type="datetime11">
              <a:rPr lang="fr-FR" smtClean="0"/>
              <a:t>09:13:19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527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BFFDF-B166-4CCF-B68E-0833C27C034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22504DF-CEEF-49FF-BDE0-3DA286C948A3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7105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45B2-071E-47EA-8C0A-6E81204B52B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FFB-77AF-4DAB-93EB-9945B15D134B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18757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653AAA-EE07-46F7-8CD5-4243F7F5535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E7CC76E-9901-4057-98EA-4C74E8BB5371}" type="datetime11">
              <a:rPr lang="fr-FR" smtClean="0"/>
              <a:t>09:13:19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015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/>
              <a:t>PHP7+ </a:t>
            </a:r>
            <a:r>
              <a:rPr lang="fr-FR" dirty="0"/>
              <a:t>objet "avancé"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C5804E-74F9-4D1E-882B-8BA0A4993A88}" type="datetime11">
              <a:rPr lang="fr-FR" smtClean="0"/>
              <a:t>09:13:19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309DDF8-D2A6-4997-9972-5C4DAB9732C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Conversion en chaîne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C8A8497-577F-4CD1-86B1-254BB5DA83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917105-955E-4169-93BE-693E84C6BF5E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__toString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Affichable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           </a:t>
            </a: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// en PHP 5.1.2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d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__</a:t>
            </a:r>
            <a:r>
              <a:rPr lang="fr-FR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construct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d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d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__toString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Affichable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Bonjour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Mon objet affichable :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 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 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Mon objet affichable :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dirty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3736867-89B9-4953-90CA-F62DC5F88B1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9D97C6-5106-46C7-8A0A-5BBAE532FEB9}" type="datetime11">
              <a:rPr lang="fr-FR" smtClean="0"/>
              <a:t>09:13:19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59428" name="AutoShape 4"/>
          <p:cNvSpPr>
            <a:spLocks noChangeArrowheads="1"/>
          </p:cNvSpPr>
          <p:nvPr/>
        </p:nvSpPr>
        <p:spPr bwMode="auto">
          <a:xfrm>
            <a:off x="1559496" y="4753175"/>
            <a:ext cx="6729312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Bonjour</a:t>
            </a:r>
          </a:p>
        </p:txBody>
      </p:sp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1559496" y="5237362"/>
            <a:ext cx="6729312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 objet affichable :Object id #1</a:t>
            </a:r>
          </a:p>
        </p:txBody>
      </p:sp>
      <p:sp>
        <p:nvSpPr>
          <p:cNvPr id="359430" name="AutoShape 6"/>
          <p:cNvSpPr>
            <a:spLocks noChangeArrowheads="1"/>
          </p:cNvSpPr>
          <p:nvPr/>
        </p:nvSpPr>
        <p:spPr bwMode="auto">
          <a:xfrm>
            <a:off x="1559496" y="5723137"/>
            <a:ext cx="6729312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 objet affichable :Object id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/>
      <p:bldP spid="359429" grpId="0" animBg="1"/>
      <p:bldP spid="359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Copie d’objets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69D3411-3DB2-4BD1-BEF6-D33ADDCAF2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D625D4-63DA-4B63-8CDC-334D94E7EBC7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__clone</a:t>
            </a:r>
            <a:r>
              <a:rPr lang="fr-FR" b="1" dirty="0"/>
              <a:t> : principe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décrire le comportement de la classe lorsqu'une </a:t>
            </a:r>
            <a:r>
              <a:rPr lang="fr-FR" dirty="0">
                <a:solidFill>
                  <a:schemeClr val="bg1"/>
                </a:solidFill>
              </a:rPr>
              <a:t>instance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clonée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objet2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objet1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Clonage par défaut : </a:t>
            </a:r>
            <a:r>
              <a:rPr lang="fr-FR" dirty="0">
                <a:solidFill>
                  <a:schemeClr val="bg1"/>
                </a:solidFill>
              </a:rPr>
              <a:t>copie des propriétés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Nécessaire si :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une propriété est un objet devant être dupliqué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compteur d'instances d'une classe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Ne peut </a:t>
            </a:r>
            <a:r>
              <a:rPr lang="fr-FR" dirty="0">
                <a:solidFill>
                  <a:schemeClr val="bg1"/>
                </a:solidFill>
              </a:rPr>
              <a:t>PAS</a:t>
            </a:r>
            <a:r>
              <a:rPr lang="fr-FR" dirty="0">
                <a:solidFill>
                  <a:srgbClr val="000000"/>
                </a:solidFill>
              </a:rPr>
              <a:t> être </a:t>
            </a:r>
            <a:r>
              <a:rPr lang="fr-FR" dirty="0">
                <a:solidFill>
                  <a:schemeClr val="bg1"/>
                </a:solidFill>
              </a:rPr>
              <a:t>appelée directement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Intervient </a:t>
            </a:r>
            <a:r>
              <a:rPr lang="fr-FR" dirty="0">
                <a:solidFill>
                  <a:schemeClr val="bg1"/>
                </a:solidFill>
              </a:rPr>
              <a:t>après la copie superficielle (=)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Ne </a:t>
            </a:r>
            <a:r>
              <a:rPr lang="fr-FR" dirty="0">
                <a:solidFill>
                  <a:schemeClr val="bg1"/>
                </a:solidFill>
              </a:rPr>
              <a:t>concerne</a:t>
            </a:r>
            <a:r>
              <a:rPr lang="fr-FR" dirty="0">
                <a:solidFill>
                  <a:srgbClr val="000000"/>
                </a:solidFill>
              </a:rPr>
              <a:t> que </a:t>
            </a:r>
            <a:r>
              <a:rPr lang="fr-FR" dirty="0">
                <a:solidFill>
                  <a:schemeClr val="bg1"/>
                </a:solidFill>
              </a:rPr>
              <a:t>l'objet cloné </a:t>
            </a:r>
            <a:r>
              <a:rPr lang="fr-FR" dirty="0">
                <a:solidFill>
                  <a:srgbClr val="000000"/>
                </a:solidFill>
              </a:rPr>
              <a:t>(identiques)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10B0E87-CCCA-44AE-8B95-2E5C4CCFCCE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D3CD268-13C9-40DD-8369-7CD69BBBA5F3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Copie superficielle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2E8B57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var_dump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var_dump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A9A5A8-E935-4343-B818-5EF0EF77BF8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fr-FR" altLang="fr-FR" sz="1200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61C3B7-18D9-45E7-9659-2E0F322AFD34}" type="datetime11">
              <a:rPr lang="fr-FR" smtClean="0"/>
              <a:t>09:13:19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4454525" y="1269603"/>
            <a:ext cx="7127875" cy="38875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(Z)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#1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(2) {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(A)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#2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(B)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#3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(Z)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#4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(2) {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(A)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#2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(B)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#3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 </a:t>
            </a:r>
          </a:p>
        </p:txBody>
      </p:sp>
      <p:grpSp>
        <p:nvGrpSpPr>
          <p:cNvPr id="23560" name="Groupe 1"/>
          <p:cNvGrpSpPr>
            <a:grpSpLocks/>
          </p:cNvGrpSpPr>
          <p:nvPr/>
        </p:nvGrpSpPr>
        <p:grpSpPr bwMode="auto">
          <a:xfrm>
            <a:off x="9470528" y="1957224"/>
            <a:ext cx="471487" cy="2511425"/>
            <a:chOff x="6834311" y="1635125"/>
            <a:chExt cx="471487" cy="2511425"/>
          </a:xfrm>
        </p:grpSpPr>
        <p:sp>
          <p:nvSpPr>
            <p:cNvPr id="362508" name="AutoShape 12"/>
            <p:cNvSpPr>
              <a:spLocks noChangeArrowheads="1"/>
            </p:cNvSpPr>
            <p:nvPr/>
          </p:nvSpPr>
          <p:spPr bwMode="auto">
            <a:xfrm>
              <a:off x="6853361" y="1635125"/>
              <a:ext cx="431800" cy="3603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2509" name="AutoShape 13"/>
            <p:cNvSpPr>
              <a:spLocks noChangeArrowheads="1"/>
            </p:cNvSpPr>
            <p:nvPr/>
          </p:nvSpPr>
          <p:spPr bwMode="auto">
            <a:xfrm>
              <a:off x="6853361" y="2076450"/>
              <a:ext cx="431800" cy="3603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2510" name="AutoShape 14"/>
            <p:cNvSpPr>
              <a:spLocks noChangeArrowheads="1"/>
            </p:cNvSpPr>
            <p:nvPr/>
          </p:nvSpPr>
          <p:spPr bwMode="auto">
            <a:xfrm>
              <a:off x="6853361" y="3373438"/>
              <a:ext cx="431800" cy="36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2511" name="AutoShape 15"/>
            <p:cNvSpPr>
              <a:spLocks noChangeArrowheads="1"/>
            </p:cNvSpPr>
            <p:nvPr/>
          </p:nvSpPr>
          <p:spPr bwMode="auto">
            <a:xfrm>
              <a:off x="6853361" y="3786188"/>
              <a:ext cx="431800" cy="36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cxnSp>
          <p:nvCxnSpPr>
            <p:cNvPr id="23565" name="AutoShape 16"/>
            <p:cNvCxnSpPr>
              <a:cxnSpLocks noChangeShapeType="1"/>
              <a:stCxn id="362508" idx="3"/>
              <a:endCxn id="362510" idx="3"/>
            </p:cNvCxnSpPr>
            <p:nvPr/>
          </p:nvCxnSpPr>
          <p:spPr bwMode="auto">
            <a:xfrm>
              <a:off x="7304211" y="1816100"/>
              <a:ext cx="1587" cy="1738313"/>
            </a:xfrm>
            <a:prstGeom prst="curvedConnector3">
              <a:avLst>
                <a:gd name="adj1" fmla="val 38400014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6" name="AutoShape 17"/>
            <p:cNvCxnSpPr>
              <a:cxnSpLocks noChangeShapeType="1"/>
              <a:stCxn id="362509" idx="3"/>
              <a:endCxn id="362511" idx="1"/>
            </p:cNvCxnSpPr>
            <p:nvPr/>
          </p:nvCxnSpPr>
          <p:spPr bwMode="auto">
            <a:xfrm flipH="1">
              <a:off x="6834311" y="2257425"/>
              <a:ext cx="469900" cy="1709738"/>
            </a:xfrm>
            <a:prstGeom prst="curvedConnector5">
              <a:avLst>
                <a:gd name="adj1" fmla="val -44593"/>
                <a:gd name="adj2" fmla="val 49954"/>
                <a:gd name="adj3" fmla="val 144593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/>
      <p:bldP spid="3625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097280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Copie superficielle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endParaRPr lang="fr-FR" sz="2000" b="1" dirty="0">
              <a:solidFill>
                <a:srgbClr val="2E8B57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2000" dirty="0"/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61E509A-D71A-41BD-A458-21DE06882BB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31F39D0-1CC6-40B2-9CE6-8CA6BE355D8D}" type="datetime11">
              <a:rPr lang="fr-FR" smtClean="0"/>
              <a:t>09:13:19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76839" name="AutoShape 7"/>
          <p:cNvSpPr>
            <a:spLocks noChangeArrowheads="1"/>
          </p:cNvSpPr>
          <p:nvPr/>
        </p:nvSpPr>
        <p:spPr bwMode="auto">
          <a:xfrm>
            <a:off x="8918576" y="931406"/>
            <a:ext cx="792163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</a:t>
            </a:r>
          </a:p>
        </p:txBody>
      </p:sp>
      <p:sp>
        <p:nvSpPr>
          <p:cNvPr id="376836" name="AutoShape 4"/>
          <p:cNvSpPr>
            <a:spLocks noChangeArrowheads="1"/>
          </p:cNvSpPr>
          <p:nvPr/>
        </p:nvSpPr>
        <p:spPr bwMode="auto">
          <a:xfrm>
            <a:off x="9031960" y="1287204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6837" name="AutoShape 5"/>
          <p:cNvSpPr>
            <a:spLocks noChangeArrowheads="1"/>
          </p:cNvSpPr>
          <p:nvPr/>
        </p:nvSpPr>
        <p:spPr bwMode="auto">
          <a:xfrm>
            <a:off x="9031960" y="176027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376838" name="AutoShape 6"/>
          <p:cNvSpPr>
            <a:spLocks noChangeArrowheads="1"/>
          </p:cNvSpPr>
          <p:nvPr/>
        </p:nvSpPr>
        <p:spPr bwMode="auto">
          <a:xfrm>
            <a:off x="7631872" y="1366579"/>
            <a:ext cx="74143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z1</a:t>
            </a:r>
          </a:p>
        </p:txBody>
      </p:sp>
      <p:cxnSp>
        <p:nvCxnSpPr>
          <p:cNvPr id="376840" name="AutoShape 8"/>
          <p:cNvCxnSpPr>
            <a:cxnSpLocks noChangeShapeType="1"/>
            <a:stCxn id="376838" idx="3"/>
            <a:endCxn id="376839" idx="1"/>
          </p:cNvCxnSpPr>
          <p:nvPr/>
        </p:nvCxnSpPr>
        <p:spPr bwMode="auto">
          <a:xfrm flipV="1">
            <a:off x="8373304" y="1615619"/>
            <a:ext cx="545272" cy="63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6841" name="AutoShape 9"/>
          <p:cNvSpPr>
            <a:spLocks noChangeArrowheads="1"/>
          </p:cNvSpPr>
          <p:nvPr/>
        </p:nvSpPr>
        <p:spPr bwMode="auto">
          <a:xfrm>
            <a:off x="10790238" y="1147305"/>
            <a:ext cx="792162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6842" name="AutoShape 10"/>
          <p:cNvSpPr>
            <a:spLocks noChangeArrowheads="1"/>
          </p:cNvSpPr>
          <p:nvPr/>
        </p:nvSpPr>
        <p:spPr bwMode="auto">
          <a:xfrm>
            <a:off x="10790238" y="2083930"/>
            <a:ext cx="792162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76843" name="AutoShape 11"/>
          <p:cNvCxnSpPr>
            <a:cxnSpLocks noChangeShapeType="1"/>
            <a:stCxn id="376836" idx="3"/>
            <a:endCxn id="376841" idx="1"/>
          </p:cNvCxnSpPr>
          <p:nvPr/>
        </p:nvCxnSpPr>
        <p:spPr bwMode="auto">
          <a:xfrm flipV="1">
            <a:off x="9602116" y="1435436"/>
            <a:ext cx="1188122" cy="10715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6844" name="AutoShape 12"/>
          <p:cNvCxnSpPr>
            <a:cxnSpLocks noChangeShapeType="1"/>
            <a:stCxn id="376837" idx="3"/>
            <a:endCxn id="376842" idx="1"/>
          </p:cNvCxnSpPr>
          <p:nvPr/>
        </p:nvCxnSpPr>
        <p:spPr bwMode="auto">
          <a:xfrm>
            <a:off x="9602116" y="2015668"/>
            <a:ext cx="1188122" cy="3563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6852" name="AutoShape 20"/>
          <p:cNvSpPr>
            <a:spLocks noChangeArrowheads="1"/>
          </p:cNvSpPr>
          <p:nvPr/>
        </p:nvSpPr>
        <p:spPr bwMode="auto">
          <a:xfrm>
            <a:off x="136524" y="4891089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6853" name="AutoShape 21"/>
          <p:cNvSpPr>
            <a:spLocks noChangeArrowheads="1"/>
          </p:cNvSpPr>
          <p:nvPr/>
        </p:nvSpPr>
        <p:spPr bwMode="auto">
          <a:xfrm>
            <a:off x="136524" y="5638801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6854" name="AutoShape 22"/>
          <p:cNvSpPr>
            <a:spLocks noChangeArrowheads="1"/>
          </p:cNvSpPr>
          <p:nvPr/>
        </p:nvSpPr>
        <p:spPr bwMode="auto">
          <a:xfrm>
            <a:off x="136524" y="2744789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136524" y="3084514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36524" y="3424239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6857" name="AutoShape 25"/>
          <p:cNvSpPr>
            <a:spLocks noChangeArrowheads="1"/>
          </p:cNvSpPr>
          <p:nvPr/>
        </p:nvSpPr>
        <p:spPr bwMode="auto">
          <a:xfrm>
            <a:off x="8918576" y="2442706"/>
            <a:ext cx="792163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</a:t>
            </a:r>
          </a:p>
        </p:txBody>
      </p:sp>
      <p:sp>
        <p:nvSpPr>
          <p:cNvPr id="376858" name="AutoShape 26"/>
          <p:cNvSpPr>
            <a:spLocks noChangeArrowheads="1"/>
          </p:cNvSpPr>
          <p:nvPr/>
        </p:nvSpPr>
        <p:spPr bwMode="auto">
          <a:xfrm>
            <a:off x="9031960" y="2798504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6859" name="AutoShape 27"/>
          <p:cNvSpPr>
            <a:spLocks noChangeArrowheads="1"/>
          </p:cNvSpPr>
          <p:nvPr/>
        </p:nvSpPr>
        <p:spPr bwMode="auto">
          <a:xfrm>
            <a:off x="9031960" y="327157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376860" name="AutoShape 28"/>
          <p:cNvSpPr>
            <a:spLocks noChangeArrowheads="1"/>
          </p:cNvSpPr>
          <p:nvPr/>
        </p:nvSpPr>
        <p:spPr bwMode="auto">
          <a:xfrm>
            <a:off x="7631872" y="2877879"/>
            <a:ext cx="74143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z2</a:t>
            </a:r>
          </a:p>
        </p:txBody>
      </p:sp>
      <p:cxnSp>
        <p:nvCxnSpPr>
          <p:cNvPr id="376861" name="AutoShape 29"/>
          <p:cNvCxnSpPr>
            <a:cxnSpLocks noChangeShapeType="1"/>
            <a:stCxn id="376860" idx="3"/>
            <a:endCxn id="376857" idx="1"/>
          </p:cNvCxnSpPr>
          <p:nvPr/>
        </p:nvCxnSpPr>
        <p:spPr bwMode="auto">
          <a:xfrm flipV="1">
            <a:off x="8373304" y="3126919"/>
            <a:ext cx="545272" cy="63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6862" name="AutoShape 30"/>
          <p:cNvCxnSpPr>
            <a:cxnSpLocks noChangeShapeType="1"/>
            <a:stCxn id="376858" idx="3"/>
            <a:endCxn id="376841" idx="1"/>
          </p:cNvCxnSpPr>
          <p:nvPr/>
        </p:nvCxnSpPr>
        <p:spPr bwMode="auto">
          <a:xfrm flipV="1">
            <a:off x="9602116" y="1435436"/>
            <a:ext cx="1188122" cy="161845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6863" name="AutoShape 31"/>
          <p:cNvCxnSpPr>
            <a:cxnSpLocks noChangeShapeType="1"/>
            <a:stCxn id="376859" idx="3"/>
            <a:endCxn id="376842" idx="1"/>
          </p:cNvCxnSpPr>
          <p:nvPr/>
        </p:nvCxnSpPr>
        <p:spPr bwMode="auto">
          <a:xfrm flipV="1">
            <a:off x="9602116" y="2372061"/>
            <a:ext cx="1188122" cy="115490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6864" name="AutoShape 32"/>
          <p:cNvSpPr>
            <a:spLocks noChangeArrowheads="1"/>
          </p:cNvSpPr>
          <p:nvPr/>
        </p:nvSpPr>
        <p:spPr bwMode="auto">
          <a:xfrm>
            <a:off x="4395908" y="4158973"/>
            <a:ext cx="4090987" cy="1464231"/>
          </a:xfrm>
          <a:prstGeom prst="wedgeRoundRectCallout">
            <a:avLst>
              <a:gd name="adj1" fmla="val -99445"/>
              <a:gd name="adj2" fmla="val 5912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Clonage de l'objet Z :</a:t>
            </a:r>
          </a:p>
          <a:p>
            <a:pPr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duplication de l'objet par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copie superficielle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 attributs (simple =)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6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 animBg="1"/>
      <p:bldP spid="376836" grpId="0" animBg="1"/>
      <p:bldP spid="376837" grpId="0" animBg="1"/>
      <p:bldP spid="376838" grpId="0" animBg="1"/>
      <p:bldP spid="376841" grpId="0" animBg="1"/>
      <p:bldP spid="376842" grpId="0" animBg="1"/>
      <p:bldP spid="376852" grpId="0" animBg="1"/>
      <p:bldP spid="376852" grpId="1" animBg="1"/>
      <p:bldP spid="376853" grpId="0" animBg="1"/>
      <p:bldP spid="376853" grpId="1" animBg="1"/>
      <p:bldP spid="376854" grpId="0" animBg="1"/>
      <p:bldP spid="376854" grpId="1" animBg="1"/>
      <p:bldP spid="376855" grpId="0" animBg="1"/>
      <p:bldP spid="376855" grpId="1" animBg="1"/>
      <p:bldP spid="376856" grpId="0" animBg="1"/>
      <p:bldP spid="376856" grpId="1" animBg="1"/>
      <p:bldP spid="376857" grpId="0" animBg="1"/>
      <p:bldP spid="376858" grpId="0" animBg="1"/>
      <p:bldP spid="376859" grpId="0" animBg="1"/>
      <p:bldP spid="376860" grpId="0" animBg="1"/>
      <p:bldP spid="376864" grpId="0" animBg="1"/>
      <p:bldP spid="3768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274638"/>
            <a:ext cx="108012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__clone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__clone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var_dump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var_dump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2991E1EB-8DE5-406C-93B2-6CC6A90CA4D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fr-FR" altLang="fr-FR" sz="120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D42614-5087-4CA7-9C2D-AD2D41DF1217}" type="datetime11">
              <a:rPr lang="fr-FR" smtClean="0"/>
              <a:t>09:13:19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1490" name="AutoShape 18"/>
          <p:cNvSpPr>
            <a:spLocks noChangeArrowheads="1"/>
          </p:cNvSpPr>
          <p:nvPr/>
        </p:nvSpPr>
        <p:spPr bwMode="auto">
          <a:xfrm>
            <a:off x="695400" y="3860800"/>
            <a:ext cx="6552728" cy="1081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61477" name="AutoShape 5"/>
          <p:cNvSpPr>
            <a:spLocks noChangeArrowheads="1"/>
          </p:cNvSpPr>
          <p:nvPr/>
        </p:nvSpPr>
        <p:spPr bwMode="auto">
          <a:xfrm>
            <a:off x="4454525" y="1269603"/>
            <a:ext cx="7127875" cy="38875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(Z)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#1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(2) {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(A)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#2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(B)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#3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(Z)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#4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(2) {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(A)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#5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["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b:protected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"]=&gt;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(B)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#3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(0) { }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 </a:t>
            </a:r>
          </a:p>
        </p:txBody>
      </p:sp>
      <p:grpSp>
        <p:nvGrpSpPr>
          <p:cNvPr id="25609" name="Groupe 1"/>
          <p:cNvGrpSpPr>
            <a:grpSpLocks/>
          </p:cNvGrpSpPr>
          <p:nvPr/>
        </p:nvGrpSpPr>
        <p:grpSpPr bwMode="auto">
          <a:xfrm>
            <a:off x="9464501" y="1948835"/>
            <a:ext cx="471488" cy="2511425"/>
            <a:chOff x="6823531" y="1635125"/>
            <a:chExt cx="471488" cy="2511425"/>
          </a:xfrm>
        </p:grpSpPr>
        <p:sp>
          <p:nvSpPr>
            <p:cNvPr id="361484" name="AutoShape 12"/>
            <p:cNvSpPr>
              <a:spLocks noChangeArrowheads="1"/>
            </p:cNvSpPr>
            <p:nvPr/>
          </p:nvSpPr>
          <p:spPr bwMode="auto">
            <a:xfrm>
              <a:off x="6842581" y="1635125"/>
              <a:ext cx="431800" cy="3603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1485" name="AutoShape 13"/>
            <p:cNvSpPr>
              <a:spLocks noChangeArrowheads="1"/>
            </p:cNvSpPr>
            <p:nvPr/>
          </p:nvSpPr>
          <p:spPr bwMode="auto">
            <a:xfrm>
              <a:off x="6842581" y="2076450"/>
              <a:ext cx="431800" cy="3603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1486" name="AutoShape 14"/>
            <p:cNvSpPr>
              <a:spLocks noChangeArrowheads="1"/>
            </p:cNvSpPr>
            <p:nvPr/>
          </p:nvSpPr>
          <p:spPr bwMode="auto">
            <a:xfrm>
              <a:off x="6842581" y="3373438"/>
              <a:ext cx="431800" cy="36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61487" name="AutoShape 15"/>
            <p:cNvSpPr>
              <a:spLocks noChangeArrowheads="1"/>
            </p:cNvSpPr>
            <p:nvPr/>
          </p:nvSpPr>
          <p:spPr bwMode="auto">
            <a:xfrm>
              <a:off x="6842581" y="3786188"/>
              <a:ext cx="431800" cy="36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cxnSp>
          <p:nvCxnSpPr>
            <p:cNvPr id="25614" name="AutoShape 16"/>
            <p:cNvCxnSpPr>
              <a:cxnSpLocks noChangeShapeType="1"/>
              <a:stCxn id="361484" idx="3"/>
              <a:endCxn id="361486" idx="3"/>
            </p:cNvCxnSpPr>
            <p:nvPr/>
          </p:nvCxnSpPr>
          <p:spPr bwMode="auto">
            <a:xfrm>
              <a:off x="7293431" y="1816100"/>
              <a:ext cx="1588" cy="1738313"/>
            </a:xfrm>
            <a:prstGeom prst="curvedConnector3">
              <a:avLst>
                <a:gd name="adj1" fmla="val 38400014"/>
              </a:avLst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AutoShape 17"/>
            <p:cNvCxnSpPr>
              <a:cxnSpLocks noChangeShapeType="1"/>
              <a:stCxn id="361485" idx="3"/>
              <a:endCxn id="361487" idx="1"/>
            </p:cNvCxnSpPr>
            <p:nvPr/>
          </p:nvCxnSpPr>
          <p:spPr bwMode="auto">
            <a:xfrm flipH="1">
              <a:off x="6823531" y="2257425"/>
              <a:ext cx="469900" cy="1709738"/>
            </a:xfrm>
            <a:prstGeom prst="curvedConnector5">
              <a:avLst>
                <a:gd name="adj1" fmla="val -44593"/>
                <a:gd name="adj2" fmla="val 49954"/>
                <a:gd name="adj3" fmla="val 144593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0" grpId="0" animBg="1"/>
      <p:bldP spid="361490" grpId="1" animBg="1"/>
      <p:bldP spid="3614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__clone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   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__clone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Z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z2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z1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DFBB6DE-1FC1-44EC-A333-C2A9340F1CB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fr-FR" altLang="fr-FR" sz="1200"/>
          </a:p>
        </p:txBody>
      </p:sp>
      <p:sp>
        <p:nvSpPr>
          <p:cNvPr id="3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C5C3ADB-4B94-48A7-8D13-F276B393C994}" type="datetime11">
              <a:rPr lang="fr-FR" smtClean="0"/>
              <a:t>09:13:19</a:t>
            </a:fld>
            <a:endParaRPr lang="fr-FR"/>
          </a:p>
        </p:txBody>
      </p:sp>
      <p:sp>
        <p:nvSpPr>
          <p:cNvPr id="31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>
            <a:off x="9061449" y="1066801"/>
            <a:ext cx="792162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</a:t>
            </a:r>
          </a:p>
        </p:txBody>
      </p:sp>
      <p:sp>
        <p:nvSpPr>
          <p:cNvPr id="377861" name="AutoShape 5"/>
          <p:cNvSpPr>
            <a:spLocks noChangeArrowheads="1"/>
          </p:cNvSpPr>
          <p:nvPr/>
        </p:nvSpPr>
        <p:spPr bwMode="auto">
          <a:xfrm>
            <a:off x="9174834" y="142259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7862" name="AutoShape 6"/>
          <p:cNvSpPr>
            <a:spLocks noChangeArrowheads="1"/>
          </p:cNvSpPr>
          <p:nvPr/>
        </p:nvSpPr>
        <p:spPr bwMode="auto">
          <a:xfrm>
            <a:off x="9174834" y="1895674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377863" name="AutoShape 7"/>
          <p:cNvSpPr>
            <a:spLocks noChangeArrowheads="1"/>
          </p:cNvSpPr>
          <p:nvPr/>
        </p:nvSpPr>
        <p:spPr bwMode="auto">
          <a:xfrm>
            <a:off x="7917621" y="1501974"/>
            <a:ext cx="74143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z1</a:t>
            </a:r>
          </a:p>
        </p:txBody>
      </p:sp>
      <p:cxnSp>
        <p:nvCxnSpPr>
          <p:cNvPr id="377864" name="AutoShape 8"/>
          <p:cNvCxnSpPr>
            <a:cxnSpLocks noChangeShapeType="1"/>
            <a:stCxn id="377863" idx="3"/>
            <a:endCxn id="377860" idx="1"/>
          </p:cNvCxnSpPr>
          <p:nvPr/>
        </p:nvCxnSpPr>
        <p:spPr bwMode="auto">
          <a:xfrm flipV="1">
            <a:off x="8659053" y="1751014"/>
            <a:ext cx="402396" cy="63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865" name="AutoShape 9"/>
          <p:cNvSpPr>
            <a:spLocks noChangeArrowheads="1"/>
          </p:cNvSpPr>
          <p:nvPr/>
        </p:nvSpPr>
        <p:spPr bwMode="auto">
          <a:xfrm>
            <a:off x="10790237" y="1139825"/>
            <a:ext cx="79216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7866" name="AutoShape 10"/>
          <p:cNvSpPr>
            <a:spLocks noChangeArrowheads="1"/>
          </p:cNvSpPr>
          <p:nvPr/>
        </p:nvSpPr>
        <p:spPr bwMode="auto">
          <a:xfrm>
            <a:off x="10790237" y="2327275"/>
            <a:ext cx="79216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77867" name="AutoShape 11"/>
          <p:cNvCxnSpPr>
            <a:cxnSpLocks noChangeShapeType="1"/>
            <a:stCxn id="377861" idx="3"/>
            <a:endCxn id="377865" idx="1"/>
          </p:cNvCxnSpPr>
          <p:nvPr/>
        </p:nvCxnSpPr>
        <p:spPr bwMode="auto">
          <a:xfrm flipV="1">
            <a:off x="9744990" y="1427956"/>
            <a:ext cx="1045247" cy="2500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7868" name="AutoShape 12"/>
          <p:cNvCxnSpPr>
            <a:cxnSpLocks noChangeShapeType="1"/>
            <a:stCxn id="377862" idx="3"/>
            <a:endCxn id="377866" idx="1"/>
          </p:cNvCxnSpPr>
          <p:nvPr/>
        </p:nvCxnSpPr>
        <p:spPr bwMode="auto">
          <a:xfrm>
            <a:off x="9744990" y="2151063"/>
            <a:ext cx="1045247" cy="4643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869" name="AutoShape 13"/>
          <p:cNvSpPr>
            <a:spLocks noChangeArrowheads="1"/>
          </p:cNvSpPr>
          <p:nvPr/>
        </p:nvSpPr>
        <p:spPr bwMode="auto">
          <a:xfrm>
            <a:off x="142625" y="4859339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70" name="AutoShape 14"/>
          <p:cNvSpPr>
            <a:spLocks noChangeArrowheads="1"/>
          </p:cNvSpPr>
          <p:nvPr/>
        </p:nvSpPr>
        <p:spPr bwMode="auto">
          <a:xfrm>
            <a:off x="142625" y="5607051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142625" y="2708276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72" name="AutoShape 16"/>
          <p:cNvSpPr>
            <a:spLocks noChangeArrowheads="1"/>
          </p:cNvSpPr>
          <p:nvPr/>
        </p:nvSpPr>
        <p:spPr bwMode="auto">
          <a:xfrm>
            <a:off x="142625" y="3048001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73" name="AutoShape 17"/>
          <p:cNvSpPr>
            <a:spLocks noChangeArrowheads="1"/>
          </p:cNvSpPr>
          <p:nvPr/>
        </p:nvSpPr>
        <p:spPr bwMode="auto">
          <a:xfrm>
            <a:off x="142625" y="3387726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74" name="AutoShape 18"/>
          <p:cNvSpPr>
            <a:spLocks noChangeArrowheads="1"/>
          </p:cNvSpPr>
          <p:nvPr/>
        </p:nvSpPr>
        <p:spPr bwMode="auto">
          <a:xfrm>
            <a:off x="9061449" y="3009901"/>
            <a:ext cx="792162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</a:t>
            </a:r>
          </a:p>
        </p:txBody>
      </p:sp>
      <p:sp>
        <p:nvSpPr>
          <p:cNvPr id="377875" name="AutoShape 19"/>
          <p:cNvSpPr>
            <a:spLocks noChangeArrowheads="1"/>
          </p:cNvSpPr>
          <p:nvPr/>
        </p:nvSpPr>
        <p:spPr bwMode="auto">
          <a:xfrm>
            <a:off x="9174834" y="336569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77876" name="AutoShape 20"/>
          <p:cNvSpPr>
            <a:spLocks noChangeArrowheads="1"/>
          </p:cNvSpPr>
          <p:nvPr/>
        </p:nvSpPr>
        <p:spPr bwMode="auto">
          <a:xfrm>
            <a:off x="9174834" y="3838774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377877" name="AutoShape 21"/>
          <p:cNvSpPr>
            <a:spLocks noChangeArrowheads="1"/>
          </p:cNvSpPr>
          <p:nvPr/>
        </p:nvSpPr>
        <p:spPr bwMode="auto">
          <a:xfrm>
            <a:off x="7917621" y="3445074"/>
            <a:ext cx="74143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z2</a:t>
            </a:r>
          </a:p>
        </p:txBody>
      </p:sp>
      <p:cxnSp>
        <p:nvCxnSpPr>
          <p:cNvPr id="377878" name="AutoShape 22"/>
          <p:cNvCxnSpPr>
            <a:cxnSpLocks noChangeShapeType="1"/>
            <a:stCxn id="377877" idx="3"/>
            <a:endCxn id="377874" idx="1"/>
          </p:cNvCxnSpPr>
          <p:nvPr/>
        </p:nvCxnSpPr>
        <p:spPr bwMode="auto">
          <a:xfrm flipV="1">
            <a:off x="8659053" y="3694114"/>
            <a:ext cx="402396" cy="63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7879" name="AutoShape 23"/>
          <p:cNvCxnSpPr>
            <a:cxnSpLocks noChangeShapeType="1"/>
            <a:stCxn id="377875" idx="3"/>
            <a:endCxn id="377865" idx="1"/>
          </p:cNvCxnSpPr>
          <p:nvPr/>
        </p:nvCxnSpPr>
        <p:spPr bwMode="auto">
          <a:xfrm flipV="1">
            <a:off x="9744990" y="1427956"/>
            <a:ext cx="1045247" cy="21931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7880" name="AutoShape 24"/>
          <p:cNvCxnSpPr>
            <a:cxnSpLocks noChangeShapeType="1"/>
            <a:stCxn id="377876" idx="3"/>
            <a:endCxn id="377866" idx="1"/>
          </p:cNvCxnSpPr>
          <p:nvPr/>
        </p:nvCxnSpPr>
        <p:spPr bwMode="auto">
          <a:xfrm flipV="1">
            <a:off x="9744990" y="2615406"/>
            <a:ext cx="1045247" cy="147875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4395600" y="4158000"/>
            <a:ext cx="4089600" cy="1464231"/>
          </a:xfrm>
          <a:prstGeom prst="wedgeRoundRectCallout">
            <a:avLst>
              <a:gd name="adj1" fmla="val -101076"/>
              <a:gd name="adj2" fmla="val 594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Clonage de l'objet Z :</a:t>
            </a:r>
          </a:p>
          <a:p>
            <a:pPr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duplication de l'objet par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copie superficielle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 attributs (simple =)</a:t>
            </a:r>
          </a:p>
        </p:txBody>
      </p:sp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42625" y="4124326"/>
            <a:ext cx="473075" cy="485775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7884" name="AutoShape 28"/>
          <p:cNvSpPr>
            <a:spLocks noChangeArrowheads="1"/>
          </p:cNvSpPr>
          <p:nvPr/>
        </p:nvSpPr>
        <p:spPr bwMode="auto">
          <a:xfrm>
            <a:off x="10790237" y="3514725"/>
            <a:ext cx="79216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cxnSp>
        <p:nvCxnSpPr>
          <p:cNvPr id="377885" name="AutoShape 29"/>
          <p:cNvCxnSpPr>
            <a:cxnSpLocks noChangeShapeType="1"/>
            <a:stCxn id="377875" idx="3"/>
            <a:endCxn id="377884" idx="1"/>
          </p:cNvCxnSpPr>
          <p:nvPr/>
        </p:nvCxnSpPr>
        <p:spPr bwMode="auto">
          <a:xfrm>
            <a:off x="9744990" y="3621088"/>
            <a:ext cx="1045247" cy="18176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animBg="1"/>
      <p:bldP spid="377861" grpId="0" animBg="1"/>
      <p:bldP spid="377862" grpId="0" animBg="1"/>
      <p:bldP spid="377863" grpId="0" animBg="1"/>
      <p:bldP spid="377865" grpId="0" animBg="1"/>
      <p:bldP spid="377866" grpId="0" animBg="1"/>
      <p:bldP spid="377869" grpId="0" animBg="1"/>
      <p:bldP spid="377869" grpId="1" animBg="1"/>
      <p:bldP spid="377870" grpId="0" animBg="1"/>
      <p:bldP spid="377870" grpId="1" animBg="1"/>
      <p:bldP spid="377871" grpId="0" animBg="1"/>
      <p:bldP spid="377871" grpId="1" animBg="1"/>
      <p:bldP spid="377872" grpId="0" animBg="1"/>
      <p:bldP spid="377872" grpId="1" animBg="1"/>
      <p:bldP spid="377873" grpId="0" animBg="1"/>
      <p:bldP spid="377873" grpId="1" animBg="1"/>
      <p:bldP spid="377874" grpId="0" animBg="1"/>
      <p:bldP spid="377875" grpId="0" animBg="1"/>
      <p:bldP spid="377876" grpId="0" animBg="1"/>
      <p:bldP spid="377877" grpId="0" animBg="1"/>
      <p:bldP spid="377881" grpId="0" animBg="1"/>
      <p:bldP spid="377881" grpId="1" animBg="1"/>
      <p:bldP spid="377883" grpId="0" animBg="1"/>
      <p:bldP spid="377883" grpId="1" animBg="1"/>
      <p:bldP spid="3778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Surcharge d’attributs et de méthodes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9599459-D20D-4ADF-8065-8795447C561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7DFD6D-AE9F-463C-9C62-3F211181F4FE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Surcharge en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Attributs</a:t>
            </a:r>
            <a:r>
              <a:rPr lang="fr-FR" dirty="0"/>
              <a:t> : Possibilité de décrire le comportement d’une classe lorsqu’un attribut inaccessible tente d’être :</a:t>
            </a:r>
          </a:p>
          <a:p>
            <a:pPr lvl="1" eaLnBrk="1" hangingPunct="1">
              <a:defRPr/>
            </a:pPr>
            <a:r>
              <a:rPr lang="fr-FR" dirty="0"/>
              <a:t>lu : 		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obj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attr</a:t>
            </a:r>
            <a:endParaRPr lang="fr-FR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 eaLnBrk="1" hangingPunct="1">
              <a:defRPr/>
            </a:pPr>
            <a:r>
              <a:rPr lang="fr-FR" dirty="0"/>
              <a:t>modifié : 	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obj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attr</a:t>
            </a:r>
            <a:r>
              <a:rPr lang="fr-FR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</a:p>
          <a:p>
            <a:pPr lvl="1" eaLnBrk="1" hangingPunct="1">
              <a:defRPr/>
            </a:pPr>
            <a:r>
              <a:rPr lang="fr-FR" dirty="0"/>
              <a:t>testé : 		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ea typeface="+mn-ea"/>
                <a:cs typeface="+mn-cs"/>
              </a:rPr>
              <a:t>isset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obj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attr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  <a:ea typeface="+mn-ea"/>
                <a:cs typeface="+mn-cs"/>
              </a:rPr>
              <a:t>))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…</a:t>
            </a:r>
          </a:p>
          <a:p>
            <a:pPr lvl="1" eaLnBrk="1" hangingPunct="1">
              <a:defRPr/>
            </a:pPr>
            <a:r>
              <a:rPr lang="fr-FR" dirty="0"/>
              <a:t>supprimé : 	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ea typeface="+mn-ea"/>
                <a:cs typeface="+mn-cs"/>
              </a:rPr>
              <a:t>unset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obj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attr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: Possibilité de décrire le comportement d’une classe lorsqu’une méthode de classe ou d’instance tente d’être lancée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5910108-942C-4A9E-87C7-AD1DCFC3EE1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61D8EFA-822E-48A0-8B61-F6DEF03E5D41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Auto-chargement de classes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39D7EE0-8BD8-474F-9D18-470223D90B0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167929-326C-47FD-9076-97F3AA5E042F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Accesseurs / </a:t>
            </a:r>
            <a:r>
              <a:rPr lang="fr-FR" dirty="0" err="1"/>
              <a:t>réaffecteurs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3EEEBAB-2C45-4B19-AD4D-C8CC12B66E7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5200C-0C5B-4181-9996-BC3B923295AF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__get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__set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</a:t>
            </a:r>
            <a:r>
              <a:rPr lang="fr-FR" dirty="0">
                <a:solidFill>
                  <a:schemeClr val="bg1"/>
                </a:solidFill>
              </a:rPr>
              <a:t>surcharger l'accès à des données</a:t>
            </a:r>
            <a:r>
              <a:rPr lang="fr-FR" dirty="0"/>
              <a:t> membres </a:t>
            </a:r>
            <a:r>
              <a:rPr lang="fr-FR" dirty="0">
                <a:solidFill>
                  <a:schemeClr val="bg1"/>
                </a:solidFill>
              </a:rPr>
              <a:t>inaccessibles</a:t>
            </a:r>
            <a:r>
              <a:rPr lang="fr-FR" dirty="0"/>
              <a:t> d'une classe en lecture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__get</a:t>
            </a:r>
            <a:r>
              <a:rPr lang="fr-FR" dirty="0"/>
              <a:t>) et en écriture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__set</a:t>
            </a:r>
            <a:r>
              <a:rPr lang="fr-FR" dirty="0"/>
              <a:t>)</a:t>
            </a:r>
          </a:p>
          <a:p>
            <a:pPr eaLnBrk="1" hangingPunct="1">
              <a:defRPr/>
            </a:pPr>
            <a:r>
              <a:rPr lang="fr-FR" dirty="0"/>
              <a:t>Ne sont </a:t>
            </a:r>
            <a:r>
              <a:rPr lang="fr-FR" dirty="0">
                <a:solidFill>
                  <a:schemeClr val="bg1"/>
                </a:solidFill>
              </a:rPr>
              <a:t>déclenchées</a:t>
            </a:r>
            <a:r>
              <a:rPr lang="fr-FR" dirty="0"/>
              <a:t> que </a:t>
            </a:r>
            <a:r>
              <a:rPr lang="fr-FR" dirty="0">
                <a:solidFill>
                  <a:schemeClr val="bg1"/>
                </a:solidFill>
              </a:rPr>
              <a:t>si la propriété </a:t>
            </a:r>
            <a:r>
              <a:rPr lang="fr-FR" dirty="0"/>
              <a:t>demandée </a:t>
            </a:r>
            <a:r>
              <a:rPr lang="fr-FR" dirty="0">
                <a:solidFill>
                  <a:schemeClr val="bg1"/>
                </a:solidFill>
              </a:rPr>
              <a:t>n'est pas accessible </a:t>
            </a:r>
            <a:r>
              <a:rPr lang="fr-FR" dirty="0"/>
              <a:t>(</a:t>
            </a:r>
            <a:r>
              <a:rPr lang="fr-FR" dirty="0" err="1"/>
              <a:t>private</a:t>
            </a:r>
            <a:r>
              <a:rPr lang="fr-FR" dirty="0"/>
              <a:t>, </a:t>
            </a:r>
            <a:r>
              <a:rPr lang="fr-FR" dirty="0" err="1"/>
              <a:t>protected</a:t>
            </a:r>
            <a:r>
              <a:rPr lang="fr-FR" dirty="0"/>
              <a:t> ou inexistante)</a:t>
            </a:r>
          </a:p>
          <a:p>
            <a:pPr eaLnBrk="1" hangingPunct="1">
              <a:defRPr/>
            </a:pPr>
            <a:r>
              <a:rPr lang="fr-FR" dirty="0"/>
              <a:t>Les méthodes ne doivent </a:t>
            </a:r>
            <a:r>
              <a:rPr lang="fr-FR" dirty="0">
                <a:solidFill>
                  <a:schemeClr val="bg1"/>
                </a:solidFill>
              </a:rPr>
              <a:t>PAS</a:t>
            </a:r>
            <a:r>
              <a:rPr lang="fr-FR" dirty="0"/>
              <a:t> être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static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Les méthodes surchargées doivent être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public</a:t>
            </a:r>
          </a:p>
          <a:p>
            <a:pPr eaLnBrk="1" hangingPunct="1">
              <a:defRPr/>
            </a:pPr>
            <a:r>
              <a:rPr lang="fr-FR" dirty="0"/>
              <a:t>Permet de donner un </a:t>
            </a:r>
            <a:r>
              <a:rPr lang="fr-FR" dirty="0">
                <a:solidFill>
                  <a:schemeClr val="bg1"/>
                </a:solidFill>
              </a:rPr>
              <a:t>accès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simplifié</a:t>
            </a:r>
            <a:r>
              <a:rPr lang="fr-FR" dirty="0"/>
              <a:t> à des propriétés non accessibles directement</a:t>
            </a:r>
          </a:p>
          <a:p>
            <a:pPr eaLnBrk="1" hangingPunct="1">
              <a:defRPr/>
            </a:pPr>
            <a:r>
              <a:rPr lang="fr-FR" dirty="0"/>
              <a:t>Permet éventuellement d'effectuer des </a:t>
            </a:r>
            <a:r>
              <a:rPr lang="fr-FR" dirty="0">
                <a:solidFill>
                  <a:schemeClr val="bg1"/>
                </a:solidFill>
              </a:rPr>
              <a:t>contrôles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0A457A86-8DDD-459F-A1E4-F5F8E682E66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11DE2-234F-4622-AB29-78B0A7CDC5EE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</a:rPr>
              <a:t>get</a:t>
            </a:r>
            <a:r>
              <a:rPr lang="fr-FR" b="1" dirty="0">
                <a:latin typeface="Consolas" panose="020B0609020204030204" pitchFamily="49" charset="0"/>
              </a:rPr>
              <a:t>, __set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[]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__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float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float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x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58AFB18-75A9-4BA4-B4C2-BE134A53A8D0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6A0A65-199A-4680-90D2-893DD85B9499}" type="datetime11">
              <a:rPr lang="fr-FR" smtClean="0"/>
              <a:t>09:13:19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992314" y="5706418"/>
            <a:ext cx="8207375" cy="46166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Point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</a:rPr>
              <a:t>get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 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__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get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array_key_exists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throw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Accès à une propriété inconnue 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21DE9649-E230-49CA-8362-551227FC3FC7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73B2B6-4CBF-417E-8BB8-0C3D83D68567}" type="datetime11">
              <a:rPr lang="fr-FR" smtClean="0"/>
              <a:t>09:13:19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1992314" y="4170790"/>
            <a:ext cx="8207375" cy="83099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p: (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p: (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65573" name="AutoShape 5"/>
          <p:cNvSpPr>
            <a:spLocks noChangeArrowheads="1"/>
          </p:cNvSpPr>
          <p:nvPr/>
        </p:nvSpPr>
        <p:spPr bwMode="auto">
          <a:xfrm>
            <a:off x="2003426" y="5078413"/>
            <a:ext cx="8196263" cy="1295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p: (1, 12) </a:t>
            </a:r>
            <a:b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Fatal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Uncaught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exception 'Exception'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with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message 'Accès à une propriété inconnue (z)' in surcharge.php:19</a:t>
            </a:r>
          </a:p>
          <a:p>
            <a:pPr eaLnBrk="1" hangingPunct="1">
              <a:defRPr/>
            </a:pP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Stack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trace: #0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surcharge.php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(37): Point-&gt;__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('z')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 #1 {main}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thrown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in </a:t>
            </a:r>
            <a:r>
              <a:rPr lang="fr-FR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surcharge.php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on line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animBg="1"/>
      <p:bldP spid="3655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__set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 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__set(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float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array_key_exists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throw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Accès à une propriété inconnue 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   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coord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0AF73ADC-B31E-4441-B1F7-14124F209A9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fr-FR" altLang="fr-FR" sz="120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0FC0BE-D3A8-4C63-BDB1-602EA9888938}" type="datetime11">
              <a:rPr lang="fr-FR" smtClean="0"/>
              <a:t>09:13:19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1992314" y="4953278"/>
            <a:ext cx="8207375" cy="83099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-12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p: (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</a:t>
            </a: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66597" name="AutoShape 5"/>
          <p:cNvSpPr>
            <a:spLocks noChangeArrowheads="1"/>
          </p:cNvSpPr>
          <p:nvPr/>
        </p:nvSpPr>
        <p:spPr bwMode="auto">
          <a:xfrm>
            <a:off x="2003426" y="5792638"/>
            <a:ext cx="8196263" cy="4079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p: (-12, 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  <p:bldP spid="3665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__isset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__unset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</a:t>
            </a:r>
            <a:r>
              <a:rPr lang="fr-FR" dirty="0">
                <a:solidFill>
                  <a:schemeClr val="bg1"/>
                </a:solidFill>
              </a:rPr>
              <a:t>surcharger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l'accès</a:t>
            </a:r>
            <a:r>
              <a:rPr lang="fr-FR" dirty="0"/>
              <a:t> à des </a:t>
            </a:r>
            <a:r>
              <a:rPr lang="fr-FR" dirty="0">
                <a:solidFill>
                  <a:schemeClr val="bg1"/>
                </a:solidFill>
              </a:rPr>
              <a:t>données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membres inaccessibles </a:t>
            </a:r>
            <a:r>
              <a:rPr lang="fr-FR" dirty="0"/>
              <a:t>d'une classe par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isset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fr-FR" dirty="0"/>
              <a:t>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__isset</a:t>
            </a:r>
            <a:r>
              <a:rPr lang="fr-FR" dirty="0"/>
              <a:t>) et par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unset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fr-FR" dirty="0"/>
              <a:t>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__unset</a:t>
            </a:r>
            <a:r>
              <a:rPr lang="fr-FR" dirty="0"/>
              <a:t>)</a:t>
            </a:r>
          </a:p>
          <a:p>
            <a:pPr eaLnBrk="1" hangingPunct="1">
              <a:defRPr/>
            </a:pPr>
            <a:r>
              <a:rPr lang="fr-FR" dirty="0"/>
              <a:t>Ne sont </a:t>
            </a:r>
            <a:r>
              <a:rPr lang="fr-FR" dirty="0">
                <a:solidFill>
                  <a:schemeClr val="bg1"/>
                </a:solidFill>
              </a:rPr>
              <a:t>déclenchées</a:t>
            </a:r>
            <a:r>
              <a:rPr lang="fr-FR" dirty="0"/>
              <a:t> que </a:t>
            </a:r>
            <a:r>
              <a:rPr lang="fr-FR" dirty="0">
                <a:solidFill>
                  <a:schemeClr val="bg1"/>
                </a:solidFill>
              </a:rPr>
              <a:t>si la propriété </a:t>
            </a:r>
            <a:r>
              <a:rPr lang="fr-FR" dirty="0"/>
              <a:t>demandée </a:t>
            </a:r>
            <a:r>
              <a:rPr lang="fr-FR" dirty="0">
                <a:solidFill>
                  <a:schemeClr val="bg1"/>
                </a:solidFill>
              </a:rPr>
              <a:t>n'est pas accessible </a:t>
            </a:r>
            <a:r>
              <a:rPr lang="fr-FR" dirty="0"/>
              <a:t>(</a:t>
            </a:r>
            <a:r>
              <a:rPr lang="fr-FR" dirty="0" err="1"/>
              <a:t>private</a:t>
            </a:r>
            <a:r>
              <a:rPr lang="fr-FR" dirty="0"/>
              <a:t>, </a:t>
            </a:r>
            <a:r>
              <a:rPr lang="fr-FR" dirty="0" err="1"/>
              <a:t>protected</a:t>
            </a:r>
            <a:r>
              <a:rPr lang="fr-FR" dirty="0"/>
              <a:t> ou inexistante)</a:t>
            </a:r>
          </a:p>
          <a:p>
            <a:pPr eaLnBrk="1" hangingPunct="1">
              <a:defRPr/>
            </a:pPr>
            <a:r>
              <a:rPr lang="fr-FR" dirty="0"/>
              <a:t>Les méthodes ne doivent </a:t>
            </a:r>
            <a:r>
              <a:rPr lang="fr-FR" dirty="0">
                <a:solidFill>
                  <a:schemeClr val="bg1"/>
                </a:solidFill>
              </a:rPr>
              <a:t>PAS</a:t>
            </a:r>
            <a:r>
              <a:rPr lang="fr-FR" dirty="0"/>
              <a:t> être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static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Les méthodes surchargées doivent être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public</a:t>
            </a:r>
          </a:p>
          <a:p>
            <a:pPr eaLnBrk="1" hangingPunct="1">
              <a:defRPr/>
            </a:pPr>
            <a:r>
              <a:rPr lang="fr-FR" dirty="0"/>
              <a:t>Permet de donner un </a:t>
            </a:r>
            <a:r>
              <a:rPr lang="fr-FR" dirty="0">
                <a:solidFill>
                  <a:schemeClr val="bg1"/>
                </a:solidFill>
              </a:rPr>
              <a:t>accès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simplifié</a:t>
            </a:r>
            <a:r>
              <a:rPr lang="fr-FR" dirty="0"/>
              <a:t> à des propriétés non accessibles directement</a:t>
            </a:r>
          </a:p>
          <a:p>
            <a:pPr eaLnBrk="1" hangingPunct="1">
              <a:defRPr/>
            </a:pPr>
            <a:r>
              <a:rPr lang="fr-FR" dirty="0"/>
              <a:t>Permet éventuellement d'effectuer des </a:t>
            </a:r>
            <a:r>
              <a:rPr lang="fr-FR" dirty="0">
                <a:solidFill>
                  <a:schemeClr val="bg1"/>
                </a:solidFill>
              </a:rPr>
              <a:t>contrôles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810324A-396B-43AD-8F3C-73A70F0B12C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6A93AE-BA54-4ADE-BBE7-77A966B60406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Méthodes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ACED7A-FE25-42A4-9428-0B8F8B007D2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BA33C6-E366-46FC-8C6B-2A6EE2294E54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</a:t>
            </a:r>
            <a:r>
              <a:rPr lang="fr-FR" dirty="0">
                <a:solidFill>
                  <a:schemeClr val="bg1"/>
                </a:solidFill>
              </a:rPr>
              <a:t>surcharger l'accès</a:t>
            </a:r>
            <a:r>
              <a:rPr lang="fr-FR" dirty="0"/>
              <a:t> à des </a:t>
            </a:r>
            <a:r>
              <a:rPr lang="fr-FR" dirty="0">
                <a:solidFill>
                  <a:schemeClr val="bg1"/>
                </a:solidFill>
              </a:rPr>
              <a:t>méthodes non accessibles </a:t>
            </a:r>
            <a:r>
              <a:rPr lang="fr-FR" dirty="0"/>
              <a:t>d'une classe</a:t>
            </a:r>
          </a:p>
          <a:p>
            <a:pPr eaLnBrk="1" hangingPunct="1">
              <a:defRPr/>
            </a:pPr>
            <a:r>
              <a:rPr lang="fr-FR" dirty="0"/>
              <a:t>N'est </a:t>
            </a:r>
            <a:r>
              <a:rPr lang="fr-FR" dirty="0">
                <a:solidFill>
                  <a:schemeClr val="bg1"/>
                </a:solidFill>
              </a:rPr>
              <a:t>déclenchée</a:t>
            </a:r>
            <a:r>
              <a:rPr lang="fr-FR" dirty="0"/>
              <a:t> que </a:t>
            </a:r>
            <a:r>
              <a:rPr lang="fr-FR" dirty="0">
                <a:solidFill>
                  <a:schemeClr val="bg1"/>
                </a:solidFill>
              </a:rPr>
              <a:t>si la méthode </a:t>
            </a:r>
            <a:r>
              <a:rPr lang="fr-FR" dirty="0"/>
              <a:t>demandée </a:t>
            </a:r>
            <a:r>
              <a:rPr lang="fr-FR" dirty="0">
                <a:solidFill>
                  <a:schemeClr val="bg1"/>
                </a:solidFill>
              </a:rPr>
              <a:t>n'est pas accessible </a:t>
            </a:r>
            <a:r>
              <a:rPr lang="fr-FR" dirty="0"/>
              <a:t>(</a:t>
            </a:r>
            <a:r>
              <a:rPr lang="fr-FR" dirty="0" err="1"/>
              <a:t>private</a:t>
            </a:r>
            <a:r>
              <a:rPr lang="fr-FR" dirty="0"/>
              <a:t>, </a:t>
            </a:r>
            <a:r>
              <a:rPr lang="fr-FR" dirty="0" err="1"/>
              <a:t>protected</a:t>
            </a:r>
            <a:r>
              <a:rPr lang="fr-FR" dirty="0"/>
              <a:t> ou inexistante)</a:t>
            </a:r>
          </a:p>
          <a:p>
            <a:pPr eaLnBrk="1" hangingPunct="1">
              <a:defRPr/>
            </a:pPr>
            <a:r>
              <a:rPr lang="fr-FR" dirty="0"/>
              <a:t>Ne doit </a:t>
            </a:r>
            <a:r>
              <a:rPr lang="fr-FR" dirty="0">
                <a:solidFill>
                  <a:schemeClr val="bg1"/>
                </a:solidFill>
              </a:rPr>
              <a:t>PAS</a:t>
            </a:r>
            <a:r>
              <a:rPr lang="fr-FR" dirty="0"/>
              <a:t> être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static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Doit être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public</a:t>
            </a:r>
          </a:p>
          <a:p>
            <a:pPr eaLnBrk="1" hangingPunct="1">
              <a:defRPr/>
            </a:pPr>
            <a:r>
              <a:rPr lang="fr-FR" dirty="0"/>
              <a:t>Permet de donner un </a:t>
            </a:r>
            <a:r>
              <a:rPr lang="fr-FR" dirty="0">
                <a:solidFill>
                  <a:schemeClr val="bg1"/>
                </a:solidFill>
              </a:rPr>
              <a:t>accès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simplifié</a:t>
            </a:r>
            <a:r>
              <a:rPr lang="fr-FR" dirty="0"/>
              <a:t> à des méthodes non accessibles directement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29A13AE4-07A6-43E4-B36F-31BBF0C4AA1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0BCE78-ACA8-49D8-A677-275FA111BA6F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__call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Moteur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demarrer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Vroummm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arreter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...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 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Voiture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moteur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__construct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moteur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Moteur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__call(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array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params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method_exists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moteur,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throw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Méthode inconnue 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call_user_func_array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([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moteur,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params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0AF51C3F-CE3C-4AB9-BE12-315D34912120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39BA54-208F-485D-95A3-DA567C7B4EFB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__call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Voiture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demarrer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arreter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avancer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BAF554-1C15-49EA-91B4-F22C61A5B0B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7B0DE2-6BCF-414D-991E-A4A02EED7B7A}" type="datetime11">
              <a:rPr lang="fr-FR" smtClean="0"/>
              <a:t>09:13:19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2005014" y="1973264"/>
            <a:ext cx="8194675" cy="4413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Vroummm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2003426" y="2708275"/>
            <a:ext cx="8196263" cy="4079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2005014" y="3482976"/>
            <a:ext cx="8194675" cy="24669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Fatal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Uncaught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exception 'Exception'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with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message 'Méthode inconnue (avancer)' in surcharge.php:61</a:t>
            </a:r>
          </a:p>
          <a:p>
            <a:pPr eaLnBrk="1" hangingPunct="1">
              <a:defRPr/>
            </a:pP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Stack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trace:</a:t>
            </a:r>
          </a:p>
          <a:p>
            <a:pPr eaLnBrk="1" hangingPunct="1">
              <a:defRPr/>
            </a:pP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#0 [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internal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]: Voiture-&gt;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__call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('avancer',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 eaLnBrk="1" hangingPunct="1">
              <a:defRPr/>
            </a:pP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#1 surcharge.php(70): Voiture-&gt;avancer()</a:t>
            </a:r>
          </a:p>
          <a:p>
            <a:pPr eaLnBrk="1" hangingPunct="1">
              <a:defRPr/>
            </a:pP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#2 {main} </a:t>
            </a:r>
            <a:r>
              <a:rPr lang="fr-FR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thrown</a:t>
            </a:r>
            <a:r>
              <a:rPr lang="fr-F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in surcharge.php on line 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17" grpId="0" animBg="1"/>
      <p:bldP spid="3717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Auto-chargement de classes </a:t>
            </a:r>
            <a:r>
              <a:rPr lang="fr-FR" b="1" dirty="0">
                <a:latin typeface="Consolas" panose="020B0609020204030204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</a:rPr>
              <a:t>autoload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Appelée si une </a:t>
            </a:r>
            <a:r>
              <a:rPr lang="fr-FR" dirty="0">
                <a:solidFill>
                  <a:schemeClr val="bg1"/>
                </a:solidFill>
              </a:rPr>
              <a:t>classe </a:t>
            </a:r>
            <a:r>
              <a:rPr lang="fr-FR" dirty="0"/>
              <a:t>n'est </a:t>
            </a:r>
            <a:r>
              <a:rPr lang="fr-FR" dirty="0">
                <a:solidFill>
                  <a:schemeClr val="bg1"/>
                </a:solidFill>
              </a:rPr>
              <a:t>pas encore définie </a:t>
            </a:r>
            <a:r>
              <a:rPr lang="fr-FR" dirty="0"/>
              <a:t>au moment de son utilisation</a:t>
            </a:r>
          </a:p>
          <a:p>
            <a:pPr eaLnBrk="1" hangingPunct="1">
              <a:defRPr/>
            </a:pPr>
            <a:r>
              <a:rPr lang="fr-FR" dirty="0"/>
              <a:t>Dernière chance pour </a:t>
            </a:r>
            <a:r>
              <a:rPr lang="fr-FR" dirty="0">
                <a:solidFill>
                  <a:schemeClr val="bg1"/>
                </a:solidFill>
              </a:rPr>
              <a:t>inclure </a:t>
            </a:r>
            <a:r>
              <a:rPr lang="fr-FR" dirty="0" err="1">
                <a:solidFill>
                  <a:schemeClr val="bg1"/>
                </a:solidFill>
              </a:rPr>
              <a:t>automagiquement</a:t>
            </a:r>
            <a:r>
              <a:rPr lang="fr-FR" dirty="0"/>
              <a:t> une définition de classe</a:t>
            </a:r>
          </a:p>
          <a:p>
            <a:pPr eaLnBrk="1" hangingPunct="1">
              <a:defRPr/>
            </a:pPr>
            <a:r>
              <a:rPr lang="fr-FR" dirty="0"/>
              <a:t>Besoin d’une </a:t>
            </a:r>
            <a:r>
              <a:rPr lang="fr-FR" dirty="0">
                <a:solidFill>
                  <a:schemeClr val="bg1"/>
                </a:solidFill>
              </a:rPr>
              <a:t>règle claire </a:t>
            </a:r>
            <a:r>
              <a:rPr lang="fr-FR" dirty="0"/>
              <a:t>entre le </a:t>
            </a:r>
            <a:r>
              <a:rPr lang="fr-FR" dirty="0">
                <a:solidFill>
                  <a:schemeClr val="bg1"/>
                </a:solidFill>
              </a:rPr>
              <a:t>nom de classe </a:t>
            </a:r>
            <a:r>
              <a:rPr lang="fr-FR" dirty="0"/>
              <a:t>et le </a:t>
            </a:r>
            <a:r>
              <a:rPr lang="fr-FR" dirty="0">
                <a:solidFill>
                  <a:schemeClr val="bg1"/>
                </a:solidFill>
              </a:rPr>
              <a:t>nom du fichier </a:t>
            </a:r>
            <a:r>
              <a:rPr lang="fr-FR" dirty="0"/>
              <a:t>contenant sa définition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__autoload(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class_name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b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require_once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class_name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.class.php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b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b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Cercle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  <a:sym typeface="Wingdings" pitchFamily="2" charset="2"/>
              </a:rPr>
              <a:t>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require_once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Cercle.class.php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82ABF853-6712-4203-92FB-63E3F3860D5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AFF7EF-1EDE-44D2-A9EB-B1F4E7D5F468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7477621" y="3717032"/>
            <a:ext cx="4090987" cy="510778"/>
          </a:xfrm>
          <a:prstGeom prst="wedgeRoundRectCallout">
            <a:avLst>
              <a:gd name="adj1" fmla="val -128969"/>
              <a:gd name="adj2" fmla="val 3507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Obsolète depuis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 7.2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__callStatic</a:t>
            </a:r>
            <a:r>
              <a:rPr lang="fr-FR" b="1" dirty="0">
                <a:latin typeface="Consolas" panose="020B0609020204030204" pitchFamily="49" charset="0"/>
              </a:rPr>
              <a:t> (PHP 5.3)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</a:t>
            </a:r>
            <a:r>
              <a:rPr lang="fr-FR" dirty="0">
                <a:solidFill>
                  <a:schemeClr val="bg1"/>
                </a:solidFill>
              </a:rPr>
              <a:t>surcharger l'accès</a:t>
            </a:r>
            <a:r>
              <a:rPr lang="fr-FR" dirty="0"/>
              <a:t> à des </a:t>
            </a:r>
            <a:r>
              <a:rPr lang="fr-FR" dirty="0">
                <a:solidFill>
                  <a:schemeClr val="bg1"/>
                </a:solidFill>
              </a:rPr>
              <a:t>méthodes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static</a:t>
            </a:r>
            <a:r>
              <a:rPr lang="fr-FR" dirty="0">
                <a:solidFill>
                  <a:schemeClr val="bg1"/>
                </a:solidFill>
              </a:rPr>
              <a:t> non accessibles </a:t>
            </a:r>
            <a:r>
              <a:rPr lang="fr-FR" dirty="0"/>
              <a:t>d'une classe</a:t>
            </a:r>
          </a:p>
          <a:p>
            <a:pPr eaLnBrk="1" hangingPunct="1">
              <a:defRPr/>
            </a:pPr>
            <a:r>
              <a:rPr lang="fr-FR" dirty="0"/>
              <a:t>N'est </a:t>
            </a:r>
            <a:r>
              <a:rPr lang="fr-FR" dirty="0">
                <a:solidFill>
                  <a:schemeClr val="bg1"/>
                </a:solidFill>
              </a:rPr>
              <a:t>déclenchée</a:t>
            </a:r>
            <a:r>
              <a:rPr lang="fr-FR" dirty="0"/>
              <a:t> que </a:t>
            </a:r>
            <a:r>
              <a:rPr lang="fr-FR" dirty="0">
                <a:solidFill>
                  <a:schemeClr val="bg1"/>
                </a:solidFill>
              </a:rPr>
              <a:t>si la méthode </a:t>
            </a:r>
            <a:r>
              <a:rPr lang="fr-FR" dirty="0"/>
              <a:t>demandée </a:t>
            </a:r>
            <a:r>
              <a:rPr lang="fr-FR" dirty="0">
                <a:solidFill>
                  <a:schemeClr val="bg1"/>
                </a:solidFill>
              </a:rPr>
              <a:t>n'est pas accessible </a:t>
            </a:r>
            <a:r>
              <a:rPr lang="fr-FR" dirty="0"/>
              <a:t>(</a:t>
            </a:r>
            <a:r>
              <a:rPr lang="fr-FR" dirty="0" err="1"/>
              <a:t>private</a:t>
            </a:r>
            <a:r>
              <a:rPr lang="fr-FR" dirty="0"/>
              <a:t>, </a:t>
            </a:r>
            <a:r>
              <a:rPr lang="fr-FR" dirty="0" err="1"/>
              <a:t>protected</a:t>
            </a:r>
            <a:r>
              <a:rPr lang="fr-FR" dirty="0"/>
              <a:t> ou inexistante)</a:t>
            </a:r>
          </a:p>
          <a:p>
            <a:pPr eaLnBrk="1" hangingPunct="1">
              <a:defRPr/>
            </a:pPr>
            <a:r>
              <a:rPr lang="fr-FR" dirty="0"/>
              <a:t>Doit être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static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Doit être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public</a:t>
            </a:r>
          </a:p>
          <a:p>
            <a:pPr eaLnBrk="1" hangingPunct="1">
              <a:defRPr/>
            </a:pPr>
            <a:r>
              <a:rPr lang="fr-FR" dirty="0"/>
              <a:t>Permet de donner un </a:t>
            </a:r>
            <a:r>
              <a:rPr lang="fr-FR" dirty="0">
                <a:solidFill>
                  <a:schemeClr val="bg1"/>
                </a:solidFill>
              </a:rPr>
              <a:t>accès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simplifié</a:t>
            </a:r>
            <a:r>
              <a:rPr lang="fr-FR" dirty="0"/>
              <a:t> à des méthodes non accessibles directement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A4AD6294-FD70-4FE4-BA0F-88A78995F217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5936F69-16D8-4A35-B56E-A4ADB20A0F12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__callStatic</a:t>
            </a:r>
            <a:r>
              <a:rPr lang="fr-FR" b="1" dirty="0">
                <a:latin typeface="Consolas" panose="020B0609020204030204" pitchFamily="49" charset="0"/>
              </a:rPr>
              <a:t> (PHP 5.3)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Moteur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demarrer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Vroummm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arreter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...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Voiture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	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__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callStatic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array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params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 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!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method_exists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Moteur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throw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Méthode statique inconnue 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call_user_func_array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Moteur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params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36DE721F-B04A-4647-86E8-6A54C10CBE4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682486-2AC1-4979-ACA4-C34397915224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__callStatic</a:t>
            </a:r>
            <a:r>
              <a:rPr lang="fr-FR" b="1" dirty="0">
                <a:latin typeface="Consolas" panose="020B0609020204030204" pitchFamily="49" charset="0"/>
              </a:rPr>
              <a:t> (PHP 5.3)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Voiture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demarrer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Voiture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arreter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Voiture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avancer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1147AA0-9767-41F1-B604-9BA19859C0A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0A15CC5-188D-4360-8DEB-308BA4A04FB2}" type="datetime11">
              <a:rPr lang="fr-FR" smtClean="0"/>
              <a:t>09:13:19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2005014" y="1585914"/>
            <a:ext cx="8194675" cy="4413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Vroummm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2003426" y="2306639"/>
            <a:ext cx="8196263" cy="4079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2005014" y="3143251"/>
            <a:ext cx="8194675" cy="24669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Fatal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error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: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Uncaught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exception 'Exception'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with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message 'Accès à une méthode statique inconnue (avancer)' in callStatic.php on line 8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Call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Stack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1. {main}() callStatic.php:0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2.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Voiture::avancer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() callStatic.php:17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3. Voiture::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__callStatic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() callStatic.php:0 </a:t>
            </a:r>
            <a:endPara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17" grpId="0" animBg="1"/>
      <p:bldP spid="3717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Objet fonction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2F409A2-F6FC-4805-8B6A-06054A83E4C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1E886F-64F1-4EB2-9512-71A164DDE3D7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invoke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Description du comportement d’un classe lorsqu’une </a:t>
            </a:r>
            <a:r>
              <a:rPr lang="fr-FR" dirty="0">
                <a:solidFill>
                  <a:schemeClr val="bg1"/>
                </a:solidFill>
              </a:rPr>
              <a:t>instance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utilisée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comme une fonction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t 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  <a:t>new 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Traceur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log.txt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Début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0D2A299-506F-43DB-8EBB-5A10D75EB1A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A3B8A4-B09F-4C8B-80B3-579AC135734D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__invoke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class Traceur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nomFichier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ressource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__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construct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nomFichier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fichier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ouvrirFichier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Fin construction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__destruct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Prêt pour la destruction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fclose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ressource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ouvrirFichier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</a:rPr>
              <a:t>        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ressource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en-US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fopen</a:t>
            </a:r>
            <a:r>
              <a:rPr lang="en-US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nomFichier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ligne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strftime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%c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 :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fwrite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ressource,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8291103E-D0A7-478F-9DDF-8B5A5091692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47C717-10BF-4236-80D1-EC81E54AFD58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__invoke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__invoke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sz="16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new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Traceur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log.txt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sz="16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Début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sleep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Suite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sleep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3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Terminé !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FR" sz="1600" b="1" dirty="0">
              <a:latin typeface="Consolas" panose="020B06090202040302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readfile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log.txt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57BD02E9-3009-4C14-9EDB-278606FDA1C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10DAED-6295-4C9A-8038-E1EEF614F198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054225" y="4865688"/>
            <a:ext cx="8085138" cy="13271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00:04:14 2011 : Fin construction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00:04:14 2011 : Début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00:04:16 2011 : Suite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00:04:19 2011 : Terminé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Linéarisation d’objets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50EF336-77C2-4AF3-8FF6-3A12DED7364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644FD1-4C75-4B74-B1BB-D9605982916F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Linéarisation d’objets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Stockage d’une </a:t>
            </a:r>
            <a:r>
              <a:rPr lang="fr-FR" dirty="0">
                <a:solidFill>
                  <a:schemeClr val="bg1"/>
                </a:solidFill>
              </a:rPr>
              <a:t>variable</a:t>
            </a:r>
            <a:r>
              <a:rPr lang="fr-FR" dirty="0"/>
              <a:t> dans une </a:t>
            </a:r>
            <a:r>
              <a:rPr lang="fr-FR" dirty="0">
                <a:solidFill>
                  <a:schemeClr val="bg1"/>
                </a:solidFill>
              </a:rPr>
              <a:t>forme « dormante »</a:t>
            </a:r>
            <a:r>
              <a:rPr lang="fr-FR" dirty="0"/>
              <a:t> entre deux scripts</a:t>
            </a:r>
          </a:p>
          <a:p>
            <a:pPr eaLnBrk="1" hangingPunct="1">
              <a:defRPr/>
            </a:pPr>
            <a:r>
              <a:rPr lang="fr-FR" dirty="0"/>
              <a:t>La variable est </a:t>
            </a:r>
            <a:r>
              <a:rPr lang="fr-FR" dirty="0">
                <a:solidFill>
                  <a:schemeClr val="bg1"/>
                </a:solidFill>
              </a:rPr>
              <a:t>réduite à une chaîne de caractères</a:t>
            </a:r>
            <a:r>
              <a:rPr lang="fr-FR" dirty="0"/>
              <a:t> contenant ses caractéristiques</a:t>
            </a:r>
          </a:p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dé-linéarisation</a:t>
            </a:r>
            <a:r>
              <a:rPr lang="fr-FR" dirty="0"/>
              <a:t> permet de retrouver la variable restaurée dans sa </a:t>
            </a:r>
            <a:r>
              <a:rPr lang="fr-FR" dirty="0">
                <a:solidFill>
                  <a:schemeClr val="bg1"/>
                </a:solidFill>
              </a:rPr>
              <a:t>forme utilisable</a:t>
            </a:r>
          </a:p>
          <a:p>
            <a:pPr eaLnBrk="1" hangingPunct="1">
              <a:defRPr/>
            </a:pPr>
            <a:r>
              <a:rPr lang="fr-FR" dirty="0"/>
              <a:t>Les objets peuvent être (dé-)linéarisés</a:t>
            </a:r>
          </a:p>
          <a:p>
            <a:pPr eaLnBrk="1" hangingPunct="1">
              <a:defRPr/>
            </a:pPr>
            <a:r>
              <a:rPr lang="fr-FR" dirty="0"/>
              <a:t>Les attributs de classe posent problème</a:t>
            </a:r>
          </a:p>
          <a:p>
            <a:pPr eaLnBrk="1" hangingPunct="1">
              <a:defRPr/>
            </a:pPr>
            <a:r>
              <a:rPr lang="fr-FR" dirty="0"/>
              <a:t>Les attributs de type « ressource » posent problème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A12D4364-BFE6-429B-A0E3-D9950944EE7A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A08D84F-2850-4CD0-9DF5-A0EB03D5EAFC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sleep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, __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wakeup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class Traceur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nomFichier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ressource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__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construct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nomFichier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fichier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ouvrirFichier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Fin construction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__destruct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Prêt pour la destruction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fclose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ressource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_ouvrirFichier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b="1" dirty="0">
                <a:latin typeface="Consolas" panose="020B0609020204030204" pitchFamily="49" charset="0"/>
              </a:rPr>
              <a:t>        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ressource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en-US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fopen</a:t>
            </a:r>
            <a:r>
              <a:rPr lang="en-US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nomFichier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ligne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strftime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%c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 :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texte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.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fwrite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ressource,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ligne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B49C453-9A18-4053-A369-A698B974461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8D720A-515B-4541-ABC8-F059381D5503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620000" y="1038343"/>
            <a:ext cx="2940496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Type ressource :</a:t>
            </a:r>
          </a:p>
          <a:p>
            <a:pPr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 peut pas être linéarisé !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055440" y="1801813"/>
            <a:ext cx="3816350" cy="2587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4871790" y="1600199"/>
            <a:ext cx="2748210" cy="3309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Auto-chargement de classes </a:t>
            </a:r>
            <a:r>
              <a:rPr lang="fr-FR" b="1" dirty="0" err="1">
                <a:latin typeface="Consolas" panose="020B0609020204030204" pitchFamily="49" charset="0"/>
              </a:rPr>
              <a:t>spl_autoload_register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d’</a:t>
            </a:r>
            <a:r>
              <a:rPr lang="fr-FR" dirty="0">
                <a:solidFill>
                  <a:schemeClr val="bg1"/>
                </a:solidFill>
              </a:rPr>
              <a:t>enregistrer une fonction dans la </a:t>
            </a:r>
            <a:r>
              <a:rPr lang="fr-FR">
                <a:solidFill>
                  <a:schemeClr val="bg1"/>
                </a:solidFill>
              </a:rPr>
              <a:t>pile d’auto-chargement</a:t>
            </a:r>
            <a:endParaRPr lang="fr-F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600" b="1" dirty="0">
                <a:solidFill>
                  <a:srgbClr val="2E8B57"/>
                </a:solidFill>
                <a:latin typeface="Consolas" panose="020B0609020204030204" pitchFamily="49" charset="0"/>
              </a:rPr>
              <a:t>bool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spl_autoload_register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b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	[ </a:t>
            </a:r>
            <a:r>
              <a:rPr lang="en-US" sz="2600" b="1" dirty="0">
                <a:solidFill>
                  <a:srgbClr val="2E8B57"/>
                </a:solidFill>
                <a:latin typeface="Consolas" panose="020B0609020204030204" pitchFamily="49" charset="0"/>
              </a:rPr>
              <a:t>callable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autoload_function</a:t>
            </a:r>
            <a:b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	[, </a:t>
            </a:r>
            <a:r>
              <a:rPr lang="en-US" sz="2600" b="1" dirty="0">
                <a:solidFill>
                  <a:srgbClr val="2E8B57"/>
                </a:solidFill>
                <a:latin typeface="Consolas" panose="020B0609020204030204" pitchFamily="49" charset="0"/>
              </a:rPr>
              <a:t>bool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600" b="1" dirty="0">
                <a:solidFill>
                  <a:srgbClr val="008080"/>
                </a:solidFill>
                <a:latin typeface="Consolas" panose="020B0609020204030204" pitchFamily="49" charset="0"/>
              </a:rPr>
              <a:t>throw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FF00FF"/>
                </a:solidFill>
                <a:latin typeface="Consolas" panose="020B0609020204030204" pitchFamily="49" charset="0"/>
              </a:rPr>
              <a:t>true</a:t>
            </a:r>
            <a:b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	[, </a:t>
            </a:r>
            <a:r>
              <a:rPr lang="en-US" sz="2600" b="1" dirty="0">
                <a:solidFill>
                  <a:srgbClr val="2E8B57"/>
                </a:solidFill>
                <a:latin typeface="Consolas" panose="020B0609020204030204" pitchFamily="49" charset="0"/>
              </a:rPr>
              <a:t>bool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600" b="1" dirty="0">
                <a:solidFill>
                  <a:srgbClr val="008080"/>
                </a:solidFill>
                <a:latin typeface="Consolas" panose="020B0609020204030204" pitchFamily="49" charset="0"/>
              </a:rPr>
              <a:t>prepend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FF00FF"/>
                </a:solidFill>
                <a:latin typeface="Consolas" panose="020B0609020204030204" pitchFamily="49" charset="0"/>
              </a:rPr>
              <a:t>false</a:t>
            </a:r>
            <a:r>
              <a:rPr 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 ]]] </a:t>
            </a:r>
            <a:r>
              <a:rPr lang="en-US" sz="2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defRPr/>
            </a:pPr>
            <a:r>
              <a:rPr lang="fr-FR" dirty="0"/>
              <a:t>Exemple :</a:t>
            </a:r>
            <a:br>
              <a:rPr lang="fr-FR" dirty="0"/>
            </a:br>
            <a:r>
              <a:rPr lang="en-US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spl_autoload_register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   </a:t>
            </a:r>
            <a:r>
              <a:rPr lang="en-US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include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__DIR__ </a:t>
            </a:r>
            <a:r>
              <a:rPr lang="en-US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src</a:t>
            </a:r>
            <a:r>
              <a:rPr lang="en-US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/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en-US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en-US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en-US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php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b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rgbClr val="A020F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0305060-DD3D-4282-AEB1-2210C874CFAF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AE96BD-E21C-4C4F-AC7E-EEF82888599C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__sleep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__wakeup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__sleep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_</a:t>
            </a:r>
            <a:r>
              <a:rPr lang="fr-FR" sz="16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nomFichier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 </a:t>
            </a:r>
            <a:r>
              <a:rPr lang="fr-FR" sz="16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__wakeup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ouvrirFichier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ecrire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Debout là-dedans !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if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isset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_SESSION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TRACEUR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])) 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_SESSION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TRACEUR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 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   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new 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Traceur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log.txt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Début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sleep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Suite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sleep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3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Terminé !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_SESSION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TRACEUR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] 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= $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readfile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log.txt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3148ED2D-04D8-4644-87EE-58F1EA2BBD2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087DFF3-CB96-42BC-89B2-00C81C386726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AutoShape 6" hidden="1"/>
          <p:cNvSpPr>
            <a:spLocks noChangeArrowheads="1"/>
          </p:cNvSpPr>
          <p:nvPr/>
        </p:nvSpPr>
        <p:spPr bwMode="auto">
          <a:xfrm>
            <a:off x="2054225" y="901701"/>
            <a:ext cx="8085138" cy="286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00:06:52 2011 : Fin construction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00:06:53 2011 : Début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00:06:55 2011 : Suite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00:06:58 2011 : Terminé !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00:06:58 2011 : Prêt pour la destruction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00:07:10 2011 : Debout là-dedans !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00:07:10 2011 : Début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00:07:12 2011 : Suite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Tue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Oct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11 00:07:15 2011 : Terminé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Abstraction de classes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F3B06E5-EF9B-4A5B-9D51-9596CDD53F5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4D2E279-E905-4264-B0D5-BE486244ABE2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Abstraction de classes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Classes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abstraites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Impossibilité</a:t>
            </a:r>
            <a:r>
              <a:rPr lang="fr-FR" dirty="0"/>
              <a:t> de créer une </a:t>
            </a:r>
            <a:r>
              <a:rPr lang="fr-FR" dirty="0">
                <a:solidFill>
                  <a:schemeClr val="bg1"/>
                </a:solidFill>
              </a:rPr>
              <a:t>instance</a:t>
            </a:r>
            <a:r>
              <a:rPr lang="fr-FR" dirty="0"/>
              <a:t> d’une </a:t>
            </a:r>
            <a:r>
              <a:rPr lang="fr-FR" dirty="0">
                <a:solidFill>
                  <a:schemeClr val="bg1"/>
                </a:solidFill>
              </a:rPr>
              <a:t>classe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abstraite</a:t>
            </a:r>
          </a:p>
          <a:p>
            <a:pPr eaLnBrk="1" hangingPunct="1">
              <a:defRPr/>
            </a:pPr>
            <a:r>
              <a:rPr lang="fr-FR" dirty="0"/>
              <a:t>Toute classe contenant </a:t>
            </a:r>
            <a:r>
              <a:rPr lang="fr-FR" dirty="0">
                <a:solidFill>
                  <a:schemeClr val="bg1"/>
                </a:solidFill>
              </a:rPr>
              <a:t>une méthode abstraite </a:t>
            </a:r>
            <a:r>
              <a:rPr lang="fr-FR" dirty="0"/>
              <a:t>doit être </a:t>
            </a:r>
            <a:r>
              <a:rPr lang="fr-FR" dirty="0">
                <a:solidFill>
                  <a:schemeClr val="bg1"/>
                </a:solidFill>
              </a:rPr>
              <a:t>définie abstraite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Méthode abstraite </a:t>
            </a:r>
            <a:r>
              <a:rPr lang="fr-FR" dirty="0"/>
              <a:t>: pas d'implémentation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Implémentation</a:t>
            </a:r>
            <a:r>
              <a:rPr lang="fr-FR" dirty="0"/>
              <a:t> de toutes les méthodes abstraites d'une classe dans la </a:t>
            </a:r>
            <a:r>
              <a:rPr lang="fr-FR" dirty="0">
                <a:solidFill>
                  <a:schemeClr val="bg1"/>
                </a:solidFill>
              </a:rPr>
              <a:t>classe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dérivée</a:t>
            </a:r>
          </a:p>
          <a:p>
            <a:pPr eaLnBrk="1" hangingPunct="1">
              <a:defRPr/>
            </a:pPr>
            <a:r>
              <a:rPr lang="fr-FR" dirty="0"/>
              <a:t>Méthodes abstraites </a:t>
            </a:r>
            <a:r>
              <a:rPr lang="fr-FR" dirty="0">
                <a:solidFill>
                  <a:schemeClr val="bg1"/>
                </a:solidFill>
              </a:rPr>
              <a:t>protégées</a:t>
            </a:r>
            <a:r>
              <a:rPr lang="fr-FR" dirty="0"/>
              <a:t> ou </a:t>
            </a:r>
            <a:r>
              <a:rPr lang="fr-FR" dirty="0">
                <a:solidFill>
                  <a:schemeClr val="bg1"/>
                </a:solidFill>
              </a:rPr>
              <a:t>publiques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6FB1644E-C273-400B-839A-3A66F021D3E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076EFD-702B-4B99-8B01-EAEE25B2D69F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Abstraction de classes : exemple</a:t>
            </a: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C974118-B0E4-4568-9131-003AA17F486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43</a:t>
            </a:fld>
            <a:endParaRPr lang="fr-FR" altLang="fr-FR" sz="1200"/>
          </a:p>
        </p:txBody>
      </p:sp>
      <p:sp>
        <p:nvSpPr>
          <p:cNvPr id="2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E1EA9F6-CCC1-404C-A7B2-7C7655256652}" type="datetime11">
              <a:rPr lang="fr-FR" smtClean="0"/>
              <a:t>09:13:19</a:t>
            </a:fld>
            <a:endParaRPr lang="fr-FR"/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609600" y="12684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Abstraite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abstract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nom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affiche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 nom est '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nom()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Concrete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Abstraite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nom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	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"</a:t>
            </a:r>
            <a:r>
              <a:rPr lang="fr-FR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Concrete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Abstraite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Concrete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affiche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51239" name="AutoShape 7"/>
          <p:cNvSpPr>
            <a:spLocks noChangeAspect="1" noChangeArrowheads="1"/>
          </p:cNvSpPr>
          <p:nvPr/>
        </p:nvSpPr>
        <p:spPr bwMode="auto">
          <a:xfrm>
            <a:off x="7447146" y="1120550"/>
            <a:ext cx="4135254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Classe abstraite</a:t>
            </a:r>
          </a:p>
        </p:txBody>
      </p:sp>
      <p:sp>
        <p:nvSpPr>
          <p:cNvPr id="351240" name="AutoShape 8"/>
          <p:cNvSpPr>
            <a:spLocks noChangeArrowheads="1"/>
          </p:cNvSpPr>
          <p:nvPr/>
        </p:nvSpPr>
        <p:spPr bwMode="auto">
          <a:xfrm>
            <a:off x="652689" y="1268413"/>
            <a:ext cx="3816350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41" name="AutoShape 9"/>
          <p:cNvCxnSpPr>
            <a:cxnSpLocks noChangeShapeType="1"/>
            <a:stCxn id="351239" idx="1"/>
            <a:endCxn id="351240" idx="3"/>
          </p:cNvCxnSpPr>
          <p:nvPr/>
        </p:nvCxnSpPr>
        <p:spPr bwMode="auto">
          <a:xfrm flipH="1">
            <a:off x="4469039" y="1375939"/>
            <a:ext cx="2978107" cy="726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2" name="AutoShape 10"/>
          <p:cNvSpPr>
            <a:spLocks noChangeAspect="1" noChangeArrowheads="1"/>
          </p:cNvSpPr>
          <p:nvPr/>
        </p:nvSpPr>
        <p:spPr bwMode="auto">
          <a:xfrm>
            <a:off x="7447146" y="1658411"/>
            <a:ext cx="4135254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Méthode abstraite protégée</a:t>
            </a:r>
          </a:p>
        </p:txBody>
      </p:sp>
      <p:sp>
        <p:nvSpPr>
          <p:cNvPr id="351243" name="AutoShape 11"/>
          <p:cNvSpPr>
            <a:spLocks noChangeArrowheads="1"/>
          </p:cNvSpPr>
          <p:nvPr/>
        </p:nvSpPr>
        <p:spPr bwMode="auto">
          <a:xfrm>
            <a:off x="1027339" y="1628776"/>
            <a:ext cx="482441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44" name="AutoShape 12"/>
          <p:cNvCxnSpPr>
            <a:cxnSpLocks noChangeShapeType="1"/>
            <a:stCxn id="351242" idx="1"/>
            <a:endCxn id="351243" idx="3"/>
          </p:cNvCxnSpPr>
          <p:nvPr/>
        </p:nvCxnSpPr>
        <p:spPr bwMode="auto">
          <a:xfrm flipH="1" flipV="1">
            <a:off x="5851751" y="1808958"/>
            <a:ext cx="1595395" cy="30915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6" name="AutoShape 14"/>
          <p:cNvSpPr>
            <a:spLocks noChangeAspect="1" noChangeArrowheads="1"/>
          </p:cNvSpPr>
          <p:nvPr/>
        </p:nvSpPr>
        <p:spPr bwMode="auto">
          <a:xfrm>
            <a:off x="7447146" y="2604895"/>
            <a:ext cx="4135254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Concrétisation de la classe abstraite</a:t>
            </a:r>
          </a:p>
        </p:txBody>
      </p:sp>
      <p:sp>
        <p:nvSpPr>
          <p:cNvPr id="351247" name="AutoShape 15"/>
          <p:cNvSpPr>
            <a:spLocks noChangeArrowheads="1"/>
          </p:cNvSpPr>
          <p:nvPr/>
        </p:nvSpPr>
        <p:spPr bwMode="auto">
          <a:xfrm>
            <a:off x="652689" y="3476626"/>
            <a:ext cx="504031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48" name="AutoShape 16"/>
          <p:cNvCxnSpPr>
            <a:cxnSpLocks noChangeShapeType="1"/>
            <a:stCxn id="351246" idx="1"/>
            <a:endCxn id="351247" idx="3"/>
          </p:cNvCxnSpPr>
          <p:nvPr/>
        </p:nvCxnSpPr>
        <p:spPr bwMode="auto">
          <a:xfrm flipH="1">
            <a:off x="5693001" y="3064596"/>
            <a:ext cx="1754145" cy="592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9" name="AutoShape 17"/>
          <p:cNvSpPr>
            <a:spLocks noChangeAspect="1" noChangeArrowheads="1"/>
          </p:cNvSpPr>
          <p:nvPr/>
        </p:nvSpPr>
        <p:spPr bwMode="auto">
          <a:xfrm>
            <a:off x="7447146" y="3551379"/>
            <a:ext cx="4135254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Implémentation de la méthode abstraite</a:t>
            </a:r>
          </a:p>
        </p:txBody>
      </p:sp>
      <p:sp>
        <p:nvSpPr>
          <p:cNvPr id="351250" name="AutoShape 18"/>
          <p:cNvSpPr>
            <a:spLocks noChangeArrowheads="1"/>
          </p:cNvSpPr>
          <p:nvPr/>
        </p:nvSpPr>
        <p:spPr bwMode="auto">
          <a:xfrm>
            <a:off x="1127351" y="3832226"/>
            <a:ext cx="3816350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51" name="AutoShape 19"/>
          <p:cNvCxnSpPr>
            <a:cxnSpLocks noChangeShapeType="1"/>
            <a:stCxn id="351249" idx="1"/>
            <a:endCxn id="351250" idx="3"/>
          </p:cNvCxnSpPr>
          <p:nvPr/>
        </p:nvCxnSpPr>
        <p:spPr bwMode="auto">
          <a:xfrm flipH="1">
            <a:off x="4943701" y="4011080"/>
            <a:ext cx="2503445" cy="13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55" name="AutoShape 23"/>
          <p:cNvSpPr>
            <a:spLocks noChangeAspect="1" noChangeArrowheads="1"/>
          </p:cNvSpPr>
          <p:nvPr/>
        </p:nvSpPr>
        <p:spPr bwMode="auto">
          <a:xfrm>
            <a:off x="7447146" y="4497863"/>
            <a:ext cx="4135254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Instanciation de la classe abstraite</a:t>
            </a:r>
          </a:p>
        </p:txBody>
      </p:sp>
      <p:sp>
        <p:nvSpPr>
          <p:cNvPr id="351256" name="AutoShape 24"/>
          <p:cNvSpPr>
            <a:spLocks noChangeArrowheads="1"/>
          </p:cNvSpPr>
          <p:nvPr/>
        </p:nvSpPr>
        <p:spPr bwMode="auto">
          <a:xfrm>
            <a:off x="652690" y="5300663"/>
            <a:ext cx="3240087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57" name="AutoShape 25"/>
          <p:cNvCxnSpPr>
            <a:cxnSpLocks noChangeShapeType="1"/>
            <a:stCxn id="351255" idx="1"/>
            <a:endCxn id="351256" idx="3"/>
          </p:cNvCxnSpPr>
          <p:nvPr/>
        </p:nvCxnSpPr>
        <p:spPr bwMode="auto">
          <a:xfrm flipH="1">
            <a:off x="3892777" y="4957564"/>
            <a:ext cx="3554369" cy="5232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60" name="AutoShape 28"/>
          <p:cNvSpPr>
            <a:spLocks noChangeAspect="1" noChangeArrowheads="1"/>
          </p:cNvSpPr>
          <p:nvPr/>
        </p:nvSpPr>
        <p:spPr bwMode="auto">
          <a:xfrm>
            <a:off x="7447146" y="5444349"/>
            <a:ext cx="4135254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Instanciation de la classe concrète</a:t>
            </a:r>
          </a:p>
        </p:txBody>
      </p:sp>
      <p:sp>
        <p:nvSpPr>
          <p:cNvPr id="351261" name="AutoShape 29"/>
          <p:cNvSpPr>
            <a:spLocks noChangeArrowheads="1"/>
          </p:cNvSpPr>
          <p:nvPr/>
        </p:nvSpPr>
        <p:spPr bwMode="auto">
          <a:xfrm>
            <a:off x="652690" y="5661026"/>
            <a:ext cx="3024187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1262" name="AutoShape 30"/>
          <p:cNvCxnSpPr>
            <a:cxnSpLocks noChangeShapeType="1"/>
            <a:stCxn id="351260" idx="1"/>
            <a:endCxn id="351261" idx="3"/>
          </p:cNvCxnSpPr>
          <p:nvPr/>
        </p:nvCxnSpPr>
        <p:spPr bwMode="auto">
          <a:xfrm flipH="1" flipV="1">
            <a:off x="3676877" y="5841208"/>
            <a:ext cx="3770269" cy="628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58" name="AutoShape 26" hidden="1"/>
          <p:cNvSpPr>
            <a:spLocks noChangeArrowheads="1"/>
          </p:cNvSpPr>
          <p:nvPr/>
        </p:nvSpPr>
        <p:spPr bwMode="auto">
          <a:xfrm>
            <a:off x="1958975" y="4910654"/>
            <a:ext cx="6369050" cy="78319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Fatal </a:t>
            </a:r>
            <a:r>
              <a:rPr lang="fr-F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Cannot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instantiate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abstract class Abstraite in </a:t>
            </a:r>
            <a:r>
              <a:rPr lang="fr-F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dummy.php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on line 72</a:t>
            </a:r>
          </a:p>
        </p:txBody>
      </p:sp>
      <p:sp>
        <p:nvSpPr>
          <p:cNvPr id="351259" name="AutoShape 27" hidden="1"/>
          <p:cNvSpPr>
            <a:spLocks noChangeArrowheads="1"/>
          </p:cNvSpPr>
          <p:nvPr/>
        </p:nvSpPr>
        <p:spPr bwMode="auto">
          <a:xfrm>
            <a:off x="1958976" y="6011864"/>
            <a:ext cx="3776663" cy="4413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 nom est '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Concrete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9" grpId="0" animBg="1"/>
      <p:bldP spid="351240" grpId="0" animBg="1"/>
      <p:bldP spid="351242" grpId="0" animBg="1"/>
      <p:bldP spid="351243" grpId="0" animBg="1"/>
      <p:bldP spid="351246" grpId="0" animBg="1"/>
      <p:bldP spid="351247" grpId="0" animBg="1"/>
      <p:bldP spid="351249" grpId="0" animBg="1"/>
      <p:bldP spid="351250" grpId="0" animBg="1"/>
      <p:bldP spid="351255" grpId="0" animBg="1"/>
      <p:bldP spid="351256" grpId="0" animBg="1"/>
      <p:bldP spid="351260" grpId="0" animBg="1"/>
      <p:bldP spid="351261" grpId="0" animBg="1"/>
      <p:bldP spid="351258" grpId="0" animBg="1"/>
      <p:bldP spid="3512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Typage des paramètres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6128D86-0D0F-4D22-A0FA-A1DEDEE19A4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822A6E-32B0-43EF-90C4-D0192AD772C6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Typage des paramètres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  <a:r>
              <a:rPr lang="fr-FR" dirty="0"/>
              <a:t> des fonctions et méthodes </a:t>
            </a:r>
            <a:r>
              <a:rPr lang="fr-FR" dirty="0">
                <a:solidFill>
                  <a:schemeClr val="bg1"/>
                </a:solidFill>
              </a:rPr>
              <a:t>peuvent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être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typés</a:t>
            </a:r>
          </a:p>
          <a:p>
            <a:pPr eaLnBrk="1" hangingPunct="1">
              <a:defRPr/>
            </a:pPr>
            <a:endParaRPr lang="fr-FR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types</a:t>
            </a:r>
            <a:r>
              <a:rPr lang="fr-FR" dirty="0"/>
              <a:t> sont alors forcément des </a:t>
            </a:r>
            <a:r>
              <a:rPr lang="fr-FR" dirty="0">
                <a:solidFill>
                  <a:schemeClr val="bg1"/>
                </a:solidFill>
              </a:rPr>
              <a:t>types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définis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par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l'utilisateur</a:t>
            </a:r>
            <a:r>
              <a:rPr lang="fr-FR" dirty="0"/>
              <a:t> ou </a:t>
            </a:r>
            <a:r>
              <a:rPr lang="fr-FR" dirty="0">
                <a:solidFill>
                  <a:schemeClr val="bg1"/>
                </a:solidFill>
              </a:rPr>
              <a:t>des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tableaux</a:t>
            </a:r>
            <a:r>
              <a:rPr lang="fr-FR" dirty="0"/>
              <a:t> (PHP 5.1)</a:t>
            </a:r>
          </a:p>
          <a:p>
            <a:pPr eaLnBrk="1" hangingPunct="1">
              <a:defRPr/>
            </a:pPr>
            <a:endParaRPr lang="fr-FR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fr-FR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puissance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Entier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Entier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  <a:b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097BC8C0-5657-4488-9697-2DB7257553A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8A4ADF-9EB9-4E01-91F4-1D2A7855A55C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Typage des paramètres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Entier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__</a:t>
            </a:r>
            <a:r>
              <a:rPr lang="fr-FR" sz="24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construct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v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egal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self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intval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v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==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v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E1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Entier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Entier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20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E1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egal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E2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E1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egal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DF494EB4-5484-4CC9-AC89-864C89B39C5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46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1414B24-4388-41F9-9883-F1C2D27FA998}" type="datetime11">
              <a:rPr lang="fr-FR" smtClean="0"/>
              <a:t>09:13:19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75812" name="AutoShape 4"/>
          <p:cNvSpPr>
            <a:spLocks noChangeArrowheads="1"/>
          </p:cNvSpPr>
          <p:nvPr/>
        </p:nvSpPr>
        <p:spPr bwMode="auto">
          <a:xfrm>
            <a:off x="4511824" y="3068638"/>
            <a:ext cx="863600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75813" name="AutoShape 5"/>
          <p:cNvSpPr>
            <a:spLocks noChangeArrowheads="1"/>
          </p:cNvSpPr>
          <p:nvPr/>
        </p:nvSpPr>
        <p:spPr bwMode="auto">
          <a:xfrm>
            <a:off x="2063750" y="5194500"/>
            <a:ext cx="8064500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375814" name="AutoShape 6"/>
          <p:cNvSpPr>
            <a:spLocks noChangeArrowheads="1"/>
          </p:cNvSpPr>
          <p:nvPr/>
        </p:nvSpPr>
        <p:spPr bwMode="auto">
          <a:xfrm>
            <a:off x="2054225" y="5614076"/>
            <a:ext cx="8085138" cy="91940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Argument 1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passed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Entier::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egal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must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an instance of Entier,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integer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given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/>
      <p:bldP spid="375812" grpId="1" animBg="1"/>
      <p:bldP spid="375813" grpId="0" animBg="1"/>
      <p:bldP spid="3758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Interfaces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9FB7AFD-6BA8-4263-A5E2-5204896A76C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6C1DF-BD91-4385-8826-5FFC8E5B55A7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Interfaces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spécifier quelles </a:t>
            </a: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doivent être implémentées</a:t>
            </a:r>
            <a:r>
              <a:rPr lang="fr-FR" dirty="0"/>
              <a:t> par une classe</a:t>
            </a:r>
          </a:p>
          <a:p>
            <a:pPr eaLnBrk="1" hangingPunct="1">
              <a:defRPr/>
            </a:pPr>
            <a:r>
              <a:rPr lang="fr-FR" dirty="0"/>
              <a:t>Les méthodes doivent être </a:t>
            </a:r>
            <a:r>
              <a:rPr lang="fr-FR" dirty="0">
                <a:solidFill>
                  <a:schemeClr val="bg1"/>
                </a:solidFill>
              </a:rPr>
              <a:t>identiques</a:t>
            </a:r>
            <a:r>
              <a:rPr lang="fr-FR" dirty="0"/>
              <a:t> :</a:t>
            </a:r>
          </a:p>
          <a:p>
            <a:pPr lvl="1" eaLnBrk="1" hangingPunct="1">
              <a:defRPr/>
            </a:pPr>
            <a:r>
              <a:rPr lang="fr-FR" dirty="0"/>
              <a:t>au niveau du </a:t>
            </a:r>
            <a:r>
              <a:rPr lang="fr-FR" dirty="0">
                <a:solidFill>
                  <a:schemeClr val="bg1"/>
                </a:solidFill>
              </a:rPr>
              <a:t>nom</a:t>
            </a:r>
          </a:p>
          <a:p>
            <a:pPr lvl="1" eaLnBrk="1" hangingPunct="1">
              <a:defRPr/>
            </a:pPr>
            <a:r>
              <a:rPr lang="fr-FR" dirty="0"/>
              <a:t>au niveau du </a:t>
            </a:r>
            <a:r>
              <a:rPr lang="fr-FR" dirty="0">
                <a:solidFill>
                  <a:schemeClr val="bg1"/>
                </a:solidFill>
              </a:rPr>
              <a:t>nombre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</a:p>
          <a:p>
            <a:pPr lvl="1" eaLnBrk="1" hangingPunct="1">
              <a:defRPr/>
            </a:pPr>
            <a:r>
              <a:rPr lang="fr-FR" dirty="0"/>
              <a:t>au niveau de la </a:t>
            </a:r>
            <a:r>
              <a:rPr lang="fr-FR" dirty="0">
                <a:solidFill>
                  <a:schemeClr val="bg1"/>
                </a:solidFill>
              </a:rPr>
              <a:t>nature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</a:p>
          <a:p>
            <a:pPr eaLnBrk="1" hangingPunct="1">
              <a:defRPr/>
            </a:pPr>
            <a:r>
              <a:rPr lang="fr-FR" dirty="0"/>
              <a:t>Une classe peut </a:t>
            </a:r>
            <a:r>
              <a:rPr lang="fr-FR" dirty="0">
                <a:solidFill>
                  <a:schemeClr val="bg1"/>
                </a:solidFill>
              </a:rPr>
              <a:t>implémenter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plusieurs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interfaces</a:t>
            </a:r>
          </a:p>
          <a:p>
            <a:pPr eaLnBrk="1" hangingPunct="1">
              <a:defRPr/>
            </a:pPr>
            <a:r>
              <a:rPr lang="fr-FR" dirty="0"/>
              <a:t>Une classe peu implémenter une interface à </a:t>
            </a:r>
            <a:r>
              <a:rPr lang="fr-FR" dirty="0">
                <a:solidFill>
                  <a:schemeClr val="bg1"/>
                </a:solidFill>
              </a:rPr>
              <a:t>n'importe quel niveau de la hiérarchie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378A60A3-D3DD-4551-8517-318888335BD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100C01-B866-43D1-8911-538016281FE9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Interfaces : exemple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737600" y="6453188"/>
            <a:ext cx="2844800" cy="2476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BA98101-9C41-4C1C-829F-EBE0655DC593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49</a:t>
            </a:fld>
            <a:endParaRPr lang="fr-FR" altLang="fr-FR" sz="120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F0CA91F-8581-4095-A646-5F957BF6F0F7}" type="datetime11">
              <a:rPr lang="fr-FR" smtClean="0"/>
              <a:t>09:13:19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609600" y="12684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interface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Comparable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compare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self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Entier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implements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Comparable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__</a:t>
            </a:r>
            <a:r>
              <a:rPr lang="fr-FR" sz="2000" b="1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compare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self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intval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 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353284" name="AutoShape 4"/>
          <p:cNvSpPr>
            <a:spLocks noChangeAspect="1" noChangeArrowheads="1"/>
          </p:cNvSpPr>
          <p:nvPr/>
        </p:nvSpPr>
        <p:spPr bwMode="auto">
          <a:xfrm>
            <a:off x="7442400" y="1200728"/>
            <a:ext cx="414000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Interface</a:t>
            </a:r>
          </a:p>
        </p:txBody>
      </p:sp>
      <p:sp>
        <p:nvSpPr>
          <p:cNvPr id="353285" name="AutoShape 5"/>
          <p:cNvSpPr>
            <a:spLocks noChangeArrowheads="1"/>
          </p:cNvSpPr>
          <p:nvPr/>
        </p:nvSpPr>
        <p:spPr bwMode="auto">
          <a:xfrm>
            <a:off x="645165" y="1268413"/>
            <a:ext cx="3240087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3286" name="AutoShape 6"/>
          <p:cNvCxnSpPr>
            <a:cxnSpLocks noChangeShapeType="1"/>
            <a:stCxn id="353284" idx="1"/>
            <a:endCxn id="353285" idx="3"/>
          </p:cNvCxnSpPr>
          <p:nvPr/>
        </p:nvCxnSpPr>
        <p:spPr bwMode="auto">
          <a:xfrm flipH="1" flipV="1">
            <a:off x="3885252" y="1448594"/>
            <a:ext cx="3557148" cy="752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287" name="AutoShape 7"/>
          <p:cNvSpPr>
            <a:spLocks noChangeAspect="1" noChangeArrowheads="1"/>
          </p:cNvSpPr>
          <p:nvPr/>
        </p:nvSpPr>
        <p:spPr bwMode="auto">
          <a:xfrm>
            <a:off x="7442401" y="2122686"/>
            <a:ext cx="414000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Méthode de l'interface</a:t>
            </a:r>
          </a:p>
        </p:txBody>
      </p:sp>
      <p:sp>
        <p:nvSpPr>
          <p:cNvPr id="353288" name="AutoShape 8"/>
          <p:cNvSpPr>
            <a:spLocks noChangeArrowheads="1"/>
          </p:cNvSpPr>
          <p:nvPr/>
        </p:nvSpPr>
        <p:spPr bwMode="auto">
          <a:xfrm>
            <a:off x="1148402" y="1628776"/>
            <a:ext cx="5040313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3289" name="AutoShape 9"/>
          <p:cNvCxnSpPr>
            <a:cxnSpLocks noChangeShapeType="1"/>
            <a:stCxn id="353287" idx="1"/>
            <a:endCxn id="353288" idx="3"/>
          </p:cNvCxnSpPr>
          <p:nvPr/>
        </p:nvCxnSpPr>
        <p:spPr bwMode="auto">
          <a:xfrm flipH="1" flipV="1">
            <a:off x="6188715" y="1808958"/>
            <a:ext cx="1253686" cy="56911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290" name="AutoShape 10"/>
          <p:cNvSpPr>
            <a:spLocks noChangeAspect="1" noChangeArrowheads="1"/>
          </p:cNvSpPr>
          <p:nvPr/>
        </p:nvSpPr>
        <p:spPr bwMode="auto">
          <a:xfrm>
            <a:off x="7442400" y="3129638"/>
            <a:ext cx="4140000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Classe implémentant l'interface</a:t>
            </a:r>
          </a:p>
        </p:txBody>
      </p:sp>
      <p:sp>
        <p:nvSpPr>
          <p:cNvPr id="353291" name="AutoShape 11"/>
          <p:cNvSpPr>
            <a:spLocks noChangeArrowheads="1"/>
          </p:cNvSpPr>
          <p:nvPr/>
        </p:nvSpPr>
        <p:spPr bwMode="auto">
          <a:xfrm>
            <a:off x="645164" y="2378076"/>
            <a:ext cx="5327650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3292" name="AutoShape 12"/>
          <p:cNvCxnSpPr>
            <a:cxnSpLocks noChangeShapeType="1"/>
            <a:stCxn id="353290" idx="1"/>
            <a:endCxn id="353291" idx="3"/>
          </p:cNvCxnSpPr>
          <p:nvPr/>
        </p:nvCxnSpPr>
        <p:spPr bwMode="auto">
          <a:xfrm flipH="1" flipV="1">
            <a:off x="5972814" y="2558258"/>
            <a:ext cx="1469586" cy="10310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293" name="AutoShape 13"/>
          <p:cNvSpPr>
            <a:spLocks noChangeAspect="1" noChangeArrowheads="1"/>
          </p:cNvSpPr>
          <p:nvPr/>
        </p:nvSpPr>
        <p:spPr bwMode="auto">
          <a:xfrm>
            <a:off x="7442400" y="5205611"/>
            <a:ext cx="414000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Méthode de l'interface</a:t>
            </a:r>
          </a:p>
        </p:txBody>
      </p:sp>
      <p:sp>
        <p:nvSpPr>
          <p:cNvPr id="353294" name="AutoShape 14"/>
          <p:cNvSpPr>
            <a:spLocks noChangeArrowheads="1"/>
          </p:cNvSpPr>
          <p:nvPr/>
        </p:nvSpPr>
        <p:spPr bwMode="auto">
          <a:xfrm>
            <a:off x="1219840" y="4221163"/>
            <a:ext cx="496887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53295" name="AutoShape 15"/>
          <p:cNvCxnSpPr>
            <a:cxnSpLocks noChangeShapeType="1"/>
            <a:stCxn id="353293" idx="1"/>
            <a:endCxn id="353294" idx="3"/>
          </p:cNvCxnSpPr>
          <p:nvPr/>
        </p:nvCxnSpPr>
        <p:spPr bwMode="auto">
          <a:xfrm flipH="1" flipV="1">
            <a:off x="6188715" y="4401344"/>
            <a:ext cx="1253685" cy="10596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/>
      <p:bldP spid="353285" grpId="0" animBg="1"/>
      <p:bldP spid="353287" grpId="0" animBg="1"/>
      <p:bldP spid="353288" grpId="0" animBg="1"/>
      <p:bldP spid="353290" grpId="0" animBg="1"/>
      <p:bldP spid="353291" grpId="0" animBg="1"/>
      <p:bldP spid="353293" grpId="0" animBg="1"/>
      <p:bldP spid="3532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Méthodes magiques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F6AEB57-2A8C-498C-87D5-9DFD06A0C61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F0A4B90-4950-4AC2-94DA-59E09216F81A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Parcours d’objets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259272B-492D-4223-ACFF-F193ECB5319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0245D3B-2BD0-44DD-8CEE-72B29BED5726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45216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Parcours d’objets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Parcours</a:t>
            </a:r>
            <a:r>
              <a:rPr lang="fr-FR" dirty="0"/>
              <a:t> des </a:t>
            </a:r>
            <a:r>
              <a:rPr lang="fr-FR" dirty="0">
                <a:solidFill>
                  <a:schemeClr val="bg1"/>
                </a:solidFill>
              </a:rPr>
              <a:t>attributs accessibles </a:t>
            </a:r>
            <a:r>
              <a:rPr lang="fr-FR" dirty="0"/>
              <a:t>avec </a:t>
            </a:r>
            <a:r>
              <a:rPr lang="fr-FR" b="1" dirty="0" err="1">
                <a:latin typeface="Consolas" panose="020B06090202040302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foreach</a:t>
            </a:r>
            <a:endParaRPr lang="fr-FR" b="1" dirty="0">
              <a:latin typeface="Consolas" panose="020B06090202040302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x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y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dim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nom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un point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parcours()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	  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prop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parcours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6E1E9E17-A814-4BA0-9D98-1201C5C3030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ABE906-72BD-46D9-B4C7-65E960C47C47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442400" y="4060168"/>
            <a:ext cx="414000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nom: un point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23392" y="5114926"/>
            <a:ext cx="4464050" cy="5746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6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5087442" y="4315557"/>
            <a:ext cx="2354958" cy="108670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442400" y="4607982"/>
            <a:ext cx="4140000" cy="17366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x: 0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y: 0</a:t>
            </a:r>
          </a:p>
          <a:p>
            <a:pPr eaLnBrk="1" hangingPunct="1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dim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: 2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nom : un point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23392" y="5689601"/>
            <a:ext cx="4464050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6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>
            <a:off x="5087442" y="5476305"/>
            <a:ext cx="2354958" cy="39347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Mot clé 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final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67E1811-0888-41A1-8039-A2FEA335057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2C3198-62D5-41F6-B36B-3B0A7498CCCD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Mot clé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fr-FR" dirty="0"/>
              <a:t> (méthode)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Rend </a:t>
            </a:r>
            <a:r>
              <a:rPr lang="fr-FR" dirty="0">
                <a:solidFill>
                  <a:schemeClr val="bg1"/>
                </a:solidFill>
              </a:rPr>
              <a:t>impossible</a:t>
            </a:r>
            <a:r>
              <a:rPr lang="fr-FR" dirty="0"/>
              <a:t> la </a:t>
            </a:r>
            <a:r>
              <a:rPr lang="fr-FR" dirty="0">
                <a:solidFill>
                  <a:schemeClr val="bg1"/>
                </a:solidFill>
              </a:rPr>
              <a:t>surcharge d’une méthode </a:t>
            </a:r>
            <a:r>
              <a:rPr lang="fr-FR" dirty="0"/>
              <a:t>par les classes filles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Simple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final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Je suis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Simple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Etendue 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extends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Simple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parent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 mais aussi Etendue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2C564ACB-1D2C-4BB9-9682-CA74EF0915D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4BEBF-E1CE-4C93-BDC1-824263B3E87D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415480" y="5805264"/>
            <a:ext cx="8723883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Cannot override final method Simple::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affiche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27327" y="2111084"/>
            <a:ext cx="111601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Mot clé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final</a:t>
            </a:r>
            <a:r>
              <a:rPr lang="fr-FR" dirty="0"/>
              <a:t> (classe)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classe</a:t>
            </a:r>
            <a:r>
              <a:rPr lang="fr-FR" dirty="0"/>
              <a:t> ne peut </a:t>
            </a:r>
            <a:r>
              <a:rPr lang="fr-FR" dirty="0">
                <a:solidFill>
                  <a:schemeClr val="bg1"/>
                </a:solidFill>
              </a:rPr>
              <a:t>plus</a:t>
            </a:r>
            <a:r>
              <a:rPr lang="fr-FR" dirty="0"/>
              <a:t> être </a:t>
            </a:r>
            <a:r>
              <a:rPr lang="fr-FR" dirty="0">
                <a:solidFill>
                  <a:schemeClr val="bg1"/>
                </a:solidFill>
              </a:rPr>
              <a:t>étendue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final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Simple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Je suis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Simple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Etendue 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extends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Simple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parent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affiche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 mais aussi Etendue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2F9AE2F-7631-4464-B775-652F3E2C88B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0743E7-E6C1-42A6-8DDF-B6BAA034B977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1214" y="5653287"/>
            <a:ext cx="10575346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Class 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Etendue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 may not inherit from final class (Simple)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5522" y="1751013"/>
            <a:ext cx="111442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Méthodes "magiques"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Ensemble de méthodes commençant par '</a:t>
            </a:r>
            <a:r>
              <a:rPr lang="fr-FR" dirty="0">
                <a:latin typeface="Consolas" panose="020B0609020204030204" pitchFamily="49" charset="0"/>
              </a:rPr>
              <a:t>__</a:t>
            </a:r>
            <a:r>
              <a:rPr lang="fr-FR" dirty="0"/>
              <a:t>'</a:t>
            </a:r>
            <a:endParaRPr lang="fr-FR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__construct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__destruct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__toString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__clone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__get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__set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__isset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__unset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__callStatic</a:t>
            </a:r>
            <a:r>
              <a:rPr lang="fr-FR" b="1" dirty="0">
                <a:latin typeface="Consolas" panose="020B0609020204030204" pitchFamily="49" charset="0"/>
              </a:rPr>
              <a:t> (PHP 5.3)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__invoke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__sleep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dirty="0" err="1">
                <a:latin typeface="Consolas" panose="020B0609020204030204" pitchFamily="49" charset="0"/>
              </a:rPr>
              <a:t>__wakeup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__set_state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A315AF2-CB93-41F6-B992-33C9721653A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FDBD384-0ED8-4787-948F-77B4E84ED282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Constructeur / destructeur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FF4F874-7B53-47A4-8BE3-93B2B14070B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8AE52-F7D9-4290-8668-48F03C7C9AA0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</a:rPr>
              <a:t>construct</a:t>
            </a:r>
            <a:r>
              <a:rPr lang="fr-FR" b="1" dirty="0">
                <a:latin typeface="Consolas" panose="020B0609020204030204" pitchFamily="49" charset="0"/>
              </a:rPr>
              <a:t>, __</a:t>
            </a:r>
            <a:r>
              <a:rPr lang="fr-FR" b="1" dirty="0" err="1">
                <a:latin typeface="Consolas" panose="020B0609020204030204" pitchFamily="49" charset="0"/>
              </a:rPr>
              <a:t>destruct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__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construct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dirty="0"/>
              <a:t>Constructeur de l'objet</a:t>
            </a:r>
          </a:p>
          <a:p>
            <a:pPr lvl="1" eaLnBrk="1" hangingPunct="1">
              <a:defRPr/>
            </a:pPr>
            <a:r>
              <a:rPr lang="fr-FR" dirty="0"/>
              <a:t>Appelé lors de l'utilisation de </a:t>
            </a:r>
            <a: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-12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eaLnBrk="1" hangingPunct="1">
              <a:defRPr/>
            </a:pPr>
            <a:endParaRPr lang="fr-FR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__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destruct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dirty="0"/>
              <a:t>Destructeur de l'objet</a:t>
            </a:r>
          </a:p>
          <a:p>
            <a:pPr lvl="1" eaLnBrk="1" hangingPunct="1">
              <a:defRPr/>
            </a:pPr>
            <a:r>
              <a:rPr lang="fr-FR" dirty="0"/>
              <a:t>Appelé lorsque la dernière référence sur un objet est perdue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-12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fr-FR" b="1" dirty="0">
                <a:solidFill>
                  <a:srgbClr val="A020F0"/>
                </a:solidFill>
                <a:latin typeface="Consolas" panose="020B0609020204030204" pitchFamily="49" charset="0"/>
              </a:rPr>
            </a:b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null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733C91C-5A9E-48C0-8EFA-FFADC748E553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DB2272-17DF-4DB0-AB86-F29F9806E410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__</a:t>
            </a:r>
            <a:r>
              <a:rPr lang="fr-FR" b="1" dirty="0" err="1">
                <a:latin typeface="Consolas" panose="020B0609020204030204" pitchFamily="49" charset="0"/>
              </a:rPr>
              <a:t>toString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Permet de décrire le </a:t>
            </a:r>
            <a:r>
              <a:rPr lang="fr-FR" dirty="0">
                <a:solidFill>
                  <a:schemeClr val="bg1"/>
                </a:solidFill>
              </a:rPr>
              <a:t>comportement de la classe</a:t>
            </a:r>
            <a:r>
              <a:rPr lang="fr-FR" dirty="0"/>
              <a:t> lorsqu'une instance est </a:t>
            </a:r>
            <a:r>
              <a:rPr lang="fr-FR" dirty="0">
                <a:solidFill>
                  <a:schemeClr val="bg1"/>
                </a:solidFill>
              </a:rPr>
              <a:t>convertie en chaîne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Avant PHP 5.2,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__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toString</a:t>
            </a:r>
            <a:r>
              <a:rPr lang="fr-FR" dirty="0"/>
              <a:t> n'est appelée que lors d'une combinaison directe avec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echo</a:t>
            </a:r>
            <a:r>
              <a:rPr lang="fr-FR" dirty="0"/>
              <a:t> ou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print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fr-FR" b="1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Affichable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Bonjour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</a:b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fr-FR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Ne doit pas lever d’exception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7BFCA58-6314-4BF5-85CC-C9A6F4AEEF5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F4E6B1-06D2-49DE-85AA-D8834D886C31}" type="datetime11">
              <a:rPr lang="fr-FR" smtClean="0"/>
              <a:t>09:13:19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11601</TotalTime>
  <Words>3870</Words>
  <Application>Microsoft Office PowerPoint</Application>
  <PresentationFormat>Grand écran</PresentationFormat>
  <Paragraphs>731</Paragraphs>
  <Slides>54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Consolas</vt:lpstr>
      <vt:lpstr>Courier New</vt:lpstr>
      <vt:lpstr>Wingdings</vt:lpstr>
      <vt:lpstr>Thème2019-3</vt:lpstr>
      <vt:lpstr>PHP7+ objet "avancé"</vt:lpstr>
      <vt:lpstr>Auto-chargement de classes</vt:lpstr>
      <vt:lpstr>Auto-chargement de classes __autoload</vt:lpstr>
      <vt:lpstr>Auto-chargement de classes spl_autoload_register</vt:lpstr>
      <vt:lpstr>Méthodes magiques</vt:lpstr>
      <vt:lpstr>Méthodes "magiques"</vt:lpstr>
      <vt:lpstr>Constructeur / destructeur</vt:lpstr>
      <vt:lpstr>__construct, __destruct</vt:lpstr>
      <vt:lpstr>__toString</vt:lpstr>
      <vt:lpstr>Conversion en chaîne</vt:lpstr>
      <vt:lpstr>__toString</vt:lpstr>
      <vt:lpstr>Copie d’objets</vt:lpstr>
      <vt:lpstr>__clone : principe</vt:lpstr>
      <vt:lpstr>Copie superficielle</vt:lpstr>
      <vt:lpstr>Copie superficielle</vt:lpstr>
      <vt:lpstr>__clone</vt:lpstr>
      <vt:lpstr>__clone</vt:lpstr>
      <vt:lpstr>Surcharge d’attributs et de méthodes</vt:lpstr>
      <vt:lpstr>Surcharge en PHP</vt:lpstr>
      <vt:lpstr>Accesseurs / réaffecteurs</vt:lpstr>
      <vt:lpstr>__get, __set</vt:lpstr>
      <vt:lpstr>__get, __set</vt:lpstr>
      <vt:lpstr>__get</vt:lpstr>
      <vt:lpstr>__set</vt:lpstr>
      <vt:lpstr>__isset, __unset</vt:lpstr>
      <vt:lpstr>Méthodes</vt:lpstr>
      <vt:lpstr>__call</vt:lpstr>
      <vt:lpstr>__call</vt:lpstr>
      <vt:lpstr>__call</vt:lpstr>
      <vt:lpstr>__callStatic (PHP 5.3)</vt:lpstr>
      <vt:lpstr>__callStatic (PHP 5.3)</vt:lpstr>
      <vt:lpstr>__callStatic (PHP 5.3)</vt:lpstr>
      <vt:lpstr>Objet fonction</vt:lpstr>
      <vt:lpstr>__invoke</vt:lpstr>
      <vt:lpstr>__invoke</vt:lpstr>
      <vt:lpstr>__invoke</vt:lpstr>
      <vt:lpstr>Linéarisation d’objets</vt:lpstr>
      <vt:lpstr>Linéarisation d’objets</vt:lpstr>
      <vt:lpstr>__sleep, __wakeup</vt:lpstr>
      <vt:lpstr>__sleep, __wakeup</vt:lpstr>
      <vt:lpstr>Abstraction de classes</vt:lpstr>
      <vt:lpstr>Abstraction de classes</vt:lpstr>
      <vt:lpstr>Abstraction de classes : exemple</vt:lpstr>
      <vt:lpstr>Typage des paramètres</vt:lpstr>
      <vt:lpstr>Typage des paramètres</vt:lpstr>
      <vt:lpstr>Typage des paramètres</vt:lpstr>
      <vt:lpstr>Interfaces</vt:lpstr>
      <vt:lpstr>Interfaces</vt:lpstr>
      <vt:lpstr>Interfaces : exemple</vt:lpstr>
      <vt:lpstr>Parcours d’objets</vt:lpstr>
      <vt:lpstr>Parcours d’objets</vt:lpstr>
      <vt:lpstr>Mot clé final</vt:lpstr>
      <vt:lpstr>Mot clé final (méthode)</vt:lpstr>
      <vt:lpstr>Mot clé final (classe)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1800</cp:revision>
  <cp:lastPrinted>1601-01-01T00:00:00Z</cp:lastPrinted>
  <dcterms:created xsi:type="dcterms:W3CDTF">2005-09-14T08:47:05Z</dcterms:created>
  <dcterms:modified xsi:type="dcterms:W3CDTF">2023-12-15T08:13:28Z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