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93" r:id="rId3"/>
    <p:sldId id="415" r:id="rId4"/>
    <p:sldId id="416" r:id="rId5"/>
    <p:sldId id="417" r:id="rId6"/>
    <p:sldId id="418" r:id="rId7"/>
    <p:sldId id="420" r:id="rId8"/>
    <p:sldId id="419" r:id="rId9"/>
    <p:sldId id="423" r:id="rId10"/>
    <p:sldId id="421" r:id="rId11"/>
    <p:sldId id="422" r:id="rId12"/>
    <p:sldId id="424" r:id="rId13"/>
    <p:sldId id="425" r:id="rId14"/>
    <p:sldId id="426" r:id="rId15"/>
    <p:sldId id="428" r:id="rId16"/>
    <p:sldId id="429" r:id="rId17"/>
    <p:sldId id="430" r:id="rId18"/>
    <p:sldId id="431" r:id="rId19"/>
    <p:sldId id="432" r:id="rId20"/>
    <p:sldId id="433" r:id="rId21"/>
    <p:sldId id="434" r:id="rId2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FF"/>
    <a:srgbClr val="969696"/>
    <a:srgbClr val="666699"/>
    <a:srgbClr val="99CCFF"/>
    <a:srgbClr val="6699FF"/>
    <a:srgbClr val="CC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5" autoAdjust="0"/>
    <p:restoredTop sz="78960" autoAdjust="0"/>
  </p:normalViewPr>
  <p:slideViewPr>
    <p:cSldViewPr snapToObjects="1">
      <p:cViewPr varScale="1">
        <p:scale>
          <a:sx n="209" d="100"/>
          <a:sy n="209" d="100"/>
        </p:scale>
        <p:origin x="151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29" d="100"/>
          <a:sy n="129" d="100"/>
        </p:scale>
        <p:origin x="-373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078A95-86D0-4AF6-A588-D9E0647AC5F3}" type="slidenum">
              <a:rPr lang="fr-FR" altLang="fr-FR">
                <a:latin typeface="Consolas" panose="020B0609020204030204" pitchFamily="49" charset="0"/>
              </a:rPr>
              <a:pPr/>
              <a:t>‹N°›</a:t>
            </a:fld>
            <a:endParaRPr lang="fr-FR" altLang="fr-F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865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nsolas" panose="020B0609020204030204" pitchFamily="49" charset="0"/>
              </a:defRPr>
            </a:lvl1pPr>
          </a:lstStyle>
          <a:p>
            <a:fld id="{8D703128-1EEA-48C9-984D-66E6F4D5A686}" type="slidenum">
              <a:rPr lang="fr-FR" altLang="fr-FR" smtClean="0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24031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5AA7C03C-1BE9-4930-926B-F43B0EA7BF0B}" type="slidenum">
              <a:rPr lang="fr-FR" altLang="fr-FR" sz="1200">
                <a:latin typeface="Arial" charset="0"/>
              </a:rPr>
              <a:pPr/>
              <a:t>1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numCol="3"/>
          <a:lstStyle/>
          <a:p>
            <a:r>
              <a:rPr lang="fr-FR" sz="800" dirty="0"/>
              <a:t>@</a:t>
            </a:r>
            <a:r>
              <a:rPr lang="fr-FR" sz="800" dirty="0" err="1"/>
              <a:t>startuml</a:t>
            </a:r>
            <a:endParaRPr lang="fr-FR" sz="800" dirty="0"/>
          </a:p>
          <a:p>
            <a:endParaRPr lang="fr-FR" sz="800" dirty="0"/>
          </a:p>
          <a:p>
            <a:r>
              <a:rPr lang="fr-FR" sz="800" dirty="0"/>
              <a:t>class Doc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int</a:t>
            </a:r>
            <a:r>
              <a:rPr lang="fr-FR" sz="800" dirty="0"/>
              <a:t> Type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HTMLDoc</a:t>
            </a:r>
            <a:r>
              <a:rPr lang="fr-FR" sz="800" dirty="0"/>
              <a:t> </a:t>
            </a:r>
            <a:r>
              <a:rPr lang="fr-FR" sz="800" dirty="0" err="1"/>
              <a:t>extends</a:t>
            </a:r>
            <a:r>
              <a:rPr lang="fr-FR" sz="800" dirty="0"/>
              <a:t> Doc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int</a:t>
            </a:r>
            <a:r>
              <a:rPr lang="fr-FR" sz="800" dirty="0"/>
              <a:t> </a:t>
            </a:r>
            <a:r>
              <a:rPr lang="fr-FR" sz="800" dirty="0" err="1"/>
              <a:t>HTMLversion</a:t>
            </a:r>
            <a:endParaRPr lang="fr-FR" sz="800" dirty="0"/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JSONDoc</a:t>
            </a:r>
            <a:r>
              <a:rPr lang="fr-FR" sz="800" dirty="0"/>
              <a:t> </a:t>
            </a:r>
            <a:r>
              <a:rPr lang="fr-FR" sz="800" dirty="0" err="1"/>
              <a:t>extends</a:t>
            </a:r>
            <a:r>
              <a:rPr lang="fr-FR" sz="800" dirty="0"/>
              <a:t> Doc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bool</a:t>
            </a:r>
            <a:r>
              <a:rPr lang="fr-FR" sz="800" dirty="0"/>
              <a:t> </a:t>
            </a:r>
            <a:r>
              <a:rPr lang="fr-FR" sz="800" dirty="0" err="1"/>
              <a:t>prettyPrint</a:t>
            </a:r>
            <a:endParaRPr lang="fr-FR" sz="800" dirty="0"/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XMLDoc</a:t>
            </a:r>
            <a:r>
              <a:rPr lang="fr-FR" sz="800" dirty="0"/>
              <a:t> </a:t>
            </a:r>
            <a:r>
              <a:rPr lang="fr-FR" sz="800" dirty="0" err="1"/>
              <a:t>extends</a:t>
            </a:r>
            <a:r>
              <a:rPr lang="fr-FR" sz="800" dirty="0"/>
              <a:t> Doc {</a:t>
            </a:r>
          </a:p>
          <a:p>
            <a:r>
              <a:rPr lang="fr-FR" sz="800" dirty="0"/>
              <a:t>  +string XSD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Renderer</a:t>
            </a:r>
            <a:r>
              <a:rPr lang="fr-FR" sz="800" dirty="0"/>
              <a:t>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renderDoc</a:t>
            </a:r>
            <a:r>
              <a:rPr lang="fr-FR" sz="800" dirty="0"/>
              <a:t>(Doc)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renderHTML</a:t>
            </a:r>
            <a:r>
              <a:rPr lang="fr-FR" sz="800" dirty="0"/>
              <a:t>(</a:t>
            </a:r>
            <a:r>
              <a:rPr lang="fr-FR" sz="800" dirty="0" err="1"/>
              <a:t>HTMLDoc</a:t>
            </a:r>
            <a:r>
              <a:rPr lang="fr-FR" sz="800" dirty="0"/>
              <a:t>)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renderJSON</a:t>
            </a:r>
            <a:r>
              <a:rPr lang="fr-FR" sz="800" dirty="0"/>
              <a:t>(</a:t>
            </a:r>
            <a:r>
              <a:rPr lang="fr-FR" sz="800" dirty="0" err="1"/>
              <a:t>JSONDoc</a:t>
            </a:r>
            <a:r>
              <a:rPr lang="fr-FR" sz="800" dirty="0"/>
              <a:t>)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</a:t>
            </a:r>
            <a:r>
              <a:rPr lang="fr-FR" sz="800" dirty="0"/>
              <a:t>(XML(</a:t>
            </a:r>
            <a:r>
              <a:rPr lang="fr-FR" sz="800" dirty="0" err="1"/>
              <a:t>XMLDoc</a:t>
            </a:r>
            <a:r>
              <a:rPr lang="fr-FR" sz="800" dirty="0"/>
              <a:t>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endParaRPr lang="fr-FR" sz="800" dirty="0"/>
          </a:p>
          <a:p>
            <a:r>
              <a:rPr lang="fr-FR" sz="800" dirty="0" err="1"/>
              <a:t>Renderer</a:t>
            </a:r>
            <a:r>
              <a:rPr lang="fr-FR" sz="800" dirty="0"/>
              <a:t> .up.&gt; </a:t>
            </a:r>
            <a:r>
              <a:rPr lang="fr-FR" sz="800" dirty="0" err="1"/>
              <a:t>HTMLDoc</a:t>
            </a:r>
            <a:endParaRPr lang="fr-FR" sz="800" dirty="0"/>
          </a:p>
          <a:p>
            <a:r>
              <a:rPr lang="fr-FR" sz="800" dirty="0" err="1"/>
              <a:t>Renderer</a:t>
            </a:r>
            <a:r>
              <a:rPr lang="fr-FR" sz="800" dirty="0"/>
              <a:t> .up.&gt; </a:t>
            </a:r>
            <a:r>
              <a:rPr lang="fr-FR" sz="800" dirty="0" err="1"/>
              <a:t>JSONDoc</a:t>
            </a:r>
            <a:endParaRPr lang="fr-FR" sz="800" dirty="0"/>
          </a:p>
          <a:p>
            <a:r>
              <a:rPr lang="fr-FR" sz="800" dirty="0" err="1"/>
              <a:t>Renderer</a:t>
            </a:r>
            <a:r>
              <a:rPr lang="fr-FR" sz="800" dirty="0"/>
              <a:t> .up.&gt; </a:t>
            </a:r>
            <a:r>
              <a:rPr lang="fr-FR" sz="800" dirty="0" err="1"/>
              <a:t>XMLDoc</a:t>
            </a:r>
            <a:endParaRPr lang="fr-FR" sz="800" dirty="0"/>
          </a:p>
          <a:p>
            <a:endParaRPr lang="fr-FR" sz="800" dirty="0"/>
          </a:p>
          <a:p>
            <a:r>
              <a:rPr lang="fr-FR" sz="800" dirty="0"/>
              <a:t>@</a:t>
            </a:r>
            <a:r>
              <a:rPr lang="fr-FR" sz="800" dirty="0" err="1"/>
              <a:t>enduml</a:t>
            </a:r>
            <a:endParaRPr lang="fr-FR" sz="800" dirty="0"/>
          </a:p>
          <a:p>
            <a:endParaRPr lang="fr-FR" sz="800" dirty="0"/>
          </a:p>
          <a:p>
            <a:endParaRPr lang="fr-FR" sz="800" dirty="0"/>
          </a:p>
          <a:p>
            <a:r>
              <a:rPr lang="fr-FR" sz="800" dirty="0"/>
              <a:t>***************************</a:t>
            </a:r>
          </a:p>
          <a:p>
            <a:endParaRPr lang="fr-FR" sz="800" dirty="0"/>
          </a:p>
          <a:p>
            <a:r>
              <a:rPr lang="fr-FR" sz="800" dirty="0"/>
              <a:t>@</a:t>
            </a:r>
            <a:r>
              <a:rPr lang="fr-FR" sz="800" dirty="0" err="1"/>
              <a:t>startuml</a:t>
            </a:r>
            <a:endParaRPr lang="fr-FR" sz="800" dirty="0"/>
          </a:p>
          <a:p>
            <a:endParaRPr lang="fr-FR" sz="800" dirty="0"/>
          </a:p>
          <a:p>
            <a:r>
              <a:rPr lang="fr-FR" sz="800" dirty="0"/>
              <a:t>interface Doc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</a:t>
            </a:r>
            <a:r>
              <a:rPr lang="fr-FR" sz="800" dirty="0"/>
              <a:t>()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HTMLDoc</a:t>
            </a:r>
            <a:r>
              <a:rPr lang="fr-FR" sz="800" dirty="0"/>
              <a:t> </a:t>
            </a:r>
            <a:r>
              <a:rPr lang="fr-FR" sz="800" dirty="0" err="1"/>
              <a:t>implements</a:t>
            </a:r>
            <a:r>
              <a:rPr lang="fr-FR" sz="800" dirty="0"/>
              <a:t> Doc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int</a:t>
            </a:r>
            <a:r>
              <a:rPr lang="fr-FR" sz="800" dirty="0"/>
              <a:t> </a:t>
            </a:r>
            <a:r>
              <a:rPr lang="fr-FR" sz="800" dirty="0" err="1"/>
              <a:t>HTMLversion</a:t>
            </a:r>
            <a:endParaRPr lang="fr-FR" sz="800" dirty="0"/>
          </a:p>
          <a:p>
            <a:r>
              <a:rPr lang="fr-FR" sz="800" dirty="0"/>
              <a:t>  +</a:t>
            </a:r>
            <a:r>
              <a:rPr lang="fr-FR" sz="800" dirty="0" err="1"/>
              <a:t>render</a:t>
            </a:r>
            <a:r>
              <a:rPr lang="fr-FR" sz="800" dirty="0"/>
              <a:t>()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JSONDoc</a:t>
            </a:r>
            <a:r>
              <a:rPr lang="fr-FR" sz="800" dirty="0"/>
              <a:t> </a:t>
            </a:r>
            <a:r>
              <a:rPr lang="fr-FR" sz="800" dirty="0" err="1"/>
              <a:t>implements</a:t>
            </a:r>
            <a:r>
              <a:rPr lang="fr-FR" sz="800" dirty="0"/>
              <a:t> Doc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bool</a:t>
            </a:r>
            <a:r>
              <a:rPr lang="fr-FR" sz="800" dirty="0"/>
              <a:t> </a:t>
            </a:r>
            <a:r>
              <a:rPr lang="fr-FR" sz="800" dirty="0" err="1"/>
              <a:t>prettyPrint</a:t>
            </a:r>
            <a:endParaRPr lang="fr-FR" sz="800" dirty="0"/>
          </a:p>
          <a:p>
            <a:r>
              <a:rPr lang="fr-FR" sz="800" dirty="0"/>
              <a:t>  +</a:t>
            </a:r>
            <a:r>
              <a:rPr lang="fr-FR" sz="800" dirty="0" err="1"/>
              <a:t>render</a:t>
            </a:r>
            <a:r>
              <a:rPr lang="fr-FR" sz="800" dirty="0"/>
              <a:t>()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XMLDoc</a:t>
            </a:r>
            <a:r>
              <a:rPr lang="fr-FR" sz="800" dirty="0"/>
              <a:t> </a:t>
            </a:r>
            <a:r>
              <a:rPr lang="fr-FR" sz="800" dirty="0" err="1"/>
              <a:t>implements</a:t>
            </a:r>
            <a:r>
              <a:rPr lang="fr-FR" sz="800" dirty="0"/>
              <a:t> Doc {</a:t>
            </a:r>
          </a:p>
          <a:p>
            <a:r>
              <a:rPr lang="fr-FR" sz="800" dirty="0"/>
              <a:t>  +string XSD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</a:t>
            </a:r>
            <a:r>
              <a:rPr lang="fr-FR" sz="800" dirty="0"/>
              <a:t>()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Renderer</a:t>
            </a:r>
            <a:r>
              <a:rPr lang="fr-FR" sz="800" dirty="0"/>
              <a:t>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renderDoc</a:t>
            </a:r>
            <a:r>
              <a:rPr lang="fr-FR" sz="800" dirty="0"/>
              <a:t>(Doc)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endParaRPr lang="fr-FR" sz="800" dirty="0"/>
          </a:p>
          <a:p>
            <a:r>
              <a:rPr lang="fr-FR" sz="800" dirty="0" err="1"/>
              <a:t>Renderer</a:t>
            </a:r>
            <a:r>
              <a:rPr lang="fr-FR" sz="800" dirty="0"/>
              <a:t> ..&gt; Doc</a:t>
            </a:r>
          </a:p>
          <a:p>
            <a:endParaRPr lang="fr-FR" sz="800" dirty="0"/>
          </a:p>
          <a:p>
            <a:r>
              <a:rPr lang="fr-FR" sz="800" dirty="0"/>
              <a:t>@</a:t>
            </a:r>
            <a:r>
              <a:rPr lang="fr-FR" sz="800" dirty="0" err="1"/>
              <a:t>enduml</a:t>
            </a:r>
            <a:endParaRPr lang="fr-FR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numCol="2"/>
          <a:lstStyle/>
          <a:p>
            <a:r>
              <a:rPr lang="en-US" sz="800" dirty="0"/>
              <a:t>@</a:t>
            </a:r>
            <a:r>
              <a:rPr lang="en-US" sz="800" dirty="0" err="1"/>
              <a:t>startuml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class Bird {</a:t>
            </a:r>
          </a:p>
          <a:p>
            <a:r>
              <a:rPr lang="en-US" sz="800" dirty="0"/>
              <a:t>    +fly()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class Duck extends Bird {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class Ostrich extends Bird {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enduml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******************************</a:t>
            </a:r>
          </a:p>
          <a:p>
            <a:endParaRPr lang="en-US" sz="800" dirty="0"/>
          </a:p>
          <a:p>
            <a:r>
              <a:rPr lang="fr-FR" sz="800" dirty="0"/>
              <a:t>@</a:t>
            </a:r>
            <a:r>
              <a:rPr lang="fr-FR" sz="800" dirty="0" err="1"/>
              <a:t>startuml</a:t>
            </a:r>
            <a:endParaRPr lang="fr-FR" sz="800" dirty="0"/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Bird</a:t>
            </a:r>
            <a:r>
              <a:rPr lang="fr-FR" sz="800" dirty="0"/>
              <a:t>{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FlyingBirds</a:t>
            </a:r>
            <a:r>
              <a:rPr lang="fr-FR" sz="800" dirty="0"/>
              <a:t> </a:t>
            </a:r>
            <a:r>
              <a:rPr lang="fr-FR" sz="800" dirty="0" err="1"/>
              <a:t>extends</a:t>
            </a:r>
            <a:r>
              <a:rPr lang="fr-FR" sz="800" dirty="0"/>
              <a:t> </a:t>
            </a:r>
            <a:r>
              <a:rPr lang="fr-FR" sz="800" dirty="0" err="1"/>
              <a:t>Bird</a:t>
            </a:r>
            <a:r>
              <a:rPr lang="fr-FR" sz="800" dirty="0"/>
              <a:t>{</a:t>
            </a:r>
          </a:p>
          <a:p>
            <a:r>
              <a:rPr lang="fr-FR" sz="800" dirty="0"/>
              <a:t>    +</a:t>
            </a:r>
            <a:r>
              <a:rPr lang="fr-FR" sz="800" dirty="0" err="1"/>
              <a:t>fly</a:t>
            </a:r>
            <a:r>
              <a:rPr lang="fr-FR" sz="800" dirty="0"/>
              <a:t>()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Duck</a:t>
            </a:r>
            <a:r>
              <a:rPr lang="fr-FR" sz="800" dirty="0"/>
              <a:t> </a:t>
            </a:r>
            <a:r>
              <a:rPr lang="fr-FR" sz="800" dirty="0" err="1"/>
              <a:t>extends</a:t>
            </a:r>
            <a:r>
              <a:rPr lang="fr-FR" sz="800" dirty="0"/>
              <a:t> </a:t>
            </a:r>
            <a:r>
              <a:rPr lang="fr-FR" sz="800" dirty="0" err="1"/>
              <a:t>FlyingBirds</a:t>
            </a:r>
            <a:r>
              <a:rPr lang="fr-FR" sz="800" dirty="0"/>
              <a:t> {</a:t>
            </a:r>
          </a:p>
          <a:p>
            <a:r>
              <a:rPr lang="fr-FR" sz="800" dirty="0"/>
              <a:t>}</a:t>
            </a:r>
          </a:p>
          <a:p>
            <a:r>
              <a:rPr lang="fr-FR" sz="800" dirty="0"/>
              <a:t>class </a:t>
            </a:r>
            <a:r>
              <a:rPr lang="fr-FR" sz="800" dirty="0" err="1"/>
              <a:t>Ostrich</a:t>
            </a:r>
            <a:r>
              <a:rPr lang="fr-FR" sz="800" dirty="0"/>
              <a:t> </a:t>
            </a:r>
            <a:r>
              <a:rPr lang="fr-FR" sz="800" dirty="0" err="1"/>
              <a:t>extends</a:t>
            </a:r>
            <a:r>
              <a:rPr lang="fr-FR" sz="800" dirty="0"/>
              <a:t> </a:t>
            </a:r>
            <a:r>
              <a:rPr lang="fr-FR" sz="800" dirty="0" err="1"/>
              <a:t>Bird</a:t>
            </a:r>
            <a:r>
              <a:rPr lang="fr-FR" sz="800" dirty="0"/>
              <a:t> {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@</a:t>
            </a:r>
            <a:r>
              <a:rPr lang="fr-FR" sz="800" dirty="0" err="1"/>
              <a:t>enduml</a:t>
            </a:r>
            <a:endParaRPr lang="fr-FR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numCol="2"/>
          <a:lstStyle/>
          <a:p>
            <a:r>
              <a:rPr lang="en-US" sz="800" dirty="0"/>
              <a:t>@</a:t>
            </a:r>
            <a:r>
              <a:rPr lang="en-US" sz="800" dirty="0" err="1"/>
              <a:t>startuml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class Client {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class Service {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class </a:t>
            </a:r>
            <a:r>
              <a:rPr lang="en-US" sz="800" dirty="0" err="1"/>
              <a:t>DataAccess</a:t>
            </a:r>
            <a:r>
              <a:rPr lang="en-US" sz="800" dirty="0"/>
              <a:t> {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Service ..&gt; </a:t>
            </a:r>
            <a:r>
              <a:rPr lang="en-US" sz="800" dirty="0" err="1"/>
              <a:t>DataAccess</a:t>
            </a:r>
            <a:endParaRPr lang="en-US" sz="800" dirty="0"/>
          </a:p>
          <a:p>
            <a:r>
              <a:rPr lang="en-US" sz="800" dirty="0"/>
              <a:t>Client ..&gt; Service</a:t>
            </a:r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enduml</a:t>
            </a:r>
            <a:endParaRPr lang="en-US" sz="800" dirty="0"/>
          </a:p>
          <a:p>
            <a:endParaRPr lang="en-US" sz="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/>
              <a:t>***************************</a:t>
            </a:r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startuml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node "Client" {</a:t>
            </a:r>
          </a:p>
          <a:p>
            <a:r>
              <a:rPr lang="en-US" sz="800" dirty="0"/>
              <a:t>  class ClientLogic {</a:t>
            </a:r>
          </a:p>
          <a:p>
            <a:r>
              <a:rPr lang="en-US" sz="800" dirty="0"/>
              <a:t>  }</a:t>
            </a:r>
          </a:p>
          <a:p>
            <a:r>
              <a:rPr lang="en-US" sz="800" dirty="0"/>
              <a:t>  interface </a:t>
            </a:r>
            <a:r>
              <a:rPr lang="en-US" sz="800" dirty="0" err="1"/>
              <a:t>ServiceInterface</a:t>
            </a:r>
            <a:r>
              <a:rPr lang="en-US" sz="800" dirty="0"/>
              <a:t> {</a:t>
            </a:r>
          </a:p>
          <a:p>
            <a:r>
              <a:rPr lang="en-US" sz="800" dirty="0"/>
              <a:t>  }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node "Service" {</a:t>
            </a:r>
          </a:p>
          <a:p>
            <a:r>
              <a:rPr lang="en-US" sz="800" dirty="0"/>
              <a:t>  class </a:t>
            </a:r>
            <a:r>
              <a:rPr lang="en-US" sz="800" dirty="0" err="1"/>
              <a:t>ServiceLogic</a:t>
            </a:r>
            <a:r>
              <a:rPr lang="en-US" sz="800" dirty="0"/>
              <a:t>  implements </a:t>
            </a:r>
            <a:r>
              <a:rPr lang="en-US" sz="800" dirty="0" err="1"/>
              <a:t>ServiceInterface</a:t>
            </a:r>
            <a:r>
              <a:rPr lang="en-US" sz="800" dirty="0"/>
              <a:t> {</a:t>
            </a:r>
          </a:p>
          <a:p>
            <a:r>
              <a:rPr lang="en-US" sz="800" dirty="0"/>
              <a:t>  }</a:t>
            </a:r>
          </a:p>
          <a:p>
            <a:r>
              <a:rPr lang="en-US" sz="800" dirty="0"/>
              <a:t>  interface </a:t>
            </a:r>
            <a:r>
              <a:rPr lang="en-US" sz="800" dirty="0" err="1"/>
              <a:t>DataAccessInterface</a:t>
            </a:r>
            <a:r>
              <a:rPr lang="en-US" sz="800" dirty="0"/>
              <a:t> {</a:t>
            </a:r>
          </a:p>
          <a:p>
            <a:r>
              <a:rPr lang="en-US" sz="800" dirty="0"/>
              <a:t>  }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node "</a:t>
            </a:r>
            <a:r>
              <a:rPr lang="en-US" sz="800" dirty="0" err="1"/>
              <a:t>DataAccess</a:t>
            </a:r>
            <a:r>
              <a:rPr lang="en-US" sz="800" dirty="0"/>
              <a:t>" {</a:t>
            </a:r>
          </a:p>
          <a:p>
            <a:r>
              <a:rPr lang="en-US" sz="800" dirty="0"/>
              <a:t>  class </a:t>
            </a:r>
            <a:r>
              <a:rPr lang="en-US" sz="800" dirty="0" err="1"/>
              <a:t>DataAccessLogic</a:t>
            </a:r>
            <a:r>
              <a:rPr lang="en-US" sz="800" dirty="0"/>
              <a:t> implements </a:t>
            </a:r>
            <a:r>
              <a:rPr lang="en-US" sz="800" dirty="0" err="1"/>
              <a:t>DataAccessInterface</a:t>
            </a:r>
            <a:r>
              <a:rPr lang="en-US" sz="800" dirty="0"/>
              <a:t> {</a:t>
            </a:r>
          </a:p>
          <a:p>
            <a:r>
              <a:rPr lang="en-US" sz="800" dirty="0"/>
              <a:t>  }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 err="1"/>
              <a:t>ServiceLogic</a:t>
            </a:r>
            <a:r>
              <a:rPr lang="en-US" sz="800" dirty="0"/>
              <a:t> .right.&gt; </a:t>
            </a:r>
            <a:r>
              <a:rPr lang="en-US" sz="800" dirty="0" err="1"/>
              <a:t>DataAccessInterface</a:t>
            </a:r>
            <a:endParaRPr lang="en-US" sz="800" dirty="0"/>
          </a:p>
          <a:p>
            <a:r>
              <a:rPr lang="en-US" sz="800" dirty="0"/>
              <a:t>ClientLogic .right.&gt; </a:t>
            </a:r>
            <a:r>
              <a:rPr lang="en-US" sz="800" dirty="0" err="1"/>
              <a:t>ServiceInterface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enduml</a:t>
            </a:r>
            <a:endParaRPr lang="en-US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69697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07186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20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9131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653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400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69697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05452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4767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numCol="2"/>
          <a:lstStyle/>
          <a:p>
            <a:r>
              <a:rPr lang="en-US" sz="800" dirty="0"/>
              <a:t>@</a:t>
            </a:r>
            <a:r>
              <a:rPr lang="en-US" sz="800" dirty="0" err="1"/>
              <a:t>startuml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class Doc {</a:t>
            </a:r>
          </a:p>
          <a:p>
            <a:r>
              <a:rPr lang="en-US" sz="800" dirty="0"/>
              <a:t>  -title</a:t>
            </a:r>
          </a:p>
          <a:p>
            <a:r>
              <a:rPr lang="en-US" sz="800" dirty="0"/>
              <a:t>  -</a:t>
            </a:r>
            <a:r>
              <a:rPr lang="en-US" sz="800" dirty="0" err="1"/>
              <a:t>dody</a:t>
            </a:r>
            <a:endParaRPr lang="en-US" sz="800" dirty="0"/>
          </a:p>
          <a:p>
            <a:r>
              <a:rPr lang="en-US" sz="800" dirty="0"/>
              <a:t>  +</a:t>
            </a:r>
            <a:r>
              <a:rPr lang="en-US" sz="800" dirty="0" err="1"/>
              <a:t>getTitle</a:t>
            </a:r>
            <a:r>
              <a:rPr lang="en-US" sz="800" dirty="0"/>
              <a:t>()</a:t>
            </a:r>
          </a:p>
          <a:p>
            <a:r>
              <a:rPr lang="en-US" sz="800" dirty="0"/>
              <a:t>  +</a:t>
            </a:r>
            <a:r>
              <a:rPr lang="en-US" sz="800" dirty="0" err="1"/>
              <a:t>getBody</a:t>
            </a:r>
            <a:r>
              <a:rPr lang="en-US" sz="800" dirty="0"/>
              <a:t>()</a:t>
            </a:r>
          </a:p>
          <a:p>
            <a:r>
              <a:rPr lang="en-US" sz="800" dirty="0"/>
              <a:t>  +load()</a:t>
            </a:r>
          </a:p>
          <a:p>
            <a:r>
              <a:rPr lang="en-US" sz="800" dirty="0"/>
              <a:t>  +save()</a:t>
            </a:r>
          </a:p>
          <a:p>
            <a:r>
              <a:rPr lang="en-US" sz="800" dirty="0"/>
              <a:t>  +print()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enduml</a:t>
            </a:r>
            <a:endParaRPr lang="en-US" sz="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/>
              <a:t>***************************</a:t>
            </a:r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startuml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class Doc {</a:t>
            </a:r>
          </a:p>
          <a:p>
            <a:r>
              <a:rPr lang="en-US" sz="800" dirty="0"/>
              <a:t>  -title</a:t>
            </a:r>
          </a:p>
          <a:p>
            <a:r>
              <a:rPr lang="en-US" sz="800" dirty="0"/>
              <a:t>  -</a:t>
            </a:r>
            <a:r>
              <a:rPr lang="en-US" sz="800" dirty="0" err="1"/>
              <a:t>dody</a:t>
            </a:r>
            <a:endParaRPr lang="en-US" sz="800" dirty="0"/>
          </a:p>
          <a:p>
            <a:r>
              <a:rPr lang="en-US" sz="800" dirty="0"/>
              <a:t>  +</a:t>
            </a:r>
            <a:r>
              <a:rPr lang="en-US" sz="800" dirty="0" err="1"/>
              <a:t>getTitle</a:t>
            </a:r>
            <a:r>
              <a:rPr lang="en-US" sz="800" dirty="0"/>
              <a:t>()</a:t>
            </a:r>
          </a:p>
          <a:p>
            <a:r>
              <a:rPr lang="en-US" sz="800" dirty="0"/>
              <a:t>  +</a:t>
            </a:r>
            <a:r>
              <a:rPr lang="en-US" sz="800" dirty="0" err="1"/>
              <a:t>getBody</a:t>
            </a:r>
            <a:r>
              <a:rPr lang="en-US" sz="800" dirty="0"/>
              <a:t>()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class </a:t>
            </a:r>
            <a:r>
              <a:rPr lang="en-US" sz="800" dirty="0" err="1"/>
              <a:t>DocumentDao</a:t>
            </a:r>
            <a:r>
              <a:rPr lang="en-US" sz="800" dirty="0"/>
              <a:t> {</a:t>
            </a:r>
          </a:p>
          <a:p>
            <a:r>
              <a:rPr lang="en-US" sz="800" dirty="0"/>
              <a:t>    +load(Doc)</a:t>
            </a:r>
          </a:p>
          <a:p>
            <a:r>
              <a:rPr lang="en-US" sz="800" dirty="0"/>
              <a:t>    +save(Doc)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class Printer {</a:t>
            </a:r>
          </a:p>
          <a:p>
            <a:r>
              <a:rPr lang="en-US" sz="800" dirty="0"/>
              <a:t>    print(Doc)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 err="1"/>
              <a:t>DocumentDao</a:t>
            </a:r>
            <a:r>
              <a:rPr lang="en-US" sz="800" dirty="0"/>
              <a:t> .up.&gt; Doc</a:t>
            </a:r>
          </a:p>
          <a:p>
            <a:r>
              <a:rPr lang="en-US" sz="800" dirty="0"/>
              <a:t>Printer .up.&gt; Doc</a:t>
            </a:r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enduml</a:t>
            </a:r>
            <a:endParaRPr lang="en-US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44676"/>
            <a:ext cx="10363200" cy="1736725"/>
          </a:xfrm>
        </p:spPr>
        <p:txBody>
          <a:bodyPr anchor="b" anchorCtr="1"/>
          <a:lstStyle>
            <a:lvl1pPr>
              <a:defRPr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309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453336"/>
            <a:ext cx="1453952" cy="247502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0171A71-4DD4-4317-9516-785E2AE096C3}" type="datetime11">
              <a:rPr lang="fr-FR" smtClean="0"/>
              <a:t>09:10:33</a:t>
            </a:fld>
            <a:endParaRPr lang="fr-FR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2711624" y="6458098"/>
            <a:ext cx="6768752" cy="247502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128448" y="6453336"/>
            <a:ext cx="1453952" cy="247502"/>
          </a:xfrm>
        </p:spPr>
        <p:txBody>
          <a:bodyPr/>
          <a:lstStyle>
            <a:lvl1pPr>
              <a:defRPr/>
            </a:lvl1pPr>
          </a:lstStyle>
          <a:p>
            <a:fld id="{AF36D80A-3001-417A-8EE4-65D5CF8253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946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42977-17E1-49E1-BDBE-07F218F50574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67FC-541C-49D8-8DC8-A208353DB3D7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  <p:extLst>
      <p:ext uri="{BB962C8B-B14F-4D97-AF65-F5344CB8AC3E}">
        <p14:creationId xmlns:p14="http://schemas.microsoft.com/office/powerpoint/2010/main" val="203905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03408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03408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FA35C-1868-44F5-BD73-D817D1CF318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5BF65-3A60-4B53-834A-118E1ED25C4B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  <p:extLst>
      <p:ext uri="{BB962C8B-B14F-4D97-AF65-F5344CB8AC3E}">
        <p14:creationId xmlns:p14="http://schemas.microsoft.com/office/powerpoint/2010/main" val="358133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341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268413"/>
            <a:ext cx="5384800" cy="50403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268413"/>
            <a:ext cx="5384800" cy="50403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BD95C-733E-400E-B99E-2626D5FC6B3B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3EB54-3616-4F87-9C85-4C4F4E14E55B}" type="datetime11">
              <a:rPr lang="fr-FR" smtClean="0"/>
              <a:t>09:10:33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  <p:extLst>
      <p:ext uri="{BB962C8B-B14F-4D97-AF65-F5344CB8AC3E}">
        <p14:creationId xmlns:p14="http://schemas.microsoft.com/office/powerpoint/2010/main" val="31953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8000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255989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128448" y="6453188"/>
            <a:ext cx="1453952" cy="247650"/>
          </a:xfrm>
          <a:ln/>
        </p:spPr>
        <p:txBody>
          <a:bodyPr/>
          <a:lstStyle>
            <a:lvl1pPr>
              <a:defRPr/>
            </a:lvl1pPr>
          </a:lstStyle>
          <a:p>
            <a:fld id="{95F6A78C-AC49-4C81-A93A-E8AF743CF3EB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609600" y="6453188"/>
            <a:ext cx="1453952" cy="2476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F87BA-1C21-40C9-AD14-921A354A4A40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xfrm>
            <a:off x="2207568" y="6453188"/>
            <a:ext cx="7776864" cy="2476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70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lephp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88" y="942975"/>
            <a:ext cx="4997450" cy="34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ctr">
              <a:defRPr sz="4000" b="1" cap="small" spc="1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CCD650-681E-48B9-9A43-09FD3A26659D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60F95A3-2772-48EC-9391-E6EEABCFC839}" type="datetime11">
              <a:rPr lang="fr-FR" smtClean="0"/>
              <a:t>09:10:33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  <p:extLst>
      <p:ext uri="{BB962C8B-B14F-4D97-AF65-F5344CB8AC3E}">
        <p14:creationId xmlns:p14="http://schemas.microsoft.com/office/powerpoint/2010/main" val="31104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268413"/>
            <a:ext cx="5384800" cy="5040312"/>
          </a:xfrm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268413"/>
            <a:ext cx="5384800" cy="5040312"/>
          </a:xfrm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1E4EE-3541-4EE2-BB65-A93A5645DAF0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6D90-981C-4BA1-B456-42B641E65C83}" type="datetime11">
              <a:rPr lang="fr-FR" smtClean="0"/>
              <a:t>09:10:33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  <p:extLst>
      <p:ext uri="{BB962C8B-B14F-4D97-AF65-F5344CB8AC3E}">
        <p14:creationId xmlns:p14="http://schemas.microsoft.com/office/powerpoint/2010/main" val="141892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E82DB-469D-461C-91B7-FFA9F5E3806A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CDBCE-8BE1-434D-BE95-F4895DABFA5A}" type="datetime11">
              <a:rPr lang="fr-FR" smtClean="0"/>
              <a:t>09:10:33</a:t>
            </a:fld>
            <a:endParaRPr lang="fr-FR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  <p:extLst>
      <p:ext uri="{BB962C8B-B14F-4D97-AF65-F5344CB8AC3E}">
        <p14:creationId xmlns:p14="http://schemas.microsoft.com/office/powerpoint/2010/main" val="170369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AD315-385A-45D7-A578-D6E4F1A7459D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5C518-261F-473B-A50A-21318F03A901}" type="datetime11">
              <a:rPr lang="fr-FR" smtClean="0"/>
              <a:t>09:10:33</a:t>
            </a:fld>
            <a:endParaRPr lang="fr-FR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  <p:extLst>
      <p:ext uri="{BB962C8B-B14F-4D97-AF65-F5344CB8AC3E}">
        <p14:creationId xmlns:p14="http://schemas.microsoft.com/office/powerpoint/2010/main" val="266404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DE317-A10A-4EA0-971D-EC9C4866EEC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7832E-3F04-4D39-97D3-14B39D294B42}" type="datetime11">
              <a:rPr lang="fr-FR" smtClean="0"/>
              <a:t>09:10:33</a:t>
            </a:fld>
            <a:endParaRPr lang="fr-FR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  <p:extLst>
      <p:ext uri="{BB962C8B-B14F-4D97-AF65-F5344CB8AC3E}">
        <p14:creationId xmlns:p14="http://schemas.microsoft.com/office/powerpoint/2010/main" val="290281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8AC37-B7A4-4F8A-98A7-B311EA606F76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9750D-514C-46FB-92C1-38C96B34734C}" type="datetime11">
              <a:rPr lang="fr-FR" smtClean="0"/>
              <a:t>09:10:33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  <p:extLst>
      <p:ext uri="{BB962C8B-B14F-4D97-AF65-F5344CB8AC3E}">
        <p14:creationId xmlns:p14="http://schemas.microsoft.com/office/powerpoint/2010/main" val="225998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19233-B856-40D7-8974-04A037B4FFA6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13022-AABB-4A25-AF79-E73F013627A5}" type="datetime11">
              <a:rPr lang="fr-FR" smtClean="0"/>
              <a:t>09:10:33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  <p:extLst>
      <p:ext uri="{BB962C8B-B14F-4D97-AF65-F5344CB8AC3E}">
        <p14:creationId xmlns:p14="http://schemas.microsoft.com/office/powerpoint/2010/main" val="32594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7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28448" y="6453188"/>
            <a:ext cx="145395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5CB92A68-B6D7-4E89-922F-8ABF7DFF11BD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2207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53188"/>
            <a:ext cx="145395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A871D9D-239E-4125-9954-CBBDDAB25947}" type="datetime11">
              <a:rPr lang="fr-FR" smtClean="0"/>
              <a:t>09:10:33</a:t>
            </a:fld>
            <a:endParaRPr lang="fr-FR"/>
          </a:p>
        </p:txBody>
      </p:sp>
      <p:sp>
        <p:nvSpPr>
          <p:cNvPr id="12207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5560" y="6453188"/>
            <a:ext cx="792088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  <p:sp>
        <p:nvSpPr>
          <p:cNvPr id="12207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52736"/>
            <a:ext cx="10972800" cy="525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207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623888" y="274638"/>
            <a:ext cx="1095851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3" r:id="rId2"/>
    <p:sldLayoutId id="2147484464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fr-FR" dirty="0"/>
              <a:t>Bonnes pratiques de conception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fr-FR" b="1" dirty="0"/>
              <a:t>Jérôme CUTRONA</a:t>
            </a:r>
          </a:p>
          <a:p>
            <a:pPr>
              <a:defRPr/>
            </a:pPr>
            <a:r>
              <a:rPr lang="fr-FR" b="1" dirty="0">
                <a:latin typeface="Consolas" panose="020B0609020204030204" pitchFamily="49" charset="0"/>
              </a:rPr>
              <a:t>jerome.cutrona@univ-reims.fr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E32946-D37C-4928-9AE7-75ACE2AF33F1}" type="datetime11">
              <a:rPr lang="fr-FR" smtClean="0"/>
              <a:t>09:10:33</a:t>
            </a:fld>
            <a:endParaRPr lang="fr-FR" dirty="0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1991544" y="6453336"/>
            <a:ext cx="8208912" cy="252264"/>
          </a:xfrm>
        </p:spPr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A370E8-5854-4310-9530-66D8F5BBED26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fr-FR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Open/</a:t>
            </a:r>
            <a:r>
              <a:rPr lang="fr-FR" dirty="0" err="1"/>
              <a:t>Closed</a:t>
            </a:r>
            <a:r>
              <a:rPr lang="fr-FR" dirty="0"/>
              <a:t> – Ouvert/Fermé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classe doit être à la fois ouverte à l'extension et fermée à la modification</a:t>
            </a:r>
          </a:p>
          <a:p>
            <a:r>
              <a:rPr lang="fr-FR" sz="2800" dirty="0"/>
              <a:t>Extension par polymorphisme</a:t>
            </a:r>
          </a:p>
          <a:p>
            <a:r>
              <a:rPr lang="fr-FR" dirty="0"/>
              <a:t>Fermée à la modification par définition des spécifications</a:t>
            </a:r>
          </a:p>
          <a:p>
            <a:r>
              <a:rPr lang="fr-FR" dirty="0"/>
              <a:t>Mise en œuvre de la fermeture à la modification par définition :</a:t>
            </a:r>
          </a:p>
          <a:p>
            <a:pPr lvl="1"/>
            <a:r>
              <a:rPr lang="fr-FR" sz="2400" dirty="0"/>
              <a:t>D’une classe abstraite</a:t>
            </a:r>
          </a:p>
          <a:p>
            <a:pPr lvl="1"/>
            <a:r>
              <a:rPr lang="fr-FR" dirty="0"/>
              <a:t>D’une interface</a:t>
            </a:r>
          </a:p>
          <a:p>
            <a:r>
              <a:rPr lang="fr-FR" sz="2800" dirty="0"/>
              <a:t>Mise en œuvre de l’extension par héritage ou l’implémentation d’interface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10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F7AD274-A35E-4638-B849-2E854123426B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6629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Ouvert/Fermé : un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11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9FF5E72-5A1A-4F2B-89AE-A8ED5720AB4D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  <p:pic>
        <p:nvPicPr>
          <p:cNvPr id="1034" name="Picture 10" descr="PlantUML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917130"/>
            <a:ext cx="3829050" cy="3419475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lantUML Dia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2040954"/>
            <a:ext cx="3829050" cy="3171826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259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Liskov</a:t>
            </a:r>
            <a:r>
              <a:rPr lang="fr-FR" dirty="0"/>
              <a:t> Substitution </a:t>
            </a:r>
            <a:r>
              <a:rPr lang="fr-FR" dirty="0" err="1"/>
              <a:t>Principle</a:t>
            </a:r>
            <a:r>
              <a:rPr lang="fr-FR" dirty="0"/>
              <a:t> – Substitution de </a:t>
            </a:r>
            <a:r>
              <a:rPr lang="fr-FR" dirty="0" err="1"/>
              <a:t>Liskow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</a:t>
            </a:r>
            <a:r>
              <a:rPr lang="fr-FR" b="1" dirty="0">
                <a:latin typeface="Consolas" panose="020B0609020204030204" pitchFamily="49" charset="0"/>
              </a:rPr>
              <a:t>S</a:t>
            </a:r>
            <a:r>
              <a:rPr lang="fr-FR" dirty="0"/>
              <a:t> est un sous-type de </a:t>
            </a:r>
            <a:r>
              <a:rPr lang="fr-FR" b="1" dirty="0">
                <a:latin typeface="Consolas" panose="020B0609020204030204" pitchFamily="49" charset="0"/>
              </a:rPr>
              <a:t>T</a:t>
            </a:r>
            <a:r>
              <a:rPr lang="fr-FR" dirty="0"/>
              <a:t>, alors tout objet de type </a:t>
            </a:r>
            <a:r>
              <a:rPr lang="fr-FR" b="1" dirty="0">
                <a:latin typeface="Consolas" panose="020B0609020204030204" pitchFamily="49" charset="0"/>
              </a:rPr>
              <a:t>T</a:t>
            </a:r>
            <a:r>
              <a:rPr lang="fr-FR" dirty="0"/>
              <a:t> peut être remplacé par un objet de type </a:t>
            </a:r>
            <a:r>
              <a:rPr lang="fr-FR" b="1" dirty="0">
                <a:latin typeface="Consolas" panose="020B0609020204030204" pitchFamily="49" charset="0"/>
              </a:rPr>
              <a:t>S</a:t>
            </a:r>
            <a:r>
              <a:rPr lang="fr-FR" dirty="0"/>
              <a:t> sans altérer les propriétés désirables du programme concerné</a:t>
            </a:r>
            <a:br>
              <a:rPr lang="fr-FR" dirty="0"/>
            </a:br>
            <a:r>
              <a:rPr lang="fr-FR" dirty="0"/>
              <a:t>Barbara </a:t>
            </a:r>
            <a:r>
              <a:rPr lang="fr-FR" dirty="0" err="1"/>
              <a:t>Liskov</a:t>
            </a:r>
            <a:r>
              <a:rPr lang="fr-FR" dirty="0"/>
              <a:t> et Jeannette Wing dans les années 1990</a:t>
            </a:r>
          </a:p>
          <a:p>
            <a:r>
              <a:rPr lang="fr-FR" sz="2800" dirty="0"/>
              <a:t>Basé sur la substituabilité des sous-types (héritage, interface)</a:t>
            </a:r>
          </a:p>
          <a:p>
            <a:r>
              <a:rPr lang="fr-FR" dirty="0"/>
              <a:t>Le contrat de la classe mère ne doit pas être rompu par les classes filles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12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357B54F-F096-4863-A5A4-60DCE64344E0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3552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Substitution de </a:t>
            </a:r>
            <a:r>
              <a:rPr lang="fr-FR" dirty="0" err="1"/>
              <a:t>Liskow</a:t>
            </a:r>
            <a:r>
              <a:rPr lang="fr-FR" dirty="0"/>
              <a:t> : un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13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3E23238-E209-4976-821A-D3078CB5A46A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  <p:pic>
        <p:nvPicPr>
          <p:cNvPr id="7170" name="Picture 2" descr="https://www.plantuml.com/plantuml/img/SoWkIImgAStDuU9ApaaiBbPmoYnAKQZcKW02xRISIWrDhbgOb4jfShP2QaL9QbuAN1rSqh-uf2WpEGEBl0EG3x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2647206"/>
            <a:ext cx="1809750" cy="1781176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www.plantuml.com/plantuml/img/Iyv9B2vMSCeiIgdcgkNYIWPptN8gC_FIGOB52gaL9QbvAJ0b2a2WdPPJgQ69KErIcfmDLuQi5MGYH8b_SKbHPd86Yc5WQG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2132856"/>
            <a:ext cx="2143125" cy="2809876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98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Interface </a:t>
            </a:r>
            <a:r>
              <a:rPr lang="fr-FR" dirty="0" err="1"/>
              <a:t>Segregation</a:t>
            </a:r>
            <a:r>
              <a:rPr lang="fr-FR" dirty="0"/>
              <a:t> </a:t>
            </a:r>
            <a:r>
              <a:rPr lang="fr-FR" dirty="0" err="1"/>
              <a:t>Principle</a:t>
            </a:r>
            <a:r>
              <a:rPr lang="fr-FR" dirty="0"/>
              <a:t> – Ségrégation d’interfaces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clients d’un composant logiciel </a:t>
            </a:r>
            <a:r>
              <a:rPr lang="fr-FR"/>
              <a:t>ne doivent pas </a:t>
            </a:r>
            <a:r>
              <a:rPr lang="fr-FR" dirty="0"/>
              <a:t>être forcés à dépendre d’une interface qu’ils n’utilisent pas</a:t>
            </a:r>
          </a:p>
          <a:p>
            <a:r>
              <a:rPr lang="fr-FR" sz="2800" dirty="0"/>
              <a:t>Les interfaces créent des barrières empêchant le couplage</a:t>
            </a:r>
          </a:p>
          <a:p>
            <a:r>
              <a:rPr lang="fr-FR" dirty="0"/>
              <a:t>Les interfaces décrivent les intentions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14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4CE9FBC-A8A3-43F0-AE32-CBED536404EA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857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Ségrégation d’interfaces : un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15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D3F1256-AB8D-41AA-9874-18954607A5D2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  <p:pic>
        <p:nvPicPr>
          <p:cNvPr id="1030" name="Picture 6" descr="PlantUML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430" y="2446040"/>
            <a:ext cx="3314700" cy="2381250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lantUML Dia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1" y="1988840"/>
            <a:ext cx="3838575" cy="3295651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353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7368" y="274638"/>
            <a:ext cx="11377264" cy="648000"/>
          </a:xfrm>
        </p:spPr>
        <p:txBody>
          <a:bodyPr/>
          <a:lstStyle/>
          <a:p>
            <a:r>
              <a:rPr lang="fr-FR" dirty="0" err="1"/>
              <a:t>Dependency</a:t>
            </a:r>
            <a:r>
              <a:rPr lang="fr-FR" dirty="0"/>
              <a:t> Inversion </a:t>
            </a:r>
            <a:r>
              <a:rPr lang="fr-FR" dirty="0" err="1"/>
              <a:t>Principle</a:t>
            </a:r>
            <a:r>
              <a:rPr lang="fr-FR" dirty="0"/>
              <a:t> – Inversion de dépendances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composants de haut niveau ne doivent pas dépendre des modules de bas niveau</a:t>
            </a:r>
          </a:p>
          <a:p>
            <a:r>
              <a:rPr lang="fr-FR" dirty="0"/>
              <a:t>Les modules de haut niveau ne doivent pas dépendre des modules de bas niveau. Les deux doivent dépendre d'abstractions.</a:t>
            </a:r>
          </a:p>
          <a:p>
            <a:r>
              <a:rPr lang="fr-FR" dirty="0"/>
              <a:t>Les abstractions ne doivent pas dépendre des détails. Les détails doivent dépendre des abstractions.</a:t>
            </a:r>
          </a:p>
          <a:p>
            <a:r>
              <a:rPr lang="fr-FR" sz="2800" dirty="0"/>
              <a:t>Utilisation des interfaces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16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D8371-2DAA-4D77-93A6-B696AD2C1452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4929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Inversion de dépendances : un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17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CBF56BC-3098-4AEC-B7AD-92FF91FB7348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  <p:pic>
        <p:nvPicPr>
          <p:cNvPr id="15362" name="Picture 2" descr="PlantUML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2293639"/>
            <a:ext cx="1162050" cy="2686051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PlantUML Dia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1755476"/>
            <a:ext cx="5029200" cy="3762376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743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Design patterns</a:t>
            </a:r>
            <a:br>
              <a:rPr lang="fr-FR" dirty="0"/>
            </a:br>
            <a:r>
              <a:rPr lang="fr-FR" dirty="0"/>
              <a:t>Patrons de conception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8F99F7-A090-43ED-AE62-20734E3ECAD4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9E56C28-E663-4102-9058-4BEA38A183DA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  <p:extLst>
      <p:ext uri="{BB962C8B-B14F-4D97-AF65-F5344CB8AC3E}">
        <p14:creationId xmlns:p14="http://schemas.microsoft.com/office/powerpoint/2010/main" val="3465772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7368" y="274638"/>
            <a:ext cx="11377264" cy="648000"/>
          </a:xfrm>
        </p:spPr>
        <p:txBody>
          <a:bodyPr/>
          <a:lstStyle/>
          <a:p>
            <a:r>
              <a:rPr lang="fr-FR" dirty="0"/>
              <a:t>Design patterns – Patrons de conception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Bonne pratique répondant à un problème de conception</a:t>
            </a:r>
          </a:p>
          <a:p>
            <a:r>
              <a:rPr lang="fr-FR" dirty="0"/>
              <a:t>Solution standard, indépendante d’un langage</a:t>
            </a:r>
          </a:p>
          <a:p>
            <a:r>
              <a:rPr lang="fr-FR" dirty="0"/>
              <a:t>Meilleure solution à un problème récurrent, basée sur l’expérience</a:t>
            </a:r>
          </a:p>
          <a:p>
            <a:r>
              <a:rPr lang="fr-FR" dirty="0"/>
              <a:t>Le patron de conception apporte :</a:t>
            </a:r>
          </a:p>
          <a:p>
            <a:pPr lvl="1"/>
            <a:r>
              <a:rPr lang="fr-FR" dirty="0"/>
              <a:t>Une organisation de composants</a:t>
            </a:r>
          </a:p>
          <a:p>
            <a:pPr lvl="1"/>
            <a:r>
              <a:rPr lang="fr-FR" dirty="0"/>
              <a:t>Des relations entre composants (rôles, collaborations, héritages, implémentations d’interfaces)</a:t>
            </a:r>
          </a:p>
          <a:p>
            <a:pPr lvl="1"/>
            <a:r>
              <a:rPr lang="fr-FR" dirty="0"/>
              <a:t>Une solution éprouvée</a:t>
            </a:r>
          </a:p>
          <a:p>
            <a:pPr lvl="1"/>
            <a:r>
              <a:rPr lang="fr-FR" dirty="0"/>
              <a:t>Un vocabulaire pour dialoguer lors de la conception et du développement</a:t>
            </a:r>
          </a:p>
          <a:p>
            <a:r>
              <a:rPr lang="fr-FR" dirty="0"/>
              <a:t>Plusieurs catégories de patrons de conception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19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B7FD800-25AF-493D-B637-942E091CCE7C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053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Introduction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8F99F7-A090-43ED-AE62-20734E3ECAD4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438250C-FFC9-4874-B57E-811F2319983F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7368" y="274638"/>
            <a:ext cx="11377264" cy="648000"/>
          </a:xfrm>
        </p:spPr>
        <p:txBody>
          <a:bodyPr/>
          <a:lstStyle/>
          <a:p>
            <a:r>
              <a:rPr lang="fr-FR" dirty="0"/>
              <a:t>Design patterns – Une liste classique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Création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Fabrique Abstraite (Abstract </a:t>
            </a:r>
            <a:r>
              <a:rPr lang="fr-FR" altLang="fr-FR" sz="2200" i="1" dirty="0" err="1"/>
              <a:t>Factory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Monteur (</a:t>
            </a:r>
            <a:r>
              <a:rPr lang="fr-FR" altLang="fr-FR" sz="2200" i="1" dirty="0" err="1"/>
              <a:t>Builder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Fabrique (</a:t>
            </a:r>
            <a:r>
              <a:rPr lang="fr-FR" altLang="fr-FR" sz="2200" i="1" dirty="0" err="1"/>
              <a:t>Factory</a:t>
            </a:r>
            <a:r>
              <a:rPr lang="fr-FR" altLang="fr-FR" sz="2200" i="1" dirty="0"/>
              <a:t> Method)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Prototype (Prototype)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Singleton (Singleton)</a:t>
            </a:r>
            <a:r>
              <a:rPr lang="fr-FR" altLang="fr-FR" sz="2200" dirty="0"/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Structure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Adaptateur (Adapter)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Pont (Bridge)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Composite (Composite)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Décorateur (</a:t>
            </a:r>
            <a:r>
              <a:rPr lang="fr-FR" altLang="fr-FR" sz="2200" i="1" dirty="0" err="1"/>
              <a:t>Decorator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Façade (</a:t>
            </a:r>
            <a:r>
              <a:rPr lang="fr-FR" altLang="fr-FR" sz="2200" i="1" dirty="0" err="1"/>
              <a:t>Facade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Poids-Mouche (</a:t>
            </a:r>
            <a:r>
              <a:rPr lang="fr-FR" altLang="fr-FR" sz="2200" i="1" dirty="0" err="1"/>
              <a:t>Flyweight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Proxy (Proxy)</a:t>
            </a:r>
            <a:r>
              <a:rPr lang="fr-FR" altLang="fr-FR" sz="2200" dirty="0"/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Comportement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Chaîne de responsabilité (Chain of </a:t>
            </a:r>
            <a:r>
              <a:rPr lang="fr-FR" altLang="fr-FR" sz="2200" i="1" dirty="0" err="1"/>
              <a:t>responsability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Commande (Command)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Interpréteur (</a:t>
            </a:r>
            <a:r>
              <a:rPr lang="fr-FR" altLang="fr-FR" sz="2200" i="1" dirty="0" err="1"/>
              <a:t>Interpreter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 err="1"/>
              <a:t>Itérateur</a:t>
            </a:r>
            <a:r>
              <a:rPr lang="fr-FR" altLang="fr-FR" sz="2200" i="1" dirty="0"/>
              <a:t> (</a:t>
            </a:r>
            <a:r>
              <a:rPr lang="fr-FR" altLang="fr-FR" sz="2200" i="1" dirty="0" err="1"/>
              <a:t>Iterator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Médiateur (</a:t>
            </a:r>
            <a:r>
              <a:rPr lang="fr-FR" altLang="fr-FR" sz="2200" i="1" dirty="0" err="1"/>
              <a:t>Mediator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Memento (Memento)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Observateur (Observer)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Etat (State)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Stratégie (</a:t>
            </a:r>
            <a:r>
              <a:rPr lang="fr-FR" altLang="fr-FR" sz="2200" i="1" dirty="0" err="1"/>
              <a:t>Strategy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Patron de Méthode (Template Method)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Visiteur (</a:t>
            </a:r>
            <a:r>
              <a:rPr lang="fr-FR" altLang="fr-FR" sz="2200" i="1" dirty="0" err="1"/>
              <a:t>Visitor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20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34E5F26-9946-483D-926B-1EDD8B8CE15E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8827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7368" y="274638"/>
            <a:ext cx="11377264" cy="648000"/>
          </a:xfrm>
        </p:spPr>
        <p:txBody>
          <a:bodyPr/>
          <a:lstStyle/>
          <a:p>
            <a:r>
              <a:rPr lang="fr-FR" dirty="0"/>
              <a:t>Design patterns – Une liste plus large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Réservoir d’objets (Object pool)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Modèle-Vue-Contrôleur (Model-</a:t>
            </a:r>
            <a:r>
              <a:rPr lang="fr-FR" altLang="fr-FR" dirty="0" err="1"/>
              <a:t>View</a:t>
            </a:r>
            <a:r>
              <a:rPr lang="fr-FR" altLang="fr-FR" dirty="0"/>
              <a:t>-Controller)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Contrôleur frontal (front </a:t>
            </a:r>
            <a:r>
              <a:rPr lang="fr-FR" altLang="fr-FR" dirty="0" err="1"/>
              <a:t>controller</a:t>
            </a:r>
            <a:r>
              <a:rPr lang="fr-FR" altLang="fr-FR" dirty="0"/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 err="1"/>
              <a:t>Register</a:t>
            </a:r>
            <a:r>
              <a:rPr lang="fr-FR" altLang="fr-FR" dirty="0"/>
              <a:t> (</a:t>
            </a:r>
            <a:r>
              <a:rPr lang="fr-FR" altLang="fr-FR" dirty="0" err="1"/>
              <a:t>Register</a:t>
            </a:r>
            <a:r>
              <a:rPr lang="fr-FR" altLang="fr-FR" dirty="0"/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Inversion de contrôle (inversion of control)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Injection de dépendances (</a:t>
            </a:r>
            <a:r>
              <a:rPr lang="fr-FR" altLang="fr-FR" dirty="0" err="1"/>
              <a:t>dependency</a:t>
            </a:r>
            <a:r>
              <a:rPr lang="fr-FR" altLang="fr-FR" dirty="0"/>
              <a:t> injection)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21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2A01C8E-B9A1-4D64-AFDF-9D3F1BCCCF1A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703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Spécifications / Conception / Implémentation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Spécifications (QUOI)</a:t>
            </a:r>
          </a:p>
          <a:p>
            <a:pPr lvl="1">
              <a:defRPr/>
            </a:pPr>
            <a:r>
              <a:rPr lang="fr-FR" dirty="0"/>
              <a:t>Expliciter les besoins</a:t>
            </a:r>
          </a:p>
          <a:p>
            <a:pPr lvl="1">
              <a:defRPr/>
            </a:pPr>
            <a:r>
              <a:rPr lang="fr-FR" dirty="0"/>
              <a:t>Que doit faire le système</a:t>
            </a:r>
          </a:p>
          <a:p>
            <a:pPr lvl="1">
              <a:defRPr/>
            </a:pPr>
            <a:r>
              <a:rPr lang="fr-FR" dirty="0"/>
              <a:t>Description de haut niveau des services rendus</a:t>
            </a:r>
          </a:p>
          <a:p>
            <a:pPr lvl="1">
              <a:defRPr/>
            </a:pPr>
            <a:r>
              <a:rPr lang="fr-FR" dirty="0"/>
              <a:t>Comportement observable</a:t>
            </a:r>
          </a:p>
          <a:p>
            <a:pPr>
              <a:defRPr/>
            </a:pPr>
            <a:r>
              <a:rPr lang="fr-FR" dirty="0"/>
              <a:t>Conception (COMMENT)</a:t>
            </a:r>
          </a:p>
          <a:p>
            <a:pPr lvl="1">
              <a:defRPr/>
            </a:pPr>
            <a:r>
              <a:rPr lang="fr-FR" dirty="0"/>
              <a:t>Comment répondre aux spécifications</a:t>
            </a:r>
          </a:p>
          <a:p>
            <a:pPr lvl="1">
              <a:defRPr/>
            </a:pPr>
            <a:r>
              <a:rPr lang="fr-FR" dirty="0"/>
              <a:t>Apporter une solution valide</a:t>
            </a:r>
          </a:p>
          <a:p>
            <a:pPr lvl="1">
              <a:defRPr/>
            </a:pPr>
            <a:r>
              <a:rPr lang="fr-FR" dirty="0"/>
              <a:t>Flexibilité, robustesse, évolutivité/réutilisabilité</a:t>
            </a:r>
          </a:p>
          <a:p>
            <a:pPr>
              <a:defRPr/>
            </a:pPr>
            <a:r>
              <a:rPr lang="fr-FR" dirty="0"/>
              <a:t>Implémentation</a:t>
            </a:r>
          </a:p>
          <a:p>
            <a:pPr lvl="1">
              <a:defRPr/>
            </a:pPr>
            <a:r>
              <a:rPr lang="fr-FR" dirty="0"/>
              <a:t>Mise en œuvre des choix de conception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154057-2FB2-42AB-8B58-A9B6A660D81D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2EE79F0-C80C-4209-9E23-15BB631827AC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Conception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Flexibilité</a:t>
            </a:r>
          </a:p>
          <a:p>
            <a:pPr lvl="1"/>
            <a:r>
              <a:rPr lang="fr-FR" dirty="0"/>
              <a:t>Une modification mineure ne doit pas entraîner la modifications de nombreuses parties du système</a:t>
            </a:r>
          </a:p>
          <a:p>
            <a:r>
              <a:rPr lang="fr-FR" dirty="0"/>
              <a:t>Robustesse</a:t>
            </a:r>
          </a:p>
          <a:p>
            <a:pPr lvl="1"/>
            <a:r>
              <a:rPr lang="fr-FR" dirty="0"/>
              <a:t>Une modification mineure ne doit pas entraîner le dysfonctionnement d’autres parties du système</a:t>
            </a:r>
          </a:p>
          <a:p>
            <a:r>
              <a:rPr lang="fr-FR" dirty="0"/>
              <a:t>Évolutivité / réutilisabilité</a:t>
            </a:r>
          </a:p>
          <a:p>
            <a:pPr lvl="1"/>
            <a:r>
              <a:rPr lang="fr-FR" dirty="0"/>
              <a:t>Un composant doit être isolé, remplaçable voire réutilisable</a:t>
            </a:r>
          </a:p>
          <a:p>
            <a:pPr lvl="1"/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Notions de cohésion et de couplage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4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342E012-F215-492C-A3EF-877E1280D63F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040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Cohésion et interdépendance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Cohésion</a:t>
            </a:r>
          </a:p>
          <a:p>
            <a:pPr lvl="1"/>
            <a:r>
              <a:rPr lang="fr-FR" dirty="0"/>
              <a:t>Degré de liaison en les éléments d’un composant</a:t>
            </a:r>
          </a:p>
          <a:p>
            <a:pPr lvl="1"/>
            <a:r>
              <a:rPr lang="fr-FR" dirty="0"/>
              <a:t>Sous-composants aux tâches similaires avec des interactions</a:t>
            </a:r>
          </a:p>
          <a:p>
            <a:pPr lvl="1"/>
            <a:r>
              <a:rPr lang="fr-FR" dirty="0"/>
              <a:t>Types : logique, temporel, procédural, communicationnel, séquentiel, fonctionnel</a:t>
            </a:r>
          </a:p>
          <a:p>
            <a:pPr lvl="1"/>
            <a:r>
              <a:rPr lang="fr-FR" dirty="0"/>
              <a:t>Cohésion fonctionnelle : composant dédié à une tâche unique</a:t>
            </a:r>
          </a:p>
          <a:p>
            <a:r>
              <a:rPr lang="fr-FR" dirty="0"/>
              <a:t>Interdépendance</a:t>
            </a:r>
          </a:p>
          <a:p>
            <a:pPr lvl="1"/>
            <a:r>
              <a:rPr lang="fr-FR" dirty="0"/>
              <a:t>Dépendance réciproque</a:t>
            </a:r>
          </a:p>
          <a:p>
            <a:pPr lvl="1"/>
            <a:r>
              <a:rPr lang="fr-FR" dirty="0"/>
              <a:t>Liens entre composants</a:t>
            </a:r>
          </a:p>
          <a:p>
            <a:pPr lvl="1"/>
            <a:r>
              <a:rPr lang="fr-FR" dirty="0"/>
              <a:t>Modifications d’un </a:t>
            </a:r>
            <a:r>
              <a:rPr lang="fr-FR" dirty="0">
                <a:sym typeface="Wingdings" panose="05000000000000000000" pitchFamily="2" charset="2"/>
              </a:rPr>
              <a:t> modifications d’autres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Types : contenu, partage de données, flot </a:t>
            </a:r>
            <a:r>
              <a:rPr lang="fr-FR">
                <a:sym typeface="Wingdings" panose="05000000000000000000" pitchFamily="2" charset="2"/>
              </a:rPr>
              <a:t>de contrôle, …</a:t>
            </a: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5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3CC8F24-8B12-4499-9AE6-E34CA29960D8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441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SOLID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8F99F7-A090-43ED-AE62-20734E3ECAD4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48E93F2-61A6-42EC-8EBD-DB1BEFD70EC7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</a:p>
        </p:txBody>
      </p:sp>
    </p:spTree>
    <p:extLst>
      <p:ext uri="{BB962C8B-B14F-4D97-AF65-F5344CB8AC3E}">
        <p14:creationId xmlns:p14="http://schemas.microsoft.com/office/powerpoint/2010/main" val="234329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SOLID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Principes de conception visant à rendre le développement logiciel compréhensible, flexible et maintenable</a:t>
            </a:r>
          </a:p>
          <a:p>
            <a:r>
              <a:rPr lang="fr-FR" dirty="0"/>
              <a:t>Sous-ensemble des principes proposés par Robert C. Martin	</a:t>
            </a:r>
          </a:p>
          <a:p>
            <a:pPr lvl="1"/>
            <a:r>
              <a:rPr lang="en-US" dirty="0"/>
              <a:t>Robert C. Martin (2000). "Design Principles and Design Patterns"</a:t>
            </a:r>
            <a:endParaRPr lang="fr-FR" dirty="0"/>
          </a:p>
          <a:p>
            <a:r>
              <a:rPr lang="fr-FR" dirty="0"/>
              <a:t>Acronyme de 5 principes :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S</a:t>
            </a:r>
            <a:r>
              <a:rPr lang="en-US" sz="2800" dirty="0"/>
              <a:t>ingle Responsibility (SR)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O</a:t>
            </a:r>
            <a:r>
              <a:rPr lang="en-US" sz="2800" dirty="0"/>
              <a:t>pen/Closed Principle (OCP)</a:t>
            </a:r>
          </a:p>
          <a:p>
            <a:pPr lvl="1"/>
            <a:r>
              <a:rPr lang="en-US" sz="2800" b="1" dirty="0" err="1">
                <a:solidFill>
                  <a:schemeClr val="bg1"/>
                </a:solidFill>
              </a:rPr>
              <a:t>L</a:t>
            </a:r>
            <a:r>
              <a:rPr lang="en-US" sz="2800" dirty="0" err="1"/>
              <a:t>iskov</a:t>
            </a:r>
            <a:r>
              <a:rPr lang="en-US" sz="2800" dirty="0"/>
              <a:t> Substitution Principle (LSP)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I</a:t>
            </a:r>
            <a:r>
              <a:rPr lang="en-US" sz="2800" dirty="0"/>
              <a:t>nterface Segregation Principle (ISP)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D</a:t>
            </a:r>
            <a:r>
              <a:rPr lang="en-US" sz="2800" dirty="0"/>
              <a:t>ependency Inversion Principle (DIP)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7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B6F4BFA-A253-444C-A096-C870D4C39348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720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Single </a:t>
            </a:r>
            <a:r>
              <a:rPr lang="fr-FR" dirty="0" err="1"/>
              <a:t>Responsability</a:t>
            </a:r>
            <a:r>
              <a:rPr lang="fr-FR" dirty="0"/>
              <a:t> - Responsabilité unique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Chaque classe doit avoir une responsabilité unique parmi l’ensemble des fonctionnalités proposées dans le projet</a:t>
            </a:r>
          </a:p>
          <a:p>
            <a:r>
              <a:rPr lang="fr-FR" sz="2800" dirty="0"/>
              <a:t>« Une classe ne devrait avoir qu’une seule raison </a:t>
            </a:r>
            <a:r>
              <a:rPr lang="fr-FR" dirty="0"/>
              <a:t>de changer »</a:t>
            </a:r>
            <a:br>
              <a:rPr lang="fr-FR" dirty="0"/>
            </a:br>
            <a:r>
              <a:rPr lang="fr-FR" dirty="0"/>
              <a:t>Robert C. Martin dans les années 2000</a:t>
            </a:r>
          </a:p>
          <a:p>
            <a:r>
              <a:rPr lang="fr-FR" sz="2800" dirty="0"/>
              <a:t>Exemple : une classe est chargée de produire et imprimer un rapport. </a:t>
            </a:r>
            <a:r>
              <a:rPr lang="fr-FR" dirty="0"/>
              <a:t>Le contenu peut changer. Le format peut également changer. Ces deux aspects, fond et forme, doivent être de la responsabilité de deux classe différentes.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8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F43EDA5-E974-40AD-BC2F-E73615A7DFA6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2267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Responsabilité unique : un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9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A6034C4-A4CA-4F5B-8AB2-889917919D65}" type="datetime11">
              <a:rPr lang="fr-FR" smtClean="0"/>
              <a:t>09:10:33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2023-2024</a:t>
            </a:r>
            <a:endParaRPr lang="fr-FR" dirty="0"/>
          </a:p>
        </p:txBody>
      </p:sp>
      <p:pic>
        <p:nvPicPr>
          <p:cNvPr id="5122" name="Picture 2" descr="https://www.plantuml.com/plantuml/img/SoWkIImgAStDuU9ApaaiBbPmoKzMgEPIKD0joIp9IGKnKl9JAe6qTdfgIGX8J4CJodC2IW0vjKXQItDJyqfS4lF1HW1LvUGdfcW0nJKXtEB4ibG85wufe2WphoIr2AgX0CI3gq0sKA-qGCyEP0KNJ0T2XCiXDIy5v0S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298" y="2323728"/>
            <a:ext cx="2343150" cy="238125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</p:pic>
      <p:pic>
        <p:nvPicPr>
          <p:cNvPr id="5124" name="Picture 4" descr="PlantUML Dia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2780928"/>
            <a:ext cx="923925" cy="1466851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3919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2019-3">
  <a:themeElements>
    <a:clrScheme name="Personnalisé 10">
      <a:dk1>
        <a:srgbClr val="000000"/>
      </a:dk1>
      <a:lt1>
        <a:srgbClr val="3681FC"/>
      </a:lt1>
      <a:dk2>
        <a:srgbClr val="000000"/>
      </a:dk2>
      <a:lt2>
        <a:srgbClr val="526191"/>
      </a:lt2>
      <a:accent1>
        <a:srgbClr val="FFFFFF"/>
      </a:accent1>
      <a:accent2>
        <a:srgbClr val="3F68DF"/>
      </a:accent2>
      <a:accent3>
        <a:srgbClr val="FAC916"/>
      </a:accent3>
      <a:accent4>
        <a:srgbClr val="FF3300"/>
      </a:accent4>
      <a:accent5>
        <a:srgbClr val="7030A0"/>
      </a:accent5>
      <a:accent6>
        <a:srgbClr val="1D31EC"/>
      </a:accent6>
      <a:hlink>
        <a:srgbClr val="238123"/>
      </a:hlink>
      <a:folHlink>
        <a:srgbClr val="264866"/>
      </a:folHlink>
    </a:clrScheme>
    <a:fontScheme name="Points numériqu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lnDef>
  </a:objectDefaults>
  <a:extraClrSchemeLst>
    <a:extraClrScheme>
      <a:clrScheme name="Points numériqu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10">
        <a:dk1>
          <a:srgbClr val="5B5B89"/>
        </a:dk1>
        <a:lt1>
          <a:srgbClr val="FFFFFF"/>
        </a:lt1>
        <a:dk2>
          <a:srgbClr val="CC99FF"/>
        </a:dk2>
        <a:lt2>
          <a:srgbClr val="EBFE34"/>
        </a:lt2>
        <a:accent1>
          <a:srgbClr val="6666FF"/>
        </a:accent1>
        <a:accent2>
          <a:srgbClr val="52527C"/>
        </a:accent2>
        <a:accent3>
          <a:srgbClr val="E2CAFF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11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238123"/>
        </a:hlink>
        <a:folHlink>
          <a:srgbClr val="2648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 Web2" id="{42475C82-D8CD-42B5-9253-840B089EDE5A}" vid="{1801DA36-90A1-4315-B058-0DD455EF8C5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16244</TotalTime>
  <Words>1432</Words>
  <Application>Microsoft Office PowerPoint</Application>
  <PresentationFormat>Grand écran</PresentationFormat>
  <Paragraphs>383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Consolas</vt:lpstr>
      <vt:lpstr>Courier New</vt:lpstr>
      <vt:lpstr>Wingdings</vt:lpstr>
      <vt:lpstr>Thème2019-3</vt:lpstr>
      <vt:lpstr>Bonnes pratiques de conception</vt:lpstr>
      <vt:lpstr>Introduction</vt:lpstr>
      <vt:lpstr>Spécifications / Conception / Implémentation</vt:lpstr>
      <vt:lpstr>Conception</vt:lpstr>
      <vt:lpstr>Cohésion et interdépendance</vt:lpstr>
      <vt:lpstr>SOLID</vt:lpstr>
      <vt:lpstr>SOLID</vt:lpstr>
      <vt:lpstr>Single Responsability - Responsabilité unique</vt:lpstr>
      <vt:lpstr>Responsabilité unique : un exemple</vt:lpstr>
      <vt:lpstr>Open/Closed – Ouvert/Fermé</vt:lpstr>
      <vt:lpstr>Ouvert/Fermé : un exemple</vt:lpstr>
      <vt:lpstr>Liskov Substitution Principle – Substitution de Liskow</vt:lpstr>
      <vt:lpstr>Substitution de Liskow : un exemple</vt:lpstr>
      <vt:lpstr>Interface Segregation Principle – Ségrégation d’interfaces</vt:lpstr>
      <vt:lpstr>Ségrégation d’interfaces : un exemple</vt:lpstr>
      <vt:lpstr>Dependency Inversion Principle – Inversion de dépendances</vt:lpstr>
      <vt:lpstr>Inversion de dépendances : un exemple</vt:lpstr>
      <vt:lpstr>Design patterns Patrons de conception</vt:lpstr>
      <vt:lpstr>Design patterns – Patrons de conception</vt:lpstr>
      <vt:lpstr>Design patterns – Une liste classique</vt:lpstr>
      <vt:lpstr>Design patterns – Une liste plus large</vt:lpstr>
    </vt:vector>
  </TitlesOfParts>
  <Company>UMRS INSERM 514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Jérôme Cutrona</dc:creator>
  <cp:lastModifiedBy>JEROME CUTRONA</cp:lastModifiedBy>
  <cp:revision>2570</cp:revision>
  <cp:lastPrinted>1601-01-01T00:00:00Z</cp:lastPrinted>
  <dcterms:created xsi:type="dcterms:W3CDTF">2005-09-14T08:47:05Z</dcterms:created>
  <dcterms:modified xsi:type="dcterms:W3CDTF">2023-12-15T08:11:10Z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