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99"/>
  </p:notesMasterIdLst>
  <p:sldIdLst>
    <p:sldId id="256" r:id="rId2"/>
    <p:sldId id="259" r:id="rId3"/>
    <p:sldId id="258" r:id="rId4"/>
    <p:sldId id="260" r:id="rId5"/>
    <p:sldId id="267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8" r:id="rId14"/>
    <p:sldId id="298" r:id="rId15"/>
    <p:sldId id="300" r:id="rId16"/>
    <p:sldId id="301" r:id="rId17"/>
    <p:sldId id="302" r:id="rId18"/>
    <p:sldId id="278" r:id="rId19"/>
    <p:sldId id="270" r:id="rId20"/>
    <p:sldId id="271" r:id="rId21"/>
    <p:sldId id="277" r:id="rId22"/>
    <p:sldId id="357" r:id="rId23"/>
    <p:sldId id="358" r:id="rId24"/>
    <p:sldId id="305" r:id="rId25"/>
    <p:sldId id="308" r:id="rId26"/>
    <p:sldId id="313" r:id="rId27"/>
    <p:sldId id="310" r:id="rId28"/>
    <p:sldId id="307" r:id="rId29"/>
    <p:sldId id="311" r:id="rId30"/>
    <p:sldId id="306" r:id="rId31"/>
    <p:sldId id="309" r:id="rId32"/>
    <p:sldId id="312" r:id="rId33"/>
    <p:sldId id="314" r:id="rId34"/>
    <p:sldId id="315" r:id="rId35"/>
    <p:sldId id="316" r:id="rId36"/>
    <p:sldId id="289" r:id="rId37"/>
    <p:sldId id="272" r:id="rId38"/>
    <p:sldId id="274" r:id="rId39"/>
    <p:sldId id="276" r:id="rId40"/>
    <p:sldId id="273" r:id="rId41"/>
    <p:sldId id="290" r:id="rId42"/>
    <p:sldId id="275" r:id="rId43"/>
    <p:sldId id="279" r:id="rId44"/>
    <p:sldId id="280" r:id="rId45"/>
    <p:sldId id="281" r:id="rId46"/>
    <p:sldId id="282" r:id="rId47"/>
    <p:sldId id="283" r:id="rId48"/>
    <p:sldId id="291" r:id="rId49"/>
    <p:sldId id="284" r:id="rId50"/>
    <p:sldId id="285" r:id="rId51"/>
    <p:sldId id="292" r:id="rId52"/>
    <p:sldId id="286" r:id="rId53"/>
    <p:sldId id="287" r:id="rId54"/>
    <p:sldId id="288" r:id="rId55"/>
    <p:sldId id="293" r:id="rId56"/>
    <p:sldId id="294" r:id="rId57"/>
    <p:sldId id="295" r:id="rId58"/>
    <p:sldId id="296" r:id="rId59"/>
    <p:sldId id="303" r:id="rId60"/>
    <p:sldId id="304" r:id="rId61"/>
    <p:sldId id="317" r:id="rId62"/>
    <p:sldId id="331" r:id="rId63"/>
    <p:sldId id="318" r:id="rId64"/>
    <p:sldId id="319" r:id="rId65"/>
    <p:sldId id="320" r:id="rId66"/>
    <p:sldId id="321" r:id="rId67"/>
    <p:sldId id="326" r:id="rId68"/>
    <p:sldId id="322" r:id="rId69"/>
    <p:sldId id="323" r:id="rId70"/>
    <p:sldId id="325" r:id="rId71"/>
    <p:sldId id="324" r:id="rId72"/>
    <p:sldId id="327" r:id="rId73"/>
    <p:sldId id="332" r:id="rId74"/>
    <p:sldId id="336" r:id="rId75"/>
    <p:sldId id="333" r:id="rId76"/>
    <p:sldId id="334" r:id="rId77"/>
    <p:sldId id="335" r:id="rId78"/>
    <p:sldId id="337" r:id="rId79"/>
    <p:sldId id="338" r:id="rId80"/>
    <p:sldId id="339" r:id="rId81"/>
    <p:sldId id="340" r:id="rId82"/>
    <p:sldId id="297" r:id="rId83"/>
    <p:sldId id="343" r:id="rId84"/>
    <p:sldId id="341" r:id="rId85"/>
    <p:sldId id="342" r:id="rId86"/>
    <p:sldId id="344" r:id="rId87"/>
    <p:sldId id="345" r:id="rId88"/>
    <p:sldId id="328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9" d="100"/>
          <a:sy n="129" d="100"/>
        </p:scale>
        <p:origin x="-40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olas" panose="020B0609020204030204" pitchFamily="49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nsolas" panose="020B0609020204030204" pitchFamily="49" charset="0"/>
              </a:defRPr>
            </a:lvl1pPr>
          </a:lstStyle>
          <a:p>
            <a:fld id="{9D3B5689-C720-4403-8C91-C7740204DC41}" type="datetimeFigureOut">
              <a:rPr lang="fr-FR" smtClean="0"/>
              <a:pPr/>
              <a:t>16/10/2023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olas" panose="020B0609020204030204" pitchFamily="49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nsolas" panose="020B0609020204030204" pitchFamily="49" charset="0"/>
              </a:defRPr>
            </a:lvl1pPr>
          </a:lstStyle>
          <a:p>
            <a:fld id="{1BD5FAEC-8CEA-4309-9566-F7E308147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60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@</a:t>
            </a:r>
            <a:r>
              <a:rPr lang="fr-FR" dirty="0" err="1"/>
              <a:t>startuml</a:t>
            </a:r>
            <a:endParaRPr lang="fr-FR" dirty="0"/>
          </a:p>
          <a:p>
            <a:endParaRPr lang="fr-FR" dirty="0"/>
          </a:p>
          <a:p>
            <a:r>
              <a:rPr lang="fr-FR" dirty="0"/>
              <a:t>class Observer {</a:t>
            </a:r>
          </a:p>
          <a:p>
            <a:r>
              <a:rPr lang="fr-FR" dirty="0"/>
              <a:t>  +update(string): </a:t>
            </a:r>
            <a:r>
              <a:rPr lang="fr-FR" dirty="0" err="1"/>
              <a:t>void</a:t>
            </a:r>
            <a:endParaRPr lang="fr-FR" dirty="0"/>
          </a:p>
          <a:p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/>
              <a:t>class </a:t>
            </a:r>
            <a:r>
              <a:rPr lang="fr-FR" dirty="0" err="1"/>
              <a:t>Subject</a:t>
            </a:r>
            <a:r>
              <a:rPr lang="fr-FR" dirty="0"/>
              <a:t> {</a:t>
            </a:r>
          </a:p>
          <a:p>
            <a:r>
              <a:rPr lang="fr-FR" dirty="0"/>
              <a:t>  +Observer[] </a:t>
            </a:r>
            <a:r>
              <a:rPr lang="fr-FR" dirty="0" err="1"/>
              <a:t>observers</a:t>
            </a:r>
            <a:endParaRPr lang="fr-FR" dirty="0"/>
          </a:p>
          <a:p>
            <a:r>
              <a:rPr lang="fr-FR" dirty="0"/>
              <a:t>  +</a:t>
            </a:r>
            <a:r>
              <a:rPr lang="fr-FR" dirty="0" err="1"/>
              <a:t>attach</a:t>
            </a:r>
            <a:r>
              <a:rPr lang="fr-FR" dirty="0"/>
              <a:t>(Observer): </a:t>
            </a:r>
            <a:r>
              <a:rPr lang="fr-FR" dirty="0" err="1"/>
              <a:t>void</a:t>
            </a:r>
            <a:endParaRPr lang="fr-FR" dirty="0"/>
          </a:p>
          <a:p>
            <a:r>
              <a:rPr lang="fr-FR" dirty="0"/>
              <a:t>  #</a:t>
            </a:r>
            <a:r>
              <a:rPr lang="fr-FR" dirty="0" err="1"/>
              <a:t>notify</a:t>
            </a:r>
            <a:r>
              <a:rPr lang="fr-FR" dirty="0"/>
              <a:t>(string $argument): </a:t>
            </a:r>
            <a:r>
              <a:rPr lang="fr-FR" dirty="0" err="1"/>
              <a:t>void</a:t>
            </a:r>
            <a:endParaRPr lang="fr-FR" dirty="0"/>
          </a:p>
          <a:p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 err="1"/>
              <a:t>Subject</a:t>
            </a:r>
            <a:r>
              <a:rPr lang="fr-FR" dirty="0"/>
              <a:t> o-</a:t>
            </a:r>
            <a:r>
              <a:rPr lang="fr-FR" dirty="0" err="1"/>
              <a:t>left</a:t>
            </a:r>
            <a:r>
              <a:rPr lang="fr-FR" dirty="0"/>
              <a:t>- Observer</a:t>
            </a:r>
          </a:p>
          <a:p>
            <a:endParaRPr lang="fr-FR" dirty="0"/>
          </a:p>
          <a:p>
            <a:r>
              <a:rPr lang="fr-FR" dirty="0"/>
              <a:t>note right  of </a:t>
            </a:r>
            <a:r>
              <a:rPr lang="fr-FR" dirty="0" err="1"/>
              <a:t>Subject</a:t>
            </a:r>
            <a:endParaRPr lang="fr-FR" dirty="0"/>
          </a:p>
          <a:p>
            <a:r>
              <a:rPr lang="fr-FR" dirty="0" err="1"/>
              <a:t>foreach</a:t>
            </a:r>
            <a:r>
              <a:rPr lang="fr-FR" dirty="0"/>
              <a:t> ($</a:t>
            </a:r>
            <a:r>
              <a:rPr lang="fr-FR" dirty="0" err="1"/>
              <a:t>this</a:t>
            </a:r>
            <a:r>
              <a:rPr lang="fr-FR" dirty="0"/>
              <a:t>-&gt;</a:t>
            </a:r>
            <a:r>
              <a:rPr lang="fr-FR" dirty="0" err="1"/>
              <a:t>observers</a:t>
            </a:r>
            <a:r>
              <a:rPr lang="fr-FR" dirty="0"/>
              <a:t> as $observer) {</a:t>
            </a:r>
          </a:p>
          <a:p>
            <a:r>
              <a:rPr lang="fr-FR" dirty="0"/>
              <a:t>    $observer-&gt;update($argument);</a:t>
            </a:r>
          </a:p>
          <a:p>
            <a:r>
              <a:rPr lang="fr-FR" dirty="0"/>
              <a:t>}</a:t>
            </a:r>
          </a:p>
          <a:p>
            <a:r>
              <a:rPr lang="fr-FR" dirty="0"/>
              <a:t>end note</a:t>
            </a:r>
          </a:p>
          <a:p>
            <a:endParaRPr lang="fr-FR" dirty="0"/>
          </a:p>
          <a:p>
            <a:r>
              <a:rPr lang="fr-FR" dirty="0"/>
              <a:t>@</a:t>
            </a:r>
            <a:r>
              <a:rPr lang="fr-FR" dirty="0" err="1"/>
              <a:t>enduml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FAEC-8CEA-4309-9566-F7E308147932}" type="slidenum">
              <a:rPr lang="fr-FR" smtClean="0"/>
              <a:t>74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067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48574"/>
            <a:ext cx="2462064" cy="2522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D320457-8B0C-47E6-A60F-55CDD6F24496}" type="datetime11">
              <a:rPr lang="fr-FR" smtClean="0"/>
              <a:t>10:19:43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454400" y="6453336"/>
            <a:ext cx="5283200" cy="2522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20336" y="6448574"/>
            <a:ext cx="2462064" cy="252264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8834F2C-2BF4-4A6D-8399-B408E4F6D97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9C0A-51DC-4469-9201-8FC1213119F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1D0F-69C5-4F19-94DE-0D8C206A79F7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7669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A11C0C-2BD0-4E0E-A89B-B33ED5A9664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CBD292D-7EA9-4933-B94A-3898660FBA9D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84782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0543D8-3666-420C-B3EB-BBB22E71913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3C4C900-107A-4DCE-AE1D-A117B5E29FA1}" type="datetime11">
              <a:rPr lang="fr-FR" smtClean="0"/>
              <a:t>10:19:43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4972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53B1B17-3E17-43BB-A158-B40408E00400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6892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5"/>
            <a:ext cx="4997450" cy="3440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07B797-83BC-4EE9-B78F-C63777F7D84C}" type="datetime11">
              <a:rPr lang="fr-FR" smtClean="0"/>
              <a:t>10:19:43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4110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E0CC355-04BB-45DF-9866-7689B03C7D6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BB8C5E0-A731-4DF1-92B9-0FAE89B7864B}" type="datetime11">
              <a:rPr lang="fr-FR" smtClean="0"/>
              <a:t>10:19:43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6598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FB89AFD-0886-4AC7-BF36-A3055825C50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455CF62-B8BA-4271-A8AB-E941974C11F8}" type="datetime11">
              <a:rPr lang="fr-FR" smtClean="0"/>
              <a:t>10:19:43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5768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38267A0-6E5F-411E-90E1-6E26172515F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1031BC2-7ECB-4CB5-8E0C-921F01B91C6E}" type="datetime11">
              <a:rPr lang="fr-FR" smtClean="0"/>
              <a:t>10:19:43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3214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D8E6910-53CD-4A3D-9B5D-65DEE962BEB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6F5BB5-EBCC-4998-847B-919E54B325E6}" type="datetime11">
              <a:rPr lang="fr-FR" smtClean="0"/>
              <a:t>10:19:43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4480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B10B2F-8168-4F65-AC26-213FEB7FCAA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AA40811-EA49-45C3-80D4-261712B9684E}" type="datetime11">
              <a:rPr lang="fr-FR" smtClean="0"/>
              <a:t>10:19:43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4354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30C1DEA-4177-4178-B44C-8DFBD7A3A0E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D08549-819A-4002-92A2-E9DAA7188A07}" type="datetime11">
              <a:rPr lang="fr-FR" smtClean="0"/>
              <a:t>10:19:43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7786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6400" y="6453188"/>
            <a:ext cx="1886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0BEB9F-5C8E-4B60-9CA2-9D5756B1BB7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1886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4E432C4-91F2-4256-9600-E08B7C63D3DB}" type="datetime11">
              <a:rPr lang="fr-FR" smtClean="0"/>
              <a:t>10:19:43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5640" y="6453188"/>
            <a:ext cx="648072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274638"/>
            <a:ext cx="1095900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/>
              <a:t>Tests en PHP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/>
              <a:t>Jérôme CUTRONA</a:t>
            </a:r>
          </a:p>
          <a:p>
            <a:pPr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D4EEDD-F2E6-405C-B29F-F8BC0761D6A6}" type="datetime11">
              <a:rPr lang="fr-FR" smtClean="0"/>
              <a:t>10:19:43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34F2C-2BF4-4A6D-8399-B408E4F6D974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158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EBA5BF-989D-49F9-8185-FA9252C36657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98" y="1268760"/>
            <a:ext cx="9508230" cy="497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07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Framework de tests PHP orienté développeur - https://phpunit.de/</a:t>
            </a:r>
          </a:p>
          <a:p>
            <a:r>
              <a:rPr lang="fr-FR" dirty="0"/>
              <a:t>Développé par Sebastian Bergmann</a:t>
            </a:r>
          </a:p>
          <a:p>
            <a:r>
              <a:rPr lang="fr-FR" dirty="0"/>
              <a:t>Existe depuis 2001</a:t>
            </a:r>
          </a:p>
          <a:p>
            <a:r>
              <a:rPr lang="fr-FR" dirty="0"/>
              <a:t>Version 1.0 en 2006 sur GitHub</a:t>
            </a:r>
          </a:p>
          <a:p>
            <a:r>
              <a:rPr lang="fr-FR" dirty="0" err="1"/>
              <a:t>PHPUnit</a:t>
            </a:r>
            <a:r>
              <a:rPr lang="fr-FR" dirty="0"/>
              <a:t> 9 début 2020 (PHP 7.3+), actuellement 9.6</a:t>
            </a:r>
          </a:p>
          <a:p>
            <a:r>
              <a:rPr lang="fr-FR" dirty="0" err="1"/>
              <a:t>PHPUnit</a:t>
            </a:r>
            <a:r>
              <a:rPr lang="fr-FR" dirty="0"/>
              <a:t> 10 février 2023 (PHP 8.1+), actuellement 10.5</a:t>
            </a:r>
          </a:p>
          <a:p>
            <a:r>
              <a:rPr lang="fr-FR" dirty="0" err="1"/>
              <a:t>PHPUnit</a:t>
            </a:r>
            <a:r>
              <a:rPr lang="fr-FR" dirty="0"/>
              <a:t> 11 prévu en février 2024</a:t>
            </a:r>
          </a:p>
          <a:p>
            <a:r>
              <a:rPr lang="fr-FR" dirty="0"/>
              <a:t>Documentation en anglais presque à jour (10.4 octobre 2023),</a:t>
            </a:r>
            <a:br>
              <a:rPr lang="fr-FR" dirty="0"/>
            </a:br>
            <a:r>
              <a:rPr lang="fr-FR" dirty="0"/>
              <a:t>mais exemples à revoir…</a:t>
            </a:r>
          </a:p>
          <a:p>
            <a:r>
              <a:rPr lang="fr-FR" dirty="0"/>
              <a:t>Documentation en français (et toutes les langues) abandonnée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70E295-0A85-4486-A6C0-B0A8DCB10A9D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07679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Pré-requis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PHP 7.3</a:t>
            </a:r>
          </a:p>
          <a:p>
            <a:r>
              <a:rPr lang="fr-FR" dirty="0"/>
              <a:t>Extensions nécessaires :</a:t>
            </a:r>
          </a:p>
          <a:p>
            <a:pPr lvl="1"/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dom</a:t>
            </a:r>
            <a:r>
              <a:rPr lang="fr-FR" dirty="0"/>
              <a:t> (activée par défaut)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json</a:t>
            </a:r>
            <a:r>
              <a:rPr lang="fr-FR" dirty="0"/>
              <a:t> (par défaut dans PHP depuis PHP 5.2)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pcre</a:t>
            </a:r>
            <a:r>
              <a:rPr lang="fr-FR" dirty="0"/>
              <a:t> (activée par défaut)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reflection</a:t>
            </a:r>
            <a:r>
              <a:rPr lang="fr-FR" dirty="0"/>
              <a:t> (PHP </a:t>
            </a:r>
            <a:r>
              <a:rPr lang="fr-FR" dirty="0" err="1"/>
              <a:t>core</a:t>
            </a:r>
            <a:r>
              <a:rPr lang="fr-FR" dirty="0"/>
              <a:t>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spl</a:t>
            </a:r>
            <a:r>
              <a:rPr lang="fr-FR" dirty="0"/>
              <a:t> (ne peut plus être désactivée depuis PHP 5.3)</a:t>
            </a:r>
          </a:p>
          <a:p>
            <a:r>
              <a:rPr lang="fr-FR" dirty="0"/>
              <a:t>Extensions nécessaires pour la couverture de code :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Xdebug</a:t>
            </a:r>
            <a:r>
              <a:rPr lang="fr-FR" dirty="0"/>
              <a:t> (version 2.7+)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tokenizer</a:t>
            </a:r>
            <a:r>
              <a:rPr lang="fr-FR" dirty="0"/>
              <a:t> (activée par défaut)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xmlwriter</a:t>
            </a:r>
            <a:r>
              <a:rPr lang="fr-FR" dirty="0"/>
              <a:t> pour rapports XML (activée par défaut)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1810DD-F827-46B9-862E-4AF5CAD39863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0394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fr-FR" dirty="0"/>
              <a:t>Installation par </a:t>
            </a:r>
            <a:r>
              <a:rPr lang="fr-FR" dirty="0">
                <a:solidFill>
                  <a:schemeClr val="bg1"/>
                </a:solidFill>
              </a:rPr>
              <a:t>package</a:t>
            </a:r>
            <a:r>
              <a:rPr lang="fr-FR" dirty="0"/>
              <a:t> sur le système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sudo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apt-get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install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dirty="0"/>
              <a:t>Ubuntu Département INFO : version 9.6.12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Téléchargement de l’</a:t>
            </a:r>
            <a:r>
              <a:rPr lang="fr-FR" dirty="0">
                <a:solidFill>
                  <a:schemeClr val="bg1"/>
                </a:solidFill>
              </a:rPr>
              <a:t>archive PHAR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wget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https://phar.phpunit.de/phpunit-9.6.phar</a:t>
            </a:r>
          </a:p>
          <a:p>
            <a:pPr lvl="1">
              <a:buSzPct val="150000"/>
              <a:buFont typeface="Wingdings" panose="05000000000000000000" pitchFamily="2" charset="2"/>
              <a:buChar char=""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phpunit-9.6.phar</a:t>
            </a:r>
          </a:p>
          <a:p>
            <a:pPr lvl="1">
              <a:buSzPct val="150000"/>
              <a:buFont typeface="Wingdings" panose="05000000000000000000" pitchFamily="2" charset="2"/>
              <a:buChar char=""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phpunit-9.6.phar</a:t>
            </a:r>
            <a:r>
              <a:rPr lang="fr-FR" dirty="0">
                <a:cs typeface="Courier New" panose="02070309020205020404" pitchFamily="49" charset="0"/>
              </a:rPr>
              <a:t> 		(si rendu exécutable)</a:t>
            </a:r>
          </a:p>
          <a:p>
            <a:r>
              <a:rPr lang="fr-FR" dirty="0"/>
              <a:t>Dépendance par </a:t>
            </a:r>
            <a:r>
              <a:rPr lang="fr-FR" dirty="0">
                <a:solidFill>
                  <a:schemeClr val="bg1"/>
                </a:solidFill>
              </a:rPr>
              <a:t>Composer</a:t>
            </a:r>
          </a:p>
          <a:p>
            <a:pPr lvl="1"/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composer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require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--dev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/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^9.6</a:t>
            </a:r>
          </a:p>
          <a:p>
            <a:pPr lvl="1">
              <a:buSzPct val="150000"/>
              <a:buFont typeface="Wingdings" panose="05000000000000000000" pitchFamily="2" charset="2"/>
              <a:buChar char=""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vendor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/bin/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>
              <a:buSzPct val="150000"/>
              <a:buFont typeface="Wingdings" panose="05000000000000000000" pitchFamily="2" charset="2"/>
              <a:buChar char=""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vendor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/bin/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dirty="0">
                <a:cs typeface="Courier New" panose="02070309020205020404" pitchFamily="49" charset="0"/>
              </a:rPr>
              <a:t>		(car exécutable)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BE6A65F-273A-4396-948A-CF401CD6BA84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08292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Lancer des tests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71BD16-DD26-42CD-8B45-3B400C9DFD9B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27160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de la ligne de commande </a:t>
            </a:r>
            <a:r>
              <a:rPr lang="fr-FR" b="1" dirty="0" err="1">
                <a:latin typeface="Consolas" panose="020B0609020204030204" pitchFamily="49" charset="0"/>
              </a:rPr>
              <a:t>PHPUnit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034A6-AA5A-4732-A9E3-DB8BDBCA17F2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267200"/>
            <a:ext cx="11161240" cy="483722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9.4.2 by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Sebastian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Bergmann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contributors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r>
              <a:rPr lang="fr-FR" sz="1800" b="1" kern="0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kern="0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r>
              <a:rPr lang="fr-FR" sz="1800" b="1" kern="0" dirty="0">
                <a:solidFill>
                  <a:srgbClr val="BB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Usage:</a:t>
            </a:r>
            <a:endParaRPr lang="fr-FR" sz="1800" b="1" kern="0" dirty="0">
              <a:solidFill>
                <a:srgbClr val="000000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[options]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UnitTest.php</a:t>
            </a:r>
            <a:endParaRPr lang="fr-FR" sz="1800" b="1" kern="0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[options] &lt;directory&gt;</a:t>
            </a: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endParaRPr lang="fr-FR" sz="1800" b="1" kern="0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Code </a:t>
            </a:r>
            <a:r>
              <a:rPr lang="fr-FR" sz="1800" b="1" dirty="0" err="1">
                <a:solidFill>
                  <a:srgbClr val="BB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BB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Options: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</a:t>
            </a:r>
            <a:r>
              <a:rPr lang="fr-FR" sz="18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coverage-clover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&lt;file&gt;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Generate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code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report in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Clover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XML format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--coverage-crap4j 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&lt;file&gt;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Generate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code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report in Crap4J XML format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</a:t>
            </a:r>
            <a:r>
              <a:rPr lang="fr-FR" sz="18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-html 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</a:t>
            </a:r>
            <a:r>
              <a:rPr lang="fr-FR" sz="1800" b="1" dirty="0" err="1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dir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&gt;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Generate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code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report in HTML format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</a:t>
            </a:r>
            <a:r>
              <a:rPr lang="fr-FR" sz="18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coverage-php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&lt;file&gt;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Export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PHP_CodeCoverage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object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to file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</a:t>
            </a:r>
            <a:r>
              <a:rPr lang="fr-FR" sz="18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coverage-text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&lt;file&gt;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Generate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code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report in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text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format [default: standard output]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…</a:t>
            </a:r>
            <a:endParaRPr lang="fr-FR" sz="1800" b="1" kern="0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0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de la ligne de commande </a:t>
            </a:r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65ED8E9-39E9-40BB-91C3-8E4D806B36E2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264692"/>
            <a:ext cx="11161240" cy="230832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StackTest.php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8.4.1 by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Sebastian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Bergmann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contributors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                                                                3 / 3 (100%)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Time: 66 ms, Memory: 4.00 MB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OK (3 tests, 5 assertions) 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380" y="3846082"/>
            <a:ext cx="11161240" cy="246323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bootstrap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autoload.php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color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test/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8.4.1 by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Sebastian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Bergmann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contributors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.......................                                          23 / 23 (100%)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Time: 454 ms, Memory: 6.00 MB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OK (23 tests, 165 assertions)</a:t>
            </a:r>
          </a:p>
        </p:txBody>
      </p:sp>
    </p:spTree>
    <p:extLst>
      <p:ext uri="{BB962C8B-B14F-4D97-AF65-F5344CB8AC3E}">
        <p14:creationId xmlns:p14="http://schemas.microsoft.com/office/powerpoint/2010/main" val="370510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de la ligne de commande </a:t>
            </a:r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C2B8007-797D-4F1D-BF0B-53ACD380305A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380" y="1267200"/>
            <a:ext cx="11161240" cy="452431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color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DataTest1.php</a:t>
            </a:r>
          </a:p>
          <a:p>
            <a:pPr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8.4.1 by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Sebastian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Bergmann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contributors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                                                   4 / 4 (100%)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Time: 82 ms, Memory: 4.00 MB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was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1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1) DataTest1::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testAdd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with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data set "one plus one" (1, 1, 3)</a:t>
            </a:r>
          </a:p>
          <a:p>
            <a:pPr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Failed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asserting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2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identical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to 3.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/DataTest1.php:11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Tests: 4, Assertions: 4,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1.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637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Écrire des tests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2773177-48CF-45B7-A82D-CA2798FEFF21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902761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écrire des tests unitaires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400" y="1268413"/>
            <a:ext cx="10972800" cy="5040312"/>
          </a:xfrm>
        </p:spPr>
        <p:txBody>
          <a:bodyPr/>
          <a:lstStyle/>
          <a:p>
            <a:r>
              <a:rPr lang="fr-FR" dirty="0"/>
              <a:t>Écrire une </a:t>
            </a:r>
            <a:r>
              <a:rPr lang="fr-FR" dirty="0">
                <a:solidFill>
                  <a:schemeClr val="bg1"/>
                </a:solidFill>
              </a:rPr>
              <a:t>classe de test par classe à tester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La classe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ExampleTest</a:t>
            </a:r>
            <a:r>
              <a:rPr lang="fr-FR" dirty="0"/>
              <a:t> regroupe les </a:t>
            </a:r>
            <a:r>
              <a:rPr lang="fr-FR" dirty="0">
                <a:solidFill>
                  <a:schemeClr val="bg1"/>
                </a:solidFill>
              </a:rPr>
              <a:t>tests de la classe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Example</a:t>
            </a:r>
          </a:p>
          <a:p>
            <a:r>
              <a:rPr lang="fr-FR" dirty="0"/>
              <a:t>La classe de test </a:t>
            </a:r>
            <a:r>
              <a:rPr lang="fr-FR" dirty="0">
                <a:solidFill>
                  <a:schemeClr val="bg1"/>
                </a:solidFill>
              </a:rPr>
              <a:t>hérite de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ClassTest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dirty="0"/>
              <a:t>Les </a:t>
            </a:r>
            <a:r>
              <a:rPr lang="fr-FR" dirty="0">
                <a:solidFill>
                  <a:schemeClr val="bg1"/>
                </a:solidFill>
              </a:rPr>
              <a:t>méthodes</a:t>
            </a:r>
            <a:r>
              <a:rPr lang="fr-FR" dirty="0"/>
              <a:t> de test sont </a:t>
            </a:r>
            <a:r>
              <a:rPr lang="fr-FR" dirty="0">
                <a:solidFill>
                  <a:schemeClr val="bg1"/>
                </a:solidFill>
              </a:rPr>
              <a:t>publiques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se nomment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test*</a:t>
            </a:r>
            <a:br>
              <a:rPr lang="fr-FR" dirty="0"/>
            </a:br>
            <a:r>
              <a:rPr lang="fr-FR" dirty="0"/>
              <a:t>Il est possible d’utiliser l’</a:t>
            </a:r>
            <a:r>
              <a:rPr lang="fr-FR" dirty="0">
                <a:solidFill>
                  <a:schemeClr val="bg1"/>
                </a:solidFill>
              </a:rPr>
              <a:t>annotation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@test</a:t>
            </a:r>
            <a:r>
              <a:rPr lang="fr-FR" dirty="0"/>
              <a:t> pour marquer une méthode comme étant une méthode de test</a:t>
            </a:r>
          </a:p>
          <a:p>
            <a:r>
              <a:rPr lang="fr-FR" dirty="0"/>
              <a:t>Dans les méthodes de test, des </a:t>
            </a:r>
            <a:r>
              <a:rPr lang="fr-FR" dirty="0">
                <a:solidFill>
                  <a:schemeClr val="bg1"/>
                </a:solidFill>
              </a:rPr>
              <a:t>assertions</a:t>
            </a:r>
            <a:r>
              <a:rPr lang="fr-FR" dirty="0"/>
              <a:t> sont utilisées pour s’assurer que les </a:t>
            </a:r>
            <a:r>
              <a:rPr lang="fr-FR" dirty="0">
                <a:solidFill>
                  <a:schemeClr val="bg1"/>
                </a:solidFill>
              </a:rPr>
              <a:t>valeurs actuelles correspondent aux valeurs attendues</a:t>
            </a:r>
            <a:r>
              <a:rPr lang="fr-FR" dirty="0">
                <a:cs typeface="Courier New" panose="02070309020205020404" pitchFamily="49" charset="0"/>
              </a:rPr>
              <a:t> :</a:t>
            </a:r>
            <a:br>
              <a:rPr lang="fr-FR" dirty="0">
                <a:cs typeface="Courier New" panose="02070309020205020404" pitchFamily="49" charset="0"/>
              </a:rPr>
            </a:br>
            <a:r>
              <a:rPr lang="en-US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($expected, $actual[, string $message = ''])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2E62AF7-9733-4128-8A57-E55F5BC35A83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89724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et comment tester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3A78041-2B15-4AB8-BB4A-387D59F412ED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977628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tests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testPushAndPop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[];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count(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 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array_push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[count(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)-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]);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count(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array_pop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count(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B5D8E38-08FC-4E5D-B70B-32CF69732296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184232" y="1608932"/>
            <a:ext cx="2940496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Espace de noms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23392" y="1606478"/>
            <a:ext cx="4015989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 flipV="1">
            <a:off x="4639381" y="1750478"/>
            <a:ext cx="3544851" cy="7979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184232" y="2170581"/>
            <a:ext cx="2940496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Héritage de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23392" y="1894321"/>
            <a:ext cx="4213497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4" name="AutoShape 9"/>
          <p:cNvCxnSpPr>
            <a:cxnSpLocks noChangeShapeType="1"/>
            <a:stCxn id="12" idx="1"/>
            <a:endCxn id="13" idx="3"/>
          </p:cNvCxnSpPr>
          <p:nvPr/>
        </p:nvCxnSpPr>
        <p:spPr bwMode="auto">
          <a:xfrm flipH="1" flipV="1">
            <a:off x="4836889" y="2038321"/>
            <a:ext cx="3347343" cy="35359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8184232" y="2732230"/>
            <a:ext cx="2940496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Méthode de test :</a:t>
            </a:r>
          </a:p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publique, nom =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test*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911424" y="2490012"/>
            <a:ext cx="411789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8" name="AutoShape 9"/>
          <p:cNvCxnSpPr>
            <a:cxnSpLocks noChangeShapeType="1"/>
            <a:stCxn id="16" idx="1"/>
            <a:endCxn id="17" idx="3"/>
          </p:cNvCxnSpPr>
          <p:nvPr/>
        </p:nvCxnSpPr>
        <p:spPr bwMode="auto">
          <a:xfrm flipH="1" flipV="1">
            <a:off x="5029316" y="2634012"/>
            <a:ext cx="3154916" cy="48981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8184232" y="3634398"/>
            <a:ext cx="2940496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Assertion</a:t>
            </a: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1199456" y="3366273"/>
            <a:ext cx="460851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8" name="AutoShape 9"/>
          <p:cNvCxnSpPr>
            <a:cxnSpLocks noChangeShapeType="1"/>
            <a:stCxn id="26" idx="1"/>
            <a:endCxn id="27" idx="3"/>
          </p:cNvCxnSpPr>
          <p:nvPr/>
        </p:nvCxnSpPr>
        <p:spPr bwMode="auto">
          <a:xfrm flipH="1" flipV="1">
            <a:off x="5807968" y="3510273"/>
            <a:ext cx="2376264" cy="3454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2279853" y="908720"/>
            <a:ext cx="9302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https://phpunit.readthedocs.io/en/8.4/writing-tests-for-phpunit.html#writing-tests-for-phpunit-examples-stacktest-php</a:t>
            </a:r>
          </a:p>
        </p:txBody>
      </p:sp>
    </p:spTree>
    <p:extLst>
      <p:ext uri="{BB962C8B-B14F-4D97-AF65-F5344CB8AC3E}">
        <p14:creationId xmlns:p14="http://schemas.microsoft.com/office/powerpoint/2010/main" val="28526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6" grpId="0" animBg="1"/>
      <p:bldP spid="17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tests – 2/2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11E118-F6B7-498E-BC6A-C992ED6FFDAA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2570885"/>
            <a:ext cx="11161240" cy="203132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8.4.1 by Sebastian Bergmann and contributors.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                                                                  3 / 3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71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4.00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OK (1 tests, 5 assertions)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Flèche vers le bas 8"/>
          <p:cNvSpPr/>
          <p:nvPr/>
        </p:nvSpPr>
        <p:spPr bwMode="auto">
          <a:xfrm rot="5400000">
            <a:off x="4368896" y="4101636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 rot="5400000">
            <a:off x="834276" y="3039439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Auto-chargement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EB9021-D454-42A0-BF1D-6051CCCF0843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96966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Auto-chargement dans </a:t>
            </a:r>
            <a:r>
              <a:rPr lang="fr-FR" dirty="0" err="1"/>
              <a:t>PHPUint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spl_autoload_register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className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sz="1800" b="1" i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__DIR__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 </a:t>
            </a:r>
            <a:r>
              <a:rPr lang="fr-FR" altLang="fr-FR" sz="1800" b="1" i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DIRECTORY_SEPARATOR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 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"src/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className</a:t>
            </a:r>
            <a:r>
              <a:rPr lang="fr-FR" alt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.php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file_exists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 {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require_once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}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sz="1800" b="1" i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__DIR__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 </a:t>
            </a:r>
            <a:r>
              <a:rPr lang="fr-FR" altLang="fr-FR" sz="1800" b="1" i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DIRECTORY_SEPARATOR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 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"test/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className</a:t>
            </a:r>
            <a:r>
              <a:rPr lang="fr-FR" alt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.php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file_exists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 {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require_once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}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new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Exception(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'Chargement impossible'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});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FFFA343-B066-4DB4-BD7C-79C8AD6F41A3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056777" y="4786526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À ne pas faire !!!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127448" y="4887227"/>
            <a:ext cx="5760640" cy="288403"/>
          </a:xfrm>
          <a:prstGeom prst="roundRect">
            <a:avLst>
              <a:gd name="adj" fmla="val 910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1" name="AutoShape 9"/>
          <p:cNvCxnSpPr>
            <a:cxnSpLocks noChangeShapeType="1"/>
            <a:stCxn id="9" idx="1"/>
            <a:endCxn id="10" idx="3"/>
          </p:cNvCxnSpPr>
          <p:nvPr/>
        </p:nvCxnSpPr>
        <p:spPr bwMode="auto">
          <a:xfrm flipH="1">
            <a:off x="6888088" y="5007863"/>
            <a:ext cx="1168689" cy="2356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346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3B0F40-C6D6-4D61-AB7B-5372765F54C6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71356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Variables : 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assertEmpty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assertNull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assertNan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assertInfinite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assertFalse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assertIsArray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assertIsBool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assertIsCallable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assertIsFloat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assertIsInt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assertIsIterable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assertIsNumeric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assertIsObject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assertIsResource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assertIsScalar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assertIsString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25</a:t>
            </a:fld>
            <a:endParaRPr lang="fr-FR" alt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2510B7C-F6C7-44F6-9367-29F468460EEA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88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Variables : comparaison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assertEquals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assertEqualsWithDelta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assertGreaterThan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assertGreaterThanOrEqual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assertLessThan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assertLessThanOrEqual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B926CF0-5D19-4CA0-8EA2-67CBA6341C98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4066369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Chaînes de caractères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assertEqualsIgnoringCase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assertRegExp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assertStringContainsString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assertStringContainsStringIgnoringCase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assertStringEndsWith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assertStringEqualsFile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assertStringMatchesFormat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assertStringMatchesFormatFile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assertStringStartsWith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9A7D53-B4C9-4D75-A559-7B3BA5C24C5E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846984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</a:t>
            </a:r>
            <a:r>
              <a:rPr lang="fr-FR" dirty="0" err="1"/>
              <a:t>Itérable</a:t>
            </a:r>
            <a:r>
              <a:rPr lang="fr-FR" dirty="0"/>
              <a:t> : Tableau / Traversable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assertArrayHasKey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assertArraySubset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assertCount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assertContains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assertContainsOnly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assertContainsOnlyInstancesOf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D8E9981-7AFC-4DE1-B11E-B136AF00A467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173607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Objets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assertClassHasAttribute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assertClassHasStaticAttribute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assertInstanceOf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assertObjectHasAttribute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D7501C6-D475-4CE9-8A00-1039D16A1234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67119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Jusqu’à présent, dans votre formation…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Algorithmique</a:t>
            </a:r>
          </a:p>
          <a:p>
            <a:r>
              <a:rPr lang="fr-FR" dirty="0"/>
              <a:t>Programmation orientée objet</a:t>
            </a:r>
          </a:p>
          <a:p>
            <a:r>
              <a:rPr lang="fr-FR" dirty="0"/>
              <a:t>Conception et modélisation UML</a:t>
            </a:r>
          </a:p>
          <a:p>
            <a:r>
              <a:rPr lang="fr-FR" dirty="0"/>
              <a:t>Documentation du code</a:t>
            </a:r>
          </a:p>
          <a:p>
            <a:r>
              <a:rPr lang="fr-FR" dirty="0"/>
              <a:t>Développement de classes</a:t>
            </a:r>
          </a:p>
          <a:p>
            <a:r>
              <a:rPr lang="fr-FR" dirty="0"/>
              <a:t>Programmes d’utilisation / vérification avec contrôles visuels / manuels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Est-ce que tout est parfaitement fonctionnel à la fin d’un TP ?</a:t>
            </a:r>
          </a:p>
          <a:p>
            <a:pPr marL="0" indent="0">
              <a:buNone/>
            </a:pPr>
            <a:r>
              <a:rPr lang="fr-FR" dirty="0"/>
              <a:t>Les fonctionnalités de début de TP sont-elles toujours correctes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93832AE-B8D0-439C-87F3-F2C418E353B6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806031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DOM / JSON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assertEqualXMLStructure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assertXmlFileEqualsXmlFile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assertXmlStringEqualsXmlFile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assertXmlStringEqualsXmlString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assertJsonFileEqualsJsonFile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assertJsonStringEqualsJsonFile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assertJsonStringEqualsJsonString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EE03248-83DD-4FD1-9A55-AFF06AF132E5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728103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Fichiers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assertDirectoryExists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assertDirectoryIsReadable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assertDirectoryIsWritable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assertFileEquals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assertFileExists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assertFileIsReadable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assertFileIsWritable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assertIsReadable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assertIsWritable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1A774BB-DE68-4DC2-A108-71FA8550FBDE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016329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/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Constraint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fr-FR" dirty="0"/>
              <a:t>Des assertions complexes peuvent être formulées en utilisant les contraintes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Constraint</a:t>
            </a:r>
            <a:endParaRPr lang="fr-FR" altLang="fr-FR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/>
            <a:r>
              <a:rPr lang="fr-FR" altLang="fr-FR" dirty="0"/>
              <a:t>Les contraintes sont évaluées avec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altLang="fr-FR" dirty="0"/>
              <a:t> :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  </a:t>
            </a:r>
            <a:r>
              <a:rPr lang="fr-FR" altLang="fr-FR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$value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 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Constraint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constraint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  </a:t>
            </a:r>
            <a:r>
              <a:rPr lang="fr-FR" altLang="fr-FR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fr-FR" altLang="fr-FR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$message 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''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dirty="0"/>
              <a:t>Les contraintes peuvent être combinées avec des opérations logiques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C598B68-6F68-47F5-9541-933D0C651FDC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017345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– 1/3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DBE058-B60E-4E1B-A879-14EAF85B46E4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altLang="fr-FR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altLang="fr-FR" sz="1800" b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altLang="fr-FR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AssertTest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testAssertThatIsIntegerGreaterThan7AndLessThanOrEqual25()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'a'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logicalAnd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isType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integer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greaterThan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7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lessThanOrEqual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25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);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74288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– 2/3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81AFBAE-90F3-4F4A-8F8D-A436A3DA6E9F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312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testAssertThatNotIsIntegerGreaterThan7AndLessThanOrEqual25()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logicalNot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logicalAnd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isType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integer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greaterThan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7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lessThanOrEqual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25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);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altLang="fr-FR" sz="1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4033843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– 3/3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267097-11F2-4F67-ACB5-F972B7E9167A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353287"/>
            <a:ext cx="11161240" cy="482933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were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2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1)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AssertTest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::testAssertThatIsIntegerGreaterThan7AndLessThanOrEqual25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Failed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asserting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'a'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of type "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integer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 and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greater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than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7 and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equal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to 25 or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less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than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25.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/AssertTest.php:36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2)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AssertTest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::testAssertThatNotIsIntegerGreaterThan7AndLessThanOrEqual25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Failed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asserting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not( 12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of type "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integer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 and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greater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than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7 and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equal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to 25 or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less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than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25 ).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/AssertTest.php:48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Tests: 2, Assertions: 8, </a:t>
            </a:r>
            <a:r>
              <a:rPr lang="fr-FR" sz="1800" b="1" dirty="0" err="1">
                <a:solidFill>
                  <a:srgbClr val="FFFFFF"/>
                </a:solidFill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2.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58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Dépendance entre tests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36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6B20F6D-925A-4859-B631-621A229F03CB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263656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Dépendance entre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tests peuvent être liés</a:t>
            </a:r>
          </a:p>
          <a:p>
            <a:r>
              <a:rPr lang="fr-FR" dirty="0"/>
              <a:t>Gestion des </a:t>
            </a:r>
            <a:r>
              <a:rPr lang="fr-FR" dirty="0">
                <a:solidFill>
                  <a:schemeClr val="bg1"/>
                </a:solidFill>
              </a:rPr>
              <a:t>dépendances explicites </a:t>
            </a:r>
            <a:r>
              <a:rPr lang="fr-FR" dirty="0"/>
              <a:t>entre méthodes de test</a:t>
            </a:r>
          </a:p>
          <a:p>
            <a:r>
              <a:rPr lang="fr-FR" dirty="0">
                <a:solidFill>
                  <a:schemeClr val="bg1"/>
                </a:solidFill>
              </a:rPr>
              <a:t>Producteur</a:t>
            </a:r>
            <a:r>
              <a:rPr lang="fr-FR" dirty="0"/>
              <a:t> : méthode de test qui retourne l’élément testé</a:t>
            </a:r>
          </a:p>
          <a:p>
            <a:r>
              <a:rPr lang="fr-FR" dirty="0">
                <a:solidFill>
                  <a:schemeClr val="bg1"/>
                </a:solidFill>
              </a:rPr>
              <a:t>Consommateur</a:t>
            </a:r>
            <a:r>
              <a:rPr lang="fr-FR" dirty="0"/>
              <a:t> : méthode de test qui dépend d’un ou plusieurs producteurs et reçoit leurs valeurs de retour</a:t>
            </a:r>
          </a:p>
          <a:p>
            <a:r>
              <a:rPr lang="fr-FR" dirty="0"/>
              <a:t>Annotations :</a:t>
            </a:r>
          </a:p>
          <a:p>
            <a:pPr lvl="1"/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clone</a:t>
            </a:r>
          </a:p>
          <a:p>
            <a:pPr lvl="1"/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shallowClone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dirty="0"/>
              <a:t>Un test possédant une dépendance sur un test échoué sera sauté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DF6750-67C6-4A51-871F-25E7171A6EB5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109349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dépendance entre tests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DependencyFailureTest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testOne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false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testOne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testTwo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4CFE2ED-096D-465C-90D9-773940414024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597" y="908720"/>
            <a:ext cx="10613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https://phpunit.readthedocs.io/en/latest/writing-tests-for-phpunit.html#writing-tests-for-phpunit-data-providers-examples-datatest-php</a:t>
            </a:r>
          </a:p>
        </p:txBody>
      </p:sp>
    </p:spTree>
    <p:extLst>
      <p:ext uri="{BB962C8B-B14F-4D97-AF65-F5344CB8AC3E}">
        <p14:creationId xmlns:p14="http://schemas.microsoft.com/office/powerpoint/2010/main" val="335506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dépendance entre tests – 2/2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093B998-1520-45D2-B743-8AEB33BC7359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353287"/>
            <a:ext cx="11161240" cy="487056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8.4.1 by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Sebastian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Bergmann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and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contributors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</a:t>
            </a:r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</a:t>
            </a:r>
            <a:r>
              <a:rPr lang="fr-F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                                                              2 / 2 (100%)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Time: 89 ms, Memory: 4.00 MB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was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1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failure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1)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DependencyFailureTest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testOne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Failed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asserting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that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false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true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/DependencyFailureTest.php:8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Tests: 2, Assertions: 1,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 1,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Skipped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 1.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</a:p>
        </p:txBody>
      </p:sp>
      <p:sp>
        <p:nvSpPr>
          <p:cNvPr id="9" name="Flèche vers le bas 8"/>
          <p:cNvSpPr/>
          <p:nvPr/>
        </p:nvSpPr>
        <p:spPr bwMode="auto">
          <a:xfrm>
            <a:off x="4367808" y="5229200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Flèche vers le bas 9"/>
          <p:cNvSpPr/>
          <p:nvPr/>
        </p:nvSpPr>
        <p:spPr bwMode="auto">
          <a:xfrm>
            <a:off x="6096000" y="5229200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 rot="5400000">
            <a:off x="1034288" y="1889432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 des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S’assurer du bon fonctionnement général et des composants</a:t>
            </a:r>
          </a:p>
          <a:p>
            <a:r>
              <a:rPr lang="fr-FR" dirty="0"/>
              <a:t>Mettre en évidence des défauts possibles ou effectifs</a:t>
            </a:r>
          </a:p>
          <a:p>
            <a:r>
              <a:rPr lang="fr-FR" dirty="0"/>
              <a:t>Expliciter et formaliser les spécifications (TDD)</a:t>
            </a:r>
          </a:p>
          <a:p>
            <a:r>
              <a:rPr lang="fr-FR" dirty="0"/>
              <a:t>Déterminer des cas à tester</a:t>
            </a:r>
          </a:p>
          <a:p>
            <a:r>
              <a:rPr lang="fr-FR" dirty="0"/>
              <a:t>Préciser les exigences d’une spécification</a:t>
            </a:r>
          </a:p>
          <a:p>
            <a:r>
              <a:rPr lang="fr-FR" dirty="0"/>
              <a:t>Définir le comportement attendu dans des conditions connues</a:t>
            </a:r>
          </a:p>
          <a:p>
            <a:r>
              <a:rPr lang="fr-FR" dirty="0"/>
              <a:t>Rendre le système « testable »</a:t>
            </a:r>
          </a:p>
          <a:p>
            <a:r>
              <a:rPr lang="fr-FR" dirty="0"/>
              <a:t>Vérifier la conformité par rapport aux spécifications</a:t>
            </a:r>
          </a:p>
          <a:p>
            <a:r>
              <a:rPr lang="fr-FR" dirty="0"/>
              <a:t>Problématique de non régression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0FDA38-8597-4B88-9EBC-42ACD563D5CE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206299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producteur / consommateur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StackTest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testEmpty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= [];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assertEmpty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testEmpty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testPush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array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array_push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[count(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)-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6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DAA76A1-D74F-4900-BDB0-D3299950805A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126841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assertNotEmpty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 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6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testPush</a:t>
            </a:r>
            <a:b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testPop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array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array_pop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assertEmpty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5486400" y="1268413"/>
            <a:ext cx="0" cy="367275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663952" y="2545170"/>
            <a:ext cx="2808312" cy="1008112"/>
          </a:xfrm>
          <a:prstGeom prst="roundRect">
            <a:avLst>
              <a:gd name="adj" fmla="val 795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14683" y="4437112"/>
            <a:ext cx="2905054" cy="1076480"/>
          </a:xfrm>
          <a:prstGeom prst="roundRect">
            <a:avLst>
              <a:gd name="adj" fmla="val 5629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33670" y="2477656"/>
            <a:ext cx="317409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4" name="Connecteur en arc 13"/>
          <p:cNvCxnSpPr>
            <a:stCxn id="10" idx="1"/>
            <a:endCxn id="11" idx="3"/>
          </p:cNvCxnSpPr>
          <p:nvPr/>
        </p:nvCxnSpPr>
        <p:spPr bwMode="auto">
          <a:xfrm rot="10800000" flipV="1">
            <a:off x="3719738" y="3049226"/>
            <a:ext cx="1944215" cy="1926126"/>
          </a:xfrm>
          <a:prstGeom prst="curvedConnector3">
            <a:avLst>
              <a:gd name="adj1" fmla="val 50000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Connecteur en arc 15"/>
          <p:cNvCxnSpPr>
            <a:stCxn id="11" idx="1"/>
            <a:endCxn id="12" idx="2"/>
          </p:cNvCxnSpPr>
          <p:nvPr/>
        </p:nvCxnSpPr>
        <p:spPr bwMode="auto">
          <a:xfrm rot="10800000" flipH="1">
            <a:off x="814683" y="2837696"/>
            <a:ext cx="1606036" cy="2137656"/>
          </a:xfrm>
          <a:prstGeom prst="curvedConnector4">
            <a:avLst>
              <a:gd name="adj1" fmla="val -14234"/>
              <a:gd name="adj2" fmla="val 62589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1078300" y="3690862"/>
            <a:ext cx="1705332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575721" y="5157192"/>
            <a:ext cx="1656184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8" name="Connecteur en arc 27"/>
          <p:cNvCxnSpPr>
            <a:stCxn id="25" idx="3"/>
            <a:endCxn id="26" idx="0"/>
          </p:cNvCxnSpPr>
          <p:nvPr/>
        </p:nvCxnSpPr>
        <p:spPr bwMode="auto">
          <a:xfrm>
            <a:off x="2783632" y="3869062"/>
            <a:ext cx="1620181" cy="1288130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5879976" y="1743600"/>
            <a:ext cx="1800200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8328249" y="3197736"/>
            <a:ext cx="1656184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51" name="Connecteur en arc 50"/>
          <p:cNvCxnSpPr>
            <a:stCxn id="49" idx="3"/>
            <a:endCxn id="50" idx="0"/>
          </p:cNvCxnSpPr>
          <p:nvPr/>
        </p:nvCxnSpPr>
        <p:spPr bwMode="auto">
          <a:xfrm>
            <a:off x="7680176" y="1921800"/>
            <a:ext cx="1476165" cy="1275936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Rectangle 57"/>
          <p:cNvSpPr/>
          <p:nvPr/>
        </p:nvSpPr>
        <p:spPr>
          <a:xfrm>
            <a:off x="1075999" y="908720"/>
            <a:ext cx="10506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https://phpunit.readthedocs.io/en/latest/writing-tests-for-phpunit.html#writing-tests-for-phpunit-examples-multipledependencies-php</a:t>
            </a:r>
          </a:p>
        </p:txBody>
      </p:sp>
    </p:spTree>
    <p:extLst>
      <p:ext uri="{BB962C8B-B14F-4D97-AF65-F5344CB8AC3E}">
        <p14:creationId xmlns:p14="http://schemas.microsoft.com/office/powerpoint/2010/main" val="39046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5" grpId="0" animBg="1"/>
      <p:bldP spid="25" grpId="1" animBg="1"/>
      <p:bldP spid="26" grpId="0" animBg="1"/>
      <p:bldP spid="26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Fournisseur de données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41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1AC733-A86A-431F-A6C9-CC48601C9332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685797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Fournisseur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méthode de test peut recevoir des paramètres</a:t>
            </a:r>
          </a:p>
          <a:p>
            <a:r>
              <a:rPr lang="fr-FR" dirty="0"/>
              <a:t>Paramètres fournis par une ou des méthodes fournisseuses de données (provider)</a:t>
            </a:r>
          </a:p>
          <a:p>
            <a:r>
              <a:rPr lang="fr-FR" dirty="0"/>
              <a:t>Annotation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dataProvider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nom_du_Provider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dirty="0"/>
              <a:t>Le fournisseur (provider), public, retourne:</a:t>
            </a:r>
          </a:p>
          <a:p>
            <a:pPr lvl="1"/>
            <a:r>
              <a:rPr lang="fr-FR" dirty="0"/>
              <a:t>un tableau de tableaux</a:t>
            </a:r>
          </a:p>
          <a:p>
            <a:pPr lvl="1"/>
            <a:r>
              <a:rPr lang="fr-FR" dirty="0"/>
              <a:t>un objet qui implémente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Iterator</a:t>
            </a:r>
            <a:r>
              <a:rPr lang="fr-FR" dirty="0"/>
              <a:t> et retourne un tableau à chaque itération</a:t>
            </a:r>
          </a:p>
          <a:p>
            <a:r>
              <a:rPr lang="fr-FR" dirty="0"/>
              <a:t>La méthode de test sera appelée avec les éléments de chaque tableau comme paramètres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AFAE5FF-5EC8-4BB0-9600-42650C2D81C6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401918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fournisseur de données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DataTest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dataProvider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testAdd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+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3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];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6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8923A4A-C3AE-45DF-92DB-09770F536DD9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968597" y="908720"/>
            <a:ext cx="10613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https://phpunit.readthedocs.io/en/latest/writing-tests-for-phpunit.html#writing-tests-for-phpunit-data-providers-examples-datatest-php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312992" y="4736744"/>
            <a:ext cx="125461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431704" y="2966472"/>
            <a:ext cx="2232248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1" name="Connecteur en arc 10"/>
          <p:cNvCxnSpPr>
            <a:stCxn id="9" idx="3"/>
            <a:endCxn id="10" idx="2"/>
          </p:cNvCxnSpPr>
          <p:nvPr/>
        </p:nvCxnSpPr>
        <p:spPr bwMode="auto">
          <a:xfrm flipV="1">
            <a:off x="2567608" y="3322872"/>
            <a:ext cx="1980220" cy="1523704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312992" y="4981851"/>
            <a:ext cx="125461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7" name="Connecteur en arc 16"/>
          <p:cNvCxnSpPr>
            <a:stCxn id="16" idx="3"/>
            <a:endCxn id="10" idx="2"/>
          </p:cNvCxnSpPr>
          <p:nvPr/>
        </p:nvCxnSpPr>
        <p:spPr bwMode="auto">
          <a:xfrm flipV="1">
            <a:off x="2567608" y="3322872"/>
            <a:ext cx="1980220" cy="1768811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312992" y="5226958"/>
            <a:ext cx="125461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9" name="Connecteur en arc 18"/>
          <p:cNvCxnSpPr>
            <a:stCxn id="18" idx="3"/>
            <a:endCxn id="10" idx="2"/>
          </p:cNvCxnSpPr>
          <p:nvPr/>
        </p:nvCxnSpPr>
        <p:spPr bwMode="auto">
          <a:xfrm flipV="1">
            <a:off x="2567608" y="3322872"/>
            <a:ext cx="1980220" cy="2013918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312992" y="5472064"/>
            <a:ext cx="125461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Connecteur en arc 20"/>
          <p:cNvCxnSpPr>
            <a:stCxn id="20" idx="3"/>
            <a:endCxn id="10" idx="2"/>
          </p:cNvCxnSpPr>
          <p:nvPr/>
        </p:nvCxnSpPr>
        <p:spPr bwMode="auto">
          <a:xfrm flipV="1">
            <a:off x="2567608" y="3322872"/>
            <a:ext cx="1980220" cy="2259024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797888" y="2246392"/>
            <a:ext cx="3929960" cy="1076480"/>
          </a:xfrm>
          <a:prstGeom prst="roundRect">
            <a:avLst>
              <a:gd name="adj" fmla="val 7549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797889" y="3946207"/>
            <a:ext cx="4001967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1" name="Connecteur en arc 30"/>
          <p:cNvCxnSpPr>
            <a:stCxn id="29" idx="1"/>
            <a:endCxn id="30" idx="1"/>
          </p:cNvCxnSpPr>
          <p:nvPr/>
        </p:nvCxnSpPr>
        <p:spPr bwMode="auto">
          <a:xfrm rot="10800000" flipH="1" flipV="1">
            <a:off x="797887" y="2784631"/>
            <a:ext cx="1" cy="1341595"/>
          </a:xfrm>
          <a:prstGeom prst="curvedConnector3">
            <a:avLst>
              <a:gd name="adj1" fmla="val -22860000000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32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fournisseur de données – 2/2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8831BBB-F154-499D-8B97-108AEDA22DC8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353287"/>
            <a:ext cx="11161240" cy="397031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8.4.1 by Sebastian Bergmann and contributors.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...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                                                             4 / 4 (100%)</a:t>
            </a: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117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4.00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was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1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failure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1)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DataTest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::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testAdd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with data set #3 (1, 1, 3)</a:t>
            </a: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Failed asserting that 2 is identical to 3.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/DataTest.php:11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Tests: 4, Assertions: 4,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: 1.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2881932" y="4394808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" name="Flèche vers le bas 12"/>
          <p:cNvSpPr/>
          <p:nvPr/>
        </p:nvSpPr>
        <p:spPr bwMode="auto">
          <a:xfrm>
            <a:off x="4610124" y="4394808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 rot="5400000">
            <a:off x="1338332" y="1777956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5231904" y="2708920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fournisseur de données nommées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DataTest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dataProvider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testAdd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+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adding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zeros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 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=&gt;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zero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plus one'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=&gt;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'one plus 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zero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=&gt;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'one plus one' 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=&gt;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3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];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6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FB941D6-0045-4663-BCFB-3901B9CF04D9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597" y="908720"/>
            <a:ext cx="10613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https://phpunit.readthedocs.io/en/latest/writing-tests-for-phpunit.html#writing-tests-for-phpunit-data-providers-examples-datatest1-php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431704" y="4736744"/>
            <a:ext cx="122413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32761" y="2966472"/>
            <a:ext cx="2304256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Connecteur en arc 9"/>
          <p:cNvCxnSpPr>
            <a:stCxn id="8" idx="3"/>
            <a:endCxn id="9" idx="2"/>
          </p:cNvCxnSpPr>
          <p:nvPr/>
        </p:nvCxnSpPr>
        <p:spPr bwMode="auto">
          <a:xfrm flipH="1" flipV="1">
            <a:off x="4584889" y="3322872"/>
            <a:ext cx="70951" cy="1523704"/>
          </a:xfrm>
          <a:prstGeom prst="curvedConnector4">
            <a:avLst>
              <a:gd name="adj1" fmla="val -322194"/>
              <a:gd name="adj2" fmla="val 53604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431704" y="4981851"/>
            <a:ext cx="122413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2" name="Connecteur en arc 11"/>
          <p:cNvCxnSpPr>
            <a:stCxn id="11" idx="3"/>
            <a:endCxn id="9" idx="2"/>
          </p:cNvCxnSpPr>
          <p:nvPr/>
        </p:nvCxnSpPr>
        <p:spPr bwMode="auto">
          <a:xfrm flipH="1" flipV="1">
            <a:off x="4584889" y="3322872"/>
            <a:ext cx="70951" cy="1768811"/>
          </a:xfrm>
          <a:prstGeom prst="curvedConnector4">
            <a:avLst>
              <a:gd name="adj1" fmla="val -322194"/>
              <a:gd name="adj2" fmla="val 53105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431704" y="5226958"/>
            <a:ext cx="122413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4" name="Connecteur en arc 13"/>
          <p:cNvCxnSpPr>
            <a:stCxn id="13" idx="3"/>
            <a:endCxn id="9" idx="2"/>
          </p:cNvCxnSpPr>
          <p:nvPr/>
        </p:nvCxnSpPr>
        <p:spPr bwMode="auto">
          <a:xfrm flipH="1" flipV="1">
            <a:off x="4584889" y="3322872"/>
            <a:ext cx="70951" cy="2013918"/>
          </a:xfrm>
          <a:prstGeom prst="curvedConnector4">
            <a:avLst>
              <a:gd name="adj1" fmla="val -322194"/>
              <a:gd name="adj2" fmla="val 52727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431704" y="5472064"/>
            <a:ext cx="122413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6" name="Connecteur en arc 15"/>
          <p:cNvCxnSpPr>
            <a:stCxn id="15" idx="3"/>
            <a:endCxn id="9" idx="2"/>
          </p:cNvCxnSpPr>
          <p:nvPr/>
        </p:nvCxnSpPr>
        <p:spPr bwMode="auto">
          <a:xfrm flipH="1" flipV="1">
            <a:off x="4584889" y="3322872"/>
            <a:ext cx="70951" cy="2259024"/>
          </a:xfrm>
          <a:prstGeom prst="curvedConnector4">
            <a:avLst>
              <a:gd name="adj1" fmla="val -322194"/>
              <a:gd name="adj2" fmla="val 52431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97888" y="2246392"/>
            <a:ext cx="3929960" cy="1076480"/>
          </a:xfrm>
          <a:prstGeom prst="roundRect">
            <a:avLst>
              <a:gd name="adj" fmla="val 7069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97889" y="3946207"/>
            <a:ext cx="3990537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9" name="Connecteur en arc 18"/>
          <p:cNvCxnSpPr>
            <a:stCxn id="17" idx="1"/>
            <a:endCxn id="18" idx="1"/>
          </p:cNvCxnSpPr>
          <p:nvPr/>
        </p:nvCxnSpPr>
        <p:spPr bwMode="auto">
          <a:xfrm rot="10800000" flipH="1" flipV="1">
            <a:off x="797887" y="2784631"/>
            <a:ext cx="1" cy="1341595"/>
          </a:xfrm>
          <a:prstGeom prst="curvedConnector3">
            <a:avLst>
              <a:gd name="adj1" fmla="val -22860000000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124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fournisseur de données nommées – 2/2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EDC2867-4198-467E-A45F-C2CAD5297769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353287"/>
            <a:ext cx="11161240" cy="424731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8.4.1 by Sebastian Bergmann and contributors.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...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                                                             4 / 4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117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4.00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was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1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failure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1)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DataTest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::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testAdd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with data set "one plus one" (1, 1, 3)</a:t>
            </a: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Failed asserting that 2 is identical to 3.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/DataTest.php:11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Tests: 4, Assertions: 4,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: 1.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Flèche vers le bas 8"/>
          <p:cNvSpPr/>
          <p:nvPr/>
        </p:nvSpPr>
        <p:spPr bwMode="auto">
          <a:xfrm>
            <a:off x="2881932" y="4610832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Flèche vers le bas 9"/>
          <p:cNvSpPr/>
          <p:nvPr/>
        </p:nvSpPr>
        <p:spPr bwMode="auto">
          <a:xfrm>
            <a:off x="4610124" y="4610832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 rot="5400000">
            <a:off x="1338332" y="1777956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096000" y="2924944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fournisseur de données itérées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CsvFileIterator.php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DataTest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endParaRPr lang="fr-FR" sz="16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dataProvider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testAdd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+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new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CsvFileIterator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'data.csv'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24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9E9AFF-41F2-4061-8891-326C2C5AD944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597" y="908720"/>
            <a:ext cx="10613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https://phpunit.readthedocs.io/en/latest/writing-tests-for-phpunit.html#writing-tests-for-phpunit-data-providers-examples-datatest2-php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68008" y="1268413"/>
            <a:ext cx="5414391" cy="201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en-US" sz="16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en-US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en-US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CsvFileIterator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implements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Iterator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…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8008" y="3501008"/>
            <a:ext cx="5414392" cy="2807717"/>
          </a:xfrm>
          <a:prstGeom prst="rect">
            <a:avLst/>
          </a:prstGeom>
        </p:spPr>
        <p:txBody>
          <a:bodyPr wrap="none" lIns="90000" tIns="46800" rIns="90000" bIns="46800">
            <a:noAutofit/>
          </a:bodyPr>
          <a:lstStyle/>
          <a:p>
            <a:pPr lvl="0"/>
            <a:r>
              <a:rPr lang="fr-FR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Documentation PHP:</a:t>
            </a:r>
          </a:p>
          <a:p>
            <a:pPr lvl="0"/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Iterator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Traversable {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/* </a:t>
            </a:r>
            <a:r>
              <a:rPr lang="fr-FR" sz="16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Methods</a:t>
            </a: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*/</a:t>
            </a:r>
            <a:b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abstract public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current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) : mixed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abstract public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key (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) :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scalar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abstract public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next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) :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abstract public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rewind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) :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abstract public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valid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) :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bool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1" name="Connecteur droit 10"/>
          <p:cNvCxnSpPr>
            <a:stCxn id="3" idx="0"/>
            <a:endCxn id="3" idx="2"/>
          </p:cNvCxnSpPr>
          <p:nvPr/>
        </p:nvCxnSpPr>
        <p:spPr bwMode="auto">
          <a:xfrm>
            <a:off x="6096000" y="1268413"/>
            <a:ext cx="0" cy="5040312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Connecteur droit 11"/>
          <p:cNvCxnSpPr/>
          <p:nvPr/>
        </p:nvCxnSpPr>
        <p:spPr bwMode="auto">
          <a:xfrm flipH="1">
            <a:off x="6096000" y="3429000"/>
            <a:ext cx="5486400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37640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les exceptions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48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A882B5-C550-4A47-8992-7A9D4C950EA2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513655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les 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Permet de tester les cas d’erreur du code testé</a:t>
            </a:r>
          </a:p>
          <a:p>
            <a:r>
              <a:rPr lang="fr-FR" dirty="0"/>
              <a:t>Permet de vérifier qu’une exception d’un type donné est bien lancée par le code exécuté</a:t>
            </a:r>
          </a:p>
          <a:p>
            <a:r>
              <a:rPr lang="fr-FR" dirty="0"/>
              <a:t>Type d’exception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PDOException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en-US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r-FR" dirty="0"/>
              <a:t>Code d’exception</a:t>
            </a:r>
            <a:b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expectExceptionCode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r-FR" dirty="0"/>
              <a:t>Message précis d’exception</a:t>
            </a:r>
            <a:b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expectExceptionMessage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'Oops!'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r-FR" dirty="0"/>
              <a:t>Modèle de message d’exception</a:t>
            </a:r>
            <a:b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expectExceptionMessageMatches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'/o+/'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839EFDB-B2A6-444E-BDC2-9A5DDC090F86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98651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des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Examiner</a:t>
            </a:r>
            <a:r>
              <a:rPr lang="fr-FR" dirty="0"/>
              <a:t> une classe / un programme</a:t>
            </a:r>
          </a:p>
          <a:p>
            <a:r>
              <a:rPr lang="fr-FR" dirty="0">
                <a:solidFill>
                  <a:schemeClr val="bg1"/>
                </a:solidFill>
              </a:rPr>
              <a:t>Détecter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manuellement</a:t>
            </a:r>
            <a:r>
              <a:rPr lang="fr-FR" dirty="0"/>
              <a:t> des erreurs</a:t>
            </a:r>
          </a:p>
          <a:p>
            <a:r>
              <a:rPr lang="fr-FR" dirty="0">
                <a:solidFill>
                  <a:schemeClr val="bg1"/>
                </a:solidFill>
              </a:rPr>
              <a:t>Exécuter</a:t>
            </a:r>
            <a:r>
              <a:rPr lang="fr-FR" dirty="0"/>
              <a:t> une classe / un programme</a:t>
            </a:r>
          </a:p>
          <a:p>
            <a:r>
              <a:rPr lang="fr-FR" dirty="0">
                <a:solidFill>
                  <a:schemeClr val="bg1"/>
                </a:solidFill>
              </a:rPr>
              <a:t>Détecter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automatiquement</a:t>
            </a:r>
            <a:r>
              <a:rPr lang="fr-FR" dirty="0"/>
              <a:t> des erreurs</a:t>
            </a:r>
          </a:p>
          <a:p>
            <a:r>
              <a:rPr lang="fr-FR" dirty="0">
                <a:solidFill>
                  <a:schemeClr val="bg1"/>
                </a:solidFill>
              </a:rPr>
              <a:t>Mettre à l’épreuve </a:t>
            </a:r>
            <a:r>
              <a:rPr lang="fr-FR" dirty="0"/>
              <a:t>le code :</a:t>
            </a:r>
          </a:p>
          <a:p>
            <a:pPr lvl="1"/>
            <a:r>
              <a:rPr lang="fr-FR" dirty="0"/>
              <a:t>Robustesse</a:t>
            </a:r>
          </a:p>
          <a:p>
            <a:pPr lvl="1"/>
            <a:r>
              <a:rPr lang="fr-FR" dirty="0"/>
              <a:t>Performances</a:t>
            </a:r>
          </a:p>
          <a:p>
            <a:pPr lvl="1"/>
            <a:r>
              <a:rPr lang="fr-FR" dirty="0"/>
              <a:t>Sécurité, …</a:t>
            </a:r>
          </a:p>
          <a:p>
            <a:r>
              <a:rPr lang="fr-FR" dirty="0"/>
              <a:t>Mettre en évidence des </a:t>
            </a:r>
            <a:r>
              <a:rPr lang="fr-FR" dirty="0">
                <a:solidFill>
                  <a:schemeClr val="bg1"/>
                </a:solidFill>
              </a:rPr>
              <a:t>erreurs de conception</a:t>
            </a:r>
          </a:p>
          <a:p>
            <a:r>
              <a:rPr lang="fr-FR" dirty="0"/>
              <a:t>Vérifier la </a:t>
            </a:r>
            <a:r>
              <a:rPr lang="fr-FR" dirty="0">
                <a:solidFill>
                  <a:schemeClr val="bg1"/>
                </a:solidFill>
              </a:rPr>
              <a:t>réalisation des spécifications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3D591D-A3A4-40DA-B048-AA197AFB422A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451634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tests d’exceptions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endParaRPr lang="fr-FR" sz="1800" b="1" dirty="0">
              <a:solidFill>
                <a:srgbClr val="00008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ExceptionTest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InvalidArgumentException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expectExceptionCode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expectExceptionMessage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Oops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!"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expectExceptionMessageMatches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'/o+/'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new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InvalidArgumentException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Oops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!"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872E34D-BEFF-4FC7-AC30-FE8972C82061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410558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Fixtures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51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0B4B121-06CD-4292-8FDA-AA06BFE22BF1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929980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Objets fictifs / environnement : </a:t>
            </a:r>
            <a:r>
              <a:rPr lang="fr-FR" dirty="0" err="1"/>
              <a:t>Fixtures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Une « </a:t>
            </a:r>
            <a:r>
              <a:rPr lang="fr-FR" dirty="0">
                <a:solidFill>
                  <a:schemeClr val="bg1"/>
                </a:solidFill>
              </a:rPr>
              <a:t>fixture </a:t>
            </a:r>
            <a:r>
              <a:rPr lang="fr-FR" dirty="0"/>
              <a:t>» est un morceau de code qui permet de </a:t>
            </a:r>
            <a:r>
              <a:rPr lang="fr-FR" dirty="0">
                <a:solidFill>
                  <a:schemeClr val="bg1"/>
                </a:solidFill>
              </a:rPr>
              <a:t>fixer un environnement logiciel pour exécuter des tests </a:t>
            </a:r>
            <a:r>
              <a:rPr lang="fr-FR" dirty="0"/>
              <a:t>logiciels</a:t>
            </a:r>
          </a:p>
          <a:p>
            <a:pPr algn="just"/>
            <a:r>
              <a:rPr lang="fr-FR" dirty="0"/>
              <a:t>L’une des parties les plus consommatrices en temps lors de l’écriture de tests est d’écrire le code pour </a:t>
            </a:r>
            <a:r>
              <a:rPr lang="fr-FR" dirty="0">
                <a:solidFill>
                  <a:schemeClr val="bg1"/>
                </a:solidFill>
              </a:rPr>
              <a:t>configurer le monde dans un état connu puis de le remettre dans son état initial </a:t>
            </a:r>
            <a:r>
              <a:rPr lang="fr-FR" dirty="0"/>
              <a:t>quand le test est terminé. Cet état connu est appelé la « </a:t>
            </a:r>
            <a:r>
              <a:rPr lang="fr-FR" dirty="0">
                <a:solidFill>
                  <a:schemeClr val="bg1"/>
                </a:solidFill>
              </a:rPr>
              <a:t>fixture </a:t>
            </a:r>
            <a:r>
              <a:rPr lang="fr-FR" dirty="0"/>
              <a:t>» du test.</a:t>
            </a:r>
          </a:p>
          <a:p>
            <a:pPr algn="just"/>
            <a:r>
              <a:rPr lang="en-US" dirty="0"/>
              <a:t>One of the most time-consuming parts of writing tests is writing the code to </a:t>
            </a:r>
            <a:r>
              <a:rPr lang="en-US" dirty="0">
                <a:solidFill>
                  <a:schemeClr val="bg1"/>
                </a:solidFill>
              </a:rPr>
              <a:t>set the world up in a known state and then return it to its original state</a:t>
            </a:r>
            <a:r>
              <a:rPr lang="en-US" dirty="0"/>
              <a:t> when the test is complete. This known state is called the </a:t>
            </a:r>
            <a:r>
              <a:rPr lang="en-US" dirty="0">
                <a:solidFill>
                  <a:schemeClr val="bg1"/>
                </a:solidFill>
              </a:rPr>
              <a:t>fixture</a:t>
            </a:r>
            <a:r>
              <a:rPr lang="en-US" dirty="0"/>
              <a:t> of the test.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FDC851-4F07-47DD-946A-0926A23C98F6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042131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</a:t>
            </a:r>
            <a:r>
              <a:rPr lang="fr-FR" dirty="0" err="1"/>
              <a:t>fixture</a:t>
            </a:r>
            <a:r>
              <a:rPr lang="fr-FR" dirty="0"/>
              <a:t>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setUp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= [];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testEmpty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empty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BBABE7-3B8D-4080-9B3F-8A1875354E48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608168" y="2953360"/>
            <a:ext cx="3516560" cy="1123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Exécuté avant chaque test</a:t>
            </a:r>
          </a:p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Avant chaque test,</a:t>
            </a:r>
          </a:p>
          <a:p>
            <a:pPr algn="ctr" eaLnBrk="1" hangingPunct="1">
              <a:defRPr/>
            </a:pPr>
            <a:r>
              <a:rPr lang="fr-FR" sz="20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 []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891690" y="3213056"/>
            <a:ext cx="4196198" cy="1147806"/>
          </a:xfrm>
          <a:prstGeom prst="roundRect">
            <a:avLst>
              <a:gd name="adj" fmla="val 721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>
            <a:off x="5087888" y="3515216"/>
            <a:ext cx="2520280" cy="27174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608168" y="2420888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Fixture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91690" y="2667472"/>
            <a:ext cx="4196198" cy="1693390"/>
          </a:xfrm>
          <a:prstGeom prst="roundRect">
            <a:avLst>
              <a:gd name="adj" fmla="val 568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6" name="AutoShape 9"/>
          <p:cNvCxnSpPr>
            <a:cxnSpLocks noChangeShapeType="1"/>
            <a:stCxn id="14" idx="1"/>
            <a:endCxn id="15" idx="3"/>
          </p:cNvCxnSpPr>
          <p:nvPr/>
        </p:nvCxnSpPr>
        <p:spPr bwMode="auto">
          <a:xfrm flipH="1">
            <a:off x="5087888" y="2642225"/>
            <a:ext cx="2520280" cy="87194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4684358" y="908720"/>
            <a:ext cx="6898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https://phpunit.readthedocs.io/en/latest/fixtures.html#fixtures-examples-stacktest-php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7608168" y="4513772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Commence avec</a:t>
            </a:r>
          </a:p>
          <a:p>
            <a:pPr algn="ctr" eaLnBrk="1" hangingPunct="1">
              <a:defRPr/>
            </a:pPr>
            <a:r>
              <a:rPr lang="fr-FR" sz="20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 []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891690" y="4603209"/>
            <a:ext cx="3548126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0" name="AutoShape 9"/>
          <p:cNvCxnSpPr>
            <a:cxnSpLocks noChangeShapeType="1"/>
            <a:stCxn id="17" idx="1"/>
            <a:endCxn id="19" idx="3"/>
          </p:cNvCxnSpPr>
          <p:nvPr/>
        </p:nvCxnSpPr>
        <p:spPr bwMode="auto">
          <a:xfrm flipH="1" flipV="1">
            <a:off x="4439816" y="4747209"/>
            <a:ext cx="3168352" cy="1581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948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</a:t>
            </a:r>
            <a:r>
              <a:rPr lang="fr-FR" dirty="0" err="1"/>
              <a:t>fixture</a:t>
            </a:r>
            <a:r>
              <a:rPr lang="fr-FR" dirty="0"/>
              <a:t> – 2/2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testPush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array_push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[count(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)-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]);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assertFalse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empty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testPop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array_push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array_pop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empty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DDE93F4-8DE2-446B-B020-3EDF6A3E1926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4358" y="908720"/>
            <a:ext cx="6898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https://phpunit.readthedocs.io/en/latest/fixtures.html#fixtures-examples-stacktest-php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08168" y="1225626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Commence avec</a:t>
            </a:r>
          </a:p>
          <a:p>
            <a:pPr algn="ctr" eaLnBrk="1" hangingPunct="1">
              <a:defRPr/>
            </a:pPr>
            <a:r>
              <a:rPr lang="fr-FR" sz="20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 []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11424" y="1315063"/>
            <a:ext cx="3413403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 flipV="1">
            <a:off x="4324827" y="1459063"/>
            <a:ext cx="3283341" cy="1581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608168" y="2992851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Commence avec</a:t>
            </a:r>
          </a:p>
          <a:p>
            <a:pPr algn="ctr" eaLnBrk="1" hangingPunct="1">
              <a:defRPr/>
            </a:pPr>
            <a:r>
              <a:rPr lang="fr-FR" sz="20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 []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11424" y="3235199"/>
            <a:ext cx="3240360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4151784" y="3379199"/>
            <a:ext cx="3456384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96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Maîtriser complètement l’état de l’environnement de test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L’environnement de chaque test doit être parfaitement maîtrisé pour garantir la bonne exécution des tests</a:t>
            </a:r>
          </a:p>
          <a:p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setUp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avant chaque test</a:t>
            </a:r>
          </a:p>
          <a:p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tearDown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après chaque test</a:t>
            </a:r>
          </a:p>
          <a:p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setUpBeforeClass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avant le premier test</a:t>
            </a:r>
          </a:p>
          <a:p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tearDownAfterClass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après le dernier test</a:t>
            </a:r>
          </a:p>
          <a:p>
            <a:endParaRPr lang="fr-FR" dirty="0"/>
          </a:p>
          <a:p>
            <a:r>
              <a:rPr lang="fr-FR" dirty="0"/>
              <a:t>D’autres méthodes sont aussi disponibles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196656-7CCA-46F9-B084-DEB14426681B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9860569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utiles à la mise en place de l’environnement – 1/3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setUpBeforeClass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setUp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assertPreConditions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testOne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F295EC7-D0D0-471A-AB9D-49152B1FF3AE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0339" y="908720"/>
            <a:ext cx="776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https://phpunit.readthedocs.io/fr/latest/fixtures.html#fixtures-examples-templatemethodstest-php</a:t>
            </a:r>
          </a:p>
        </p:txBody>
      </p:sp>
    </p:spTree>
    <p:extLst>
      <p:ext uri="{BB962C8B-B14F-4D97-AF65-F5344CB8AC3E}">
        <p14:creationId xmlns:p14="http://schemas.microsoft.com/office/powerpoint/2010/main" val="938443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utiles à la mise en place de l’environnement – 2/3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testTwo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(false); 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assertPostConditions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tearDown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tearDownAfterClass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onNotSuccessfulTest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Throwable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E7234-46D2-4C30-8D60-A3DFF3DB1EED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0339" y="908720"/>
            <a:ext cx="776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https://phpunit.readthedocs.io/fr/latest/fixtures.html#fixtures-examples-templatemethodstest-php</a:t>
            </a:r>
          </a:p>
        </p:txBody>
      </p:sp>
    </p:spTree>
    <p:extLst>
      <p:ext uri="{BB962C8B-B14F-4D97-AF65-F5344CB8AC3E}">
        <p14:creationId xmlns:p14="http://schemas.microsoft.com/office/powerpoint/2010/main" val="1012146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utiles à la mise en place de l’environnement </a:t>
            </a:r>
            <a:r>
              <a:rPr lang="fr-FR"/>
              <a:t>– 3/3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1CFA9B8-49E8-4959-B1FB-38D4510CACAB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384" y="1353287"/>
            <a:ext cx="11089232" cy="487056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8.4.1 by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Sebastian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Bergmann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and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contributors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setUpBeforeClass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setUp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assertPreConditions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testOne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assertPostConditions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tearDown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.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setUp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assertPreConditions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testTwo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tearDown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onNotSuccessfulTest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                         2 / 2 (100%)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tearDownAfterClass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…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0" name="Flèche vers le bas 9"/>
          <p:cNvSpPr/>
          <p:nvPr/>
        </p:nvSpPr>
        <p:spPr bwMode="auto">
          <a:xfrm>
            <a:off x="9768408" y="4879598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 rot="5400000">
            <a:off x="5802828" y="1921972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Parenthèse fermante 7"/>
          <p:cNvSpPr/>
          <p:nvPr/>
        </p:nvSpPr>
        <p:spPr bwMode="auto">
          <a:xfrm>
            <a:off x="6475210" y="2372471"/>
            <a:ext cx="124846" cy="1560585"/>
          </a:xfrm>
          <a:prstGeom prst="rightBracket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4" name="Parenthèse fermante 13"/>
          <p:cNvSpPr/>
          <p:nvPr/>
        </p:nvSpPr>
        <p:spPr bwMode="auto">
          <a:xfrm>
            <a:off x="6475210" y="3956647"/>
            <a:ext cx="124846" cy="1560585"/>
          </a:xfrm>
          <a:prstGeom prst="rightBracket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7608168" y="2931426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testOne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pass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7608168" y="4515602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testTwo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fail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8" grpId="0" animBg="1"/>
      <p:bldP spid="8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Doublures de test</a:t>
            </a:r>
            <a:br>
              <a:rPr lang="fr-FR" dirty="0"/>
            </a:br>
            <a:r>
              <a:rPr lang="fr-FR" dirty="0" err="1"/>
              <a:t>Test</a:t>
            </a:r>
            <a:r>
              <a:rPr lang="fr-FR" dirty="0"/>
              <a:t> Doubles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59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6544BEB-A73F-4C3C-9A71-89915B086E40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69203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Tests statiques : le code testé n’est pas exécuté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Relecture</a:t>
            </a:r>
            <a:r>
              <a:rPr lang="fr-FR" dirty="0"/>
              <a:t> de code</a:t>
            </a:r>
          </a:p>
          <a:p>
            <a:r>
              <a:rPr lang="fr-FR" dirty="0">
                <a:solidFill>
                  <a:schemeClr val="bg1"/>
                </a:solidFill>
              </a:rPr>
              <a:t>Revue</a:t>
            </a:r>
            <a:r>
              <a:rPr lang="fr-FR" dirty="0"/>
              <a:t> de code</a:t>
            </a:r>
          </a:p>
          <a:p>
            <a:r>
              <a:rPr lang="fr-FR" dirty="0">
                <a:solidFill>
                  <a:schemeClr val="bg1"/>
                </a:solidFill>
              </a:rPr>
              <a:t>Règles de codage </a:t>
            </a:r>
            <a:r>
              <a:rPr lang="fr-FR" dirty="0"/>
              <a:t>(IDE / analyseur de code)</a:t>
            </a:r>
          </a:p>
          <a:p>
            <a:pPr lvl="1"/>
            <a:r>
              <a:rPr lang="fr-FR" dirty="0"/>
              <a:t>Pas d’affectation/test</a:t>
            </a:r>
          </a:p>
          <a:p>
            <a:pPr lvl="1"/>
            <a:r>
              <a:rPr lang="fr-FR" dirty="0"/>
              <a:t>Niveau maximal d’imbrication de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fr-FR" dirty="0"/>
              <a:t> /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else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dirty="0"/>
              <a:t>Nombre de lignes maximal d’une méthode</a:t>
            </a:r>
          </a:p>
          <a:p>
            <a:pPr lvl="1"/>
            <a:r>
              <a:rPr lang="fr-FR" dirty="0"/>
              <a:t>Détection des variables non initialisées</a:t>
            </a:r>
          </a:p>
          <a:p>
            <a:pPr lvl="1"/>
            <a:r>
              <a:rPr lang="fr-FR" dirty="0"/>
              <a:t>Détection des transtypages automatiques</a:t>
            </a:r>
          </a:p>
          <a:p>
            <a:pPr lvl="1"/>
            <a:r>
              <a:rPr lang="fr-FR" dirty="0"/>
              <a:t>…</a:t>
            </a:r>
          </a:p>
          <a:p>
            <a:r>
              <a:rPr lang="fr-FR" dirty="0">
                <a:solidFill>
                  <a:schemeClr val="bg1"/>
                </a:solidFill>
              </a:rPr>
              <a:t>Preuves de programmes </a:t>
            </a:r>
            <a:r>
              <a:rPr lang="fr-FR" dirty="0"/>
              <a:t>(difficile voire impossible)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C35A0F-AC67-4CD6-9A50-172CB768A0B1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5344773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 – introduction des doublures des test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Difficile voire impossible de </a:t>
            </a:r>
            <a:r>
              <a:rPr lang="fr-FR" dirty="0">
                <a:solidFill>
                  <a:schemeClr val="bg1"/>
                </a:solidFill>
              </a:rPr>
              <a:t>tester un système </a:t>
            </a:r>
            <a:r>
              <a:rPr lang="fr-FR" dirty="0"/>
              <a:t>(SUT : System </a:t>
            </a:r>
            <a:r>
              <a:rPr lang="fr-FR" dirty="0" err="1"/>
              <a:t>under</a:t>
            </a:r>
            <a:r>
              <a:rPr lang="fr-FR" dirty="0"/>
              <a:t> test) </a:t>
            </a:r>
            <a:r>
              <a:rPr lang="fr-FR" dirty="0">
                <a:solidFill>
                  <a:schemeClr val="bg1"/>
                </a:solidFill>
              </a:rPr>
              <a:t>qui dépend d’autres composants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Non disponibles</a:t>
            </a:r>
          </a:p>
          <a:p>
            <a:pPr lvl="1"/>
            <a:r>
              <a:rPr lang="fr-FR" dirty="0"/>
              <a:t>Ne sont pas configurés</a:t>
            </a:r>
          </a:p>
          <a:p>
            <a:pPr lvl="1"/>
            <a:r>
              <a:rPr lang="fr-FR" dirty="0"/>
              <a:t>Ne retournent pas les résultats nécessaires (aléatoires, jour/heure, …)</a:t>
            </a:r>
          </a:p>
          <a:p>
            <a:pPr lvl="1"/>
            <a:r>
              <a:rPr lang="fr-FR" dirty="0"/>
              <a:t>États difficiles à produire (erreurs, …)</a:t>
            </a:r>
          </a:p>
          <a:p>
            <a:pPr lvl="1"/>
            <a:r>
              <a:rPr lang="fr-FR" dirty="0"/>
              <a:t>Peuvent provoquer des effets de bord</a:t>
            </a:r>
          </a:p>
          <a:p>
            <a:pPr>
              <a:buSzPct val="150000"/>
              <a:buFont typeface="Wingdings" panose="05000000000000000000" pitchFamily="2" charset="2"/>
              <a:buChar char=""/>
            </a:pPr>
            <a:r>
              <a:rPr lang="fr-FR" dirty="0">
                <a:solidFill>
                  <a:schemeClr val="bg1"/>
                </a:solidFill>
              </a:rPr>
              <a:t>Stub – Bouchons</a:t>
            </a:r>
          </a:p>
          <a:p>
            <a:r>
              <a:rPr lang="fr-FR" dirty="0"/>
              <a:t>Besoin de </a:t>
            </a:r>
            <a:r>
              <a:rPr lang="fr-FR" dirty="0">
                <a:solidFill>
                  <a:schemeClr val="bg1"/>
                </a:solidFill>
              </a:rPr>
              <a:t>contrôle sur le comportement interne</a:t>
            </a:r>
            <a:r>
              <a:rPr lang="fr-FR" dirty="0"/>
              <a:t> du système testé</a:t>
            </a:r>
          </a:p>
          <a:p>
            <a:pPr>
              <a:buSzPct val="150000"/>
              <a:buFont typeface="Wingdings" panose="05000000000000000000" pitchFamily="2" charset="2"/>
              <a:buChar char=""/>
            </a:pPr>
            <a:r>
              <a:rPr lang="fr-FR" dirty="0" err="1">
                <a:solidFill>
                  <a:schemeClr val="bg1"/>
                </a:solidFill>
              </a:rPr>
              <a:t>Mock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object</a:t>
            </a:r>
            <a:r>
              <a:rPr lang="fr-FR" dirty="0"/>
              <a:t> – Simulacre, </a:t>
            </a:r>
            <a:r>
              <a:rPr lang="fr-FR" dirty="0">
                <a:solidFill>
                  <a:schemeClr val="bg1"/>
                </a:solidFill>
              </a:rPr>
              <a:t>objet fantaisie</a:t>
            </a:r>
            <a:r>
              <a:rPr lang="fr-FR" dirty="0"/>
              <a:t>, objet factice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ADE585F-6B0E-4CF2-AE51-C6EA4A8AF977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474053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/ </a:t>
            </a:r>
            <a:r>
              <a:rPr lang="fr-FR" dirty="0" err="1"/>
              <a:t>Mocks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Objet ayant la même interface que l’objet qu’il simule</a:t>
            </a:r>
          </a:p>
          <a:p>
            <a:r>
              <a:rPr lang="fr-FR" dirty="0"/>
              <a:t>Méthodes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final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private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fr-FR" dirty="0"/>
              <a:t> non accessibles</a:t>
            </a:r>
          </a:p>
          <a:p>
            <a:r>
              <a:rPr lang="fr-FR" dirty="0"/>
              <a:t>Spécifier les méthodes appelées</a:t>
            </a:r>
          </a:p>
          <a:p>
            <a:r>
              <a:rPr lang="fr-FR" dirty="0"/>
              <a:t>Spécifier les paramètres des méthodes</a:t>
            </a:r>
          </a:p>
          <a:p>
            <a:r>
              <a:rPr lang="fr-FR" dirty="0"/>
              <a:t>Définir les valeurs de retour des méthodes</a:t>
            </a:r>
          </a:p>
          <a:p>
            <a:r>
              <a:rPr lang="fr-FR" dirty="0"/>
              <a:t>Étudier le comportement de l’objet simulé</a:t>
            </a:r>
          </a:p>
          <a:p>
            <a:r>
              <a:rPr lang="fr-FR" dirty="0"/>
              <a:t>Méthodes avec valeurs de retour prédéfinies</a:t>
            </a:r>
          </a:p>
          <a:p>
            <a:r>
              <a:rPr lang="fr-FR" dirty="0">
                <a:latin typeface="Consolas" panose="020B0609020204030204" pitchFamily="49" charset="0"/>
              </a:rPr>
              <a:t>T</a:t>
            </a:r>
            <a:r>
              <a:rPr lang="fr-FR" dirty="0"/>
              <a:t>outes les méthodes non typées retournent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dirty="0"/>
              <a:t>Objet fantaisie (</a:t>
            </a:r>
            <a:r>
              <a:rPr lang="fr-FR" dirty="0" err="1"/>
              <a:t>mock</a:t>
            </a:r>
            <a:r>
              <a:rPr lang="fr-FR" dirty="0"/>
              <a:t> </a:t>
            </a:r>
            <a:r>
              <a:rPr lang="fr-FR" dirty="0" err="1"/>
              <a:t>object</a:t>
            </a:r>
            <a:r>
              <a:rPr lang="fr-FR" dirty="0"/>
              <a:t>) : vérifie la réponse à des attentes</a:t>
            </a:r>
          </a:p>
          <a:p>
            <a:r>
              <a:rPr lang="fr-FR" dirty="0" err="1"/>
              <a:t>Mock</a:t>
            </a:r>
            <a:r>
              <a:rPr lang="fr-FR" dirty="0"/>
              <a:t> partiel : méthodes fonctionnelles </a:t>
            </a:r>
            <a:r>
              <a:rPr lang="fr-FR"/>
              <a:t>sauf celles spécifiées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721FAF-883A-4DA7-BF83-973EC2EE45EE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337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</a:t>
            </a:r>
            <a:br>
              <a:rPr lang="fr-FR" dirty="0"/>
            </a:br>
            <a:r>
              <a:rPr lang="fr-FR" dirty="0"/>
              <a:t>Bouchons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62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B15166A-398C-4BF5-8CA3-F28A140E660C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6411589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willReturn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endParaRPr 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StubTest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willReturn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Calling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now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return '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CA2A6D4-0C5F-4C1A-AE1B-AAF7483FB065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4112" y="1268413"/>
            <a:ext cx="447828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https://phpunit.readthedocs.io/en/8.4/test-doubles.html#test-doubles-stubs-examples-someclass-php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3695516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127448" y="3767604"/>
            <a:ext cx="5616624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744072" y="3911604"/>
            <a:ext cx="1321768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438390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127448" y="4301967"/>
            <a:ext cx="3672408" cy="60654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4799856" y="4605241"/>
            <a:ext cx="3265984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75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Adaptation automatique des types de retour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 </a:t>
            </a:r>
            <a:r>
              <a:rPr lang="fr-FR" dirty="0">
                <a:solidFill>
                  <a:schemeClr val="bg1"/>
                </a:solidFill>
              </a:rPr>
              <a:t>aucun type de retour </a:t>
            </a:r>
            <a:r>
              <a:rPr lang="fr-FR" dirty="0"/>
              <a:t>n’est déclaré pour une méthode, elle </a:t>
            </a:r>
            <a:r>
              <a:rPr lang="fr-FR" dirty="0">
                <a:solidFill>
                  <a:schemeClr val="bg1"/>
                </a:solidFill>
              </a:rPr>
              <a:t>retournera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dirty="0"/>
          </a:p>
          <a:p>
            <a:r>
              <a:rPr lang="fr-FR" dirty="0"/>
              <a:t>Si un </a:t>
            </a:r>
            <a:r>
              <a:rPr lang="fr-FR" dirty="0">
                <a:solidFill>
                  <a:schemeClr val="bg1"/>
                </a:solidFill>
              </a:rPr>
              <a:t>type de retour est déclaré </a:t>
            </a:r>
            <a:r>
              <a:rPr lang="fr-FR" dirty="0"/>
              <a:t>pour une méthode, un </a:t>
            </a:r>
            <a:r>
              <a:rPr lang="fr-FR" dirty="0">
                <a:solidFill>
                  <a:schemeClr val="bg1"/>
                </a:solidFill>
              </a:rPr>
              <a:t>type de retour compatible</a:t>
            </a:r>
            <a:r>
              <a:rPr lang="fr-FR" dirty="0"/>
              <a:t> sera renvoyé par défaut :</a:t>
            </a:r>
          </a:p>
          <a:p>
            <a:pPr lvl="1"/>
            <a:r>
              <a:rPr lang="fr-FR" sz="2800" b="1" dirty="0" err="1"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0</a:t>
            </a:r>
          </a:p>
          <a:p>
            <a:pPr lvl="1"/>
            <a:r>
              <a:rPr lang="fr-FR" sz="2800" b="1" dirty="0" err="1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float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0.0</a:t>
            </a:r>
          </a:p>
          <a:p>
            <a:pPr lvl="1"/>
            <a:r>
              <a:rPr lang="fr-FR" sz="2800" b="1" dirty="0" err="1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array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[]</a:t>
            </a:r>
          </a:p>
          <a:p>
            <a:pPr lvl="1"/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string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'</a:t>
            </a:r>
            <a:r>
              <a:rPr lang="fr-FR" sz="2800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'</a:t>
            </a:r>
            <a:endParaRPr lang="fr-FR" sz="2800" b="1" dirty="0">
              <a:latin typeface="Consolas" panose="020B0609020204030204" pitchFamily="49" charset="0"/>
              <a:ea typeface="+mn-ea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1"/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classe</a:t>
            </a:r>
            <a:r>
              <a:rPr lang="fr-FR" dirty="0">
                <a:sym typeface="Wingdings" panose="05000000000000000000" pitchFamily="2" charset="2"/>
              </a:rPr>
              <a:t>  bouchon de la </a:t>
            </a:r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classe</a:t>
            </a:r>
            <a:endParaRPr lang="fr-FR" sz="2800" b="1" dirty="0">
              <a:latin typeface="Consolas" panose="020B06090202040302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79D4B27-9EEA-417A-9218-A34112B51189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65125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willReturn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endParaRPr 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StubTest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Calling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assertInstanceOf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(R::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358C047-9FAC-4732-B03B-09BC10DB9287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7839" y="1268413"/>
            <a:ext cx="483832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r>
              <a:rPr lang="fr-FR" alt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: R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48327" y="3578214"/>
            <a:ext cx="2507839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86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returnArgument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endParaRPr 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StubTest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testReturnArgumentStub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returnArgument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')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'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('bar')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'bar'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'bar'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'bar'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9D882E-9276-4E2B-9389-4782E6AC9D37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4112" y="1268413"/>
            <a:ext cx="447828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https://phpunit.readthedocs.io/en/8.4/test-doubles.html#test-doubles-stubs-examples-stubtest3-php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3695516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127448" y="3767604"/>
            <a:ext cx="5616624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744072" y="3911604"/>
            <a:ext cx="1321768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438390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127449" y="4301967"/>
            <a:ext cx="4536504" cy="60654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5663953" y="4605241"/>
            <a:ext cx="2401887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036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fluide, chaînable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Méthode de programmation objet</a:t>
            </a:r>
          </a:p>
          <a:p>
            <a:r>
              <a:rPr lang="fr-FR" dirty="0"/>
              <a:t>Permet de chaîner les appels de méthodes</a:t>
            </a:r>
          </a:p>
          <a:p>
            <a:r>
              <a:rPr lang="fr-FR" dirty="0"/>
              <a:t>Les méthodes fluides, chaînables, doivent retourner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9352B8-97E0-4416-92A8-66A5D1679F9C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3392" y="2852936"/>
            <a:ext cx="11017224" cy="3456384"/>
          </a:xfrm>
          <a:prstGeom prst="rect">
            <a:avLst/>
          </a:prstGeom>
          <a:noFill/>
        </p:spPr>
        <p:txBody>
          <a:bodyPr wrap="square" numCol="2" spcCol="720000" rtlCol="0">
            <a:noAutofit/>
          </a:bodyPr>
          <a:lstStyle/>
          <a:p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Student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private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private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string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: self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{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}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string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: self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{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}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$s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Student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();</a:t>
            </a:r>
          </a:p>
          <a:p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'John'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-&gt;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Doe</a:t>
            </a:r>
            <a:r>
              <a:rPr lang="fr-FR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);</a:t>
            </a:r>
          </a:p>
          <a:p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Connecteur droit 8"/>
          <p:cNvCxnSpPr>
            <a:stCxn id="7" idx="0"/>
            <a:endCxn id="7" idx="2"/>
          </p:cNvCxnSpPr>
          <p:nvPr/>
        </p:nvCxnSpPr>
        <p:spPr bwMode="auto">
          <a:xfrm>
            <a:off x="6132004" y="2852936"/>
            <a:ext cx="0" cy="3456384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384033" y="5589240"/>
            <a:ext cx="3312367" cy="72008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returnSelf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endParaRPr 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StubTest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testReturnSelf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will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returnSelf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$stub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18E9C88-DFBA-4159-A72B-B112B191B5DD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4112" y="1268413"/>
            <a:ext cx="447828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https://phpunit.readthedocs.io/en/8.4/test-doubles.html#test-doubles-stubs-examples-stubtest4-php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3695516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127448" y="3767604"/>
            <a:ext cx="5616624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744072" y="3911604"/>
            <a:ext cx="1321768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467231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127448" y="4590377"/>
            <a:ext cx="3888432" cy="60654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5015880" y="4893651"/>
            <a:ext cx="3049960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534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returnValueMap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testReturnValueMapStub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map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of arguments to return values.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map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[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[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'a'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'b'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'c'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'd'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[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'e'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'f'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'g'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'h'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[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'i'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'j'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'k'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];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will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returnValueMap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map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different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values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depending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on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provided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arguments.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'd'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'a'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'b'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'c'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'h'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'e'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'f'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'g'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 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'i'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'j'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'k'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74D8EAD-2F40-4E34-9379-07A73158306A}" type="datetime11">
              <a:rPr lang="fr-FR" smtClean="0"/>
              <a:t>10:19:43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https://phpunit.readthedocs.io/en/8.4/test-doubles.html#test-doubles-stubs-examples-stubtest5-php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2050222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839416" y="2122310"/>
            <a:ext cx="568863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528048" y="2266310"/>
            <a:ext cx="1537792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3572187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839416" y="2698162"/>
            <a:ext cx="4968552" cy="2190725"/>
          </a:xfrm>
          <a:prstGeom prst="roundRect">
            <a:avLst>
              <a:gd name="adj" fmla="val 4391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5807968" y="3793524"/>
            <a:ext cx="2257872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048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Tests dynamiques : le code testé est exécuté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Vérification du </a:t>
            </a:r>
            <a:r>
              <a:rPr lang="fr-FR" dirty="0">
                <a:solidFill>
                  <a:schemeClr val="bg1"/>
                </a:solidFill>
              </a:rPr>
              <a:t>comportement du code testé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dirty="0"/>
              <a:t>État avant exécution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dirty="0"/>
              <a:t>Valeurs / actions en entrée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dirty="0"/>
              <a:t>Valeurs / observations attendues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dirty="0"/>
              <a:t>État après exécution</a:t>
            </a:r>
          </a:p>
          <a:p>
            <a:r>
              <a:rPr lang="fr-FR" dirty="0">
                <a:solidFill>
                  <a:schemeClr val="bg1"/>
                </a:solidFill>
              </a:rPr>
              <a:t>Types de tests </a:t>
            </a:r>
            <a:r>
              <a:rPr lang="fr-FR" dirty="0"/>
              <a:t>en fonction de l’objet du test :</a:t>
            </a:r>
          </a:p>
          <a:p>
            <a:pPr lvl="1"/>
            <a:r>
              <a:rPr lang="fr-FR" dirty="0"/>
              <a:t>Tests unitaires (composant)</a:t>
            </a:r>
          </a:p>
          <a:p>
            <a:pPr lvl="1"/>
            <a:r>
              <a:rPr lang="fr-FR" dirty="0"/>
              <a:t>Tests d’intégration (composant</a:t>
            </a:r>
            <a:r>
              <a:rPr lang="fr-FR" b="1" dirty="0"/>
              <a:t>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Tests fonctionnels (système)</a:t>
            </a:r>
          </a:p>
          <a:p>
            <a:pPr lvl="1"/>
            <a:r>
              <a:rPr lang="fr-FR" dirty="0"/>
              <a:t>Tests d’acceptation (système par le client)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399BA2C-E81C-4D6B-B0A8-5CABA106B157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485980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returnCallback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testReturnCallbackStub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returnCallback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mb_strtoupper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($argument)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mb_strtoupper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($argument)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'SOMETHING'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2B4CAC-EF40-40BF-A547-8E26644C534F}" type="datetime11">
              <a:rPr lang="fr-FR" smtClean="0"/>
              <a:t>10:19:43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https://phpunit.readthedocs.io/en/8.4/test-doubles.html#test-doubles-stubs-examples-stubtest6-php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2050222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839416" y="2122310"/>
            <a:ext cx="568863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528048" y="2266310"/>
            <a:ext cx="1537792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3279671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839416" y="2924944"/>
            <a:ext cx="5472608" cy="1152128"/>
          </a:xfrm>
          <a:prstGeom prst="roundRect">
            <a:avLst>
              <a:gd name="adj" fmla="val 4391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6312024" y="3501008"/>
            <a:ext cx="175381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453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returnCallback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testReturnCallback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will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returnCallback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}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5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4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7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5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altLang="fr-FR" sz="1800" b="1" kern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5BDACD9-A31B-411A-8484-6434DDC87C9B}" type="datetime11">
              <a:rPr lang="fr-FR" smtClean="0"/>
              <a:t>10:19:43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2050222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839416" y="2122310"/>
            <a:ext cx="5760640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600056" y="2266310"/>
            <a:ext cx="1465784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3685578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839416" y="2924944"/>
            <a:ext cx="4176464" cy="1963943"/>
          </a:xfrm>
          <a:prstGeom prst="roundRect">
            <a:avLst>
              <a:gd name="adj" fmla="val 4391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5015880" y="3906915"/>
            <a:ext cx="3049960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889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throwException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testThrowExceptionStub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 stub for the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class.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createStub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Configure the stub.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method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will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throwException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Exception));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(Exception::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$stub-&gt;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Exception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96582A-58F8-4ABC-B724-83C61B42C5BE}" type="datetime11">
              <a:rPr lang="fr-FR" smtClean="0"/>
              <a:t>10:19:43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https://phpunit.readthedocs.io/en/8.4/test-doubles.html#test-doubles-stubs-examples-stubtest8-php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2050222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839416" y="2127559"/>
            <a:ext cx="568863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endCxn id="14" idx="3"/>
          </p:cNvCxnSpPr>
          <p:nvPr/>
        </p:nvCxnSpPr>
        <p:spPr bwMode="auto">
          <a:xfrm flipH="1">
            <a:off x="6528048" y="2271559"/>
            <a:ext cx="153779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3027643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839417" y="2924944"/>
            <a:ext cx="6120680" cy="648072"/>
          </a:xfrm>
          <a:prstGeom prst="roundRect">
            <a:avLst>
              <a:gd name="adj" fmla="val 4391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6960097" y="3248980"/>
            <a:ext cx="110574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691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Mock</a:t>
            </a:r>
            <a:r>
              <a:rPr lang="fr-FR" dirty="0"/>
              <a:t> </a:t>
            </a:r>
            <a:r>
              <a:rPr lang="fr-FR" dirty="0" err="1"/>
              <a:t>objects</a:t>
            </a:r>
            <a:br>
              <a:rPr lang="fr-FR" dirty="0"/>
            </a:br>
            <a:r>
              <a:rPr lang="fr-FR" dirty="0"/>
              <a:t>Objets fantaisie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73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90A0F8A-A3A4-4A69-BB18-2CB2A54D62CE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4174801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Patron de conception </a:t>
            </a:r>
            <a:r>
              <a:rPr lang="fr-FR" b="1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Observer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r>
              <a:rPr lang="fr-FR" dirty="0"/>
              <a:t>Les modifications d’un objet (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) demande la mise à jour d’objets (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) qui dépendent de son état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dirty="0"/>
              <a:t>L’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s’abonne au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/ Le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enregistre un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endParaRPr lang="fr-FR" dirty="0"/>
          </a:p>
          <a:p>
            <a:r>
              <a:rPr lang="fr-FR" dirty="0"/>
              <a:t>Un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notifie ses modifications à ses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</a:p>
          <a:p>
            <a:r>
              <a:rPr lang="fr-FR" dirty="0"/>
              <a:t>En cas de notification, les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effectuent une action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C404ABB-AB53-4D8E-B7CF-6BA4BEF2F69E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1028" name="Picture 4" descr="C:\Users\CuC\Desktop\Observer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93113"/>
            <a:ext cx="10972800" cy="16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24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– 1/3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[];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__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construct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getName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662B2E8-B6CA-4CF4-B5AB-DDEA356A834B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https://phpunit.readthedocs.io/en/8.4/test-doubles.html#test-doubles-mock-objects-examples-sut-php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65840" y="2322890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Observateurs du sujet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11424" y="2420920"/>
            <a:ext cx="3384376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>
            <a:off x="4295800" y="2544227"/>
            <a:ext cx="3770040" cy="2069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743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– 2/3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attach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(Observer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[] =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…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Notify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that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we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did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notify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notify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$argument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foreach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-&gt;update(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$argument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A34A85D-9E19-490F-99E8-A6E850D010DC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https://phpunit.readthedocs.io/en/8.4/test-doubles.html#test-doubles-mock-objects-examples-sut-php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65840" y="1268760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Attacher un nouvel observateur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839416" y="1309772"/>
            <a:ext cx="6264696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 flipV="1">
            <a:off x="7104112" y="1453772"/>
            <a:ext cx="961728" cy="20658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8056777" y="3526029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Notifier les observateurs avec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127447" y="3768376"/>
            <a:ext cx="3528393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6" name="AutoShape 9"/>
          <p:cNvCxnSpPr>
            <a:cxnSpLocks noChangeShapeType="1"/>
            <a:stCxn id="14" idx="1"/>
            <a:endCxn id="15" idx="3"/>
          </p:cNvCxnSpPr>
          <p:nvPr/>
        </p:nvCxnSpPr>
        <p:spPr bwMode="auto">
          <a:xfrm flipH="1" flipV="1">
            <a:off x="4655840" y="3912376"/>
            <a:ext cx="3400937" cy="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5148478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Demande de mise à jour des observateurs : notification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127447" y="5085184"/>
            <a:ext cx="5400602" cy="909781"/>
          </a:xfrm>
          <a:prstGeom prst="roundRect">
            <a:avLst>
              <a:gd name="adj" fmla="val 701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6528049" y="5540075"/>
            <a:ext cx="1537791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7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– 3/3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doSomethingBad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foreach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reportError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42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'Something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bad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happened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Other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methods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FB49D6A-68F8-4981-8A15-BE33B25FA5C4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https://phpunit.readthedocs.io/en/8.4/test-doubles.html#test-doubles-mock-objects-examples-sut-php</a:t>
            </a:r>
          </a:p>
        </p:txBody>
      </p:sp>
    </p:spTree>
    <p:extLst>
      <p:ext uri="{BB962C8B-B14F-4D97-AF65-F5344CB8AC3E}">
        <p14:creationId xmlns:p14="http://schemas.microsoft.com/office/powerpoint/2010/main" val="9009855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update(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$argument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reportError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errorCode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     string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errorMessage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  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Other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methods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01EF090-A440-43DA-A88B-6499FC798283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9471922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Tester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consiste à vérifier qu’il déclenche bien la mise à jour lorsqu’il est notifié d’une modification d’un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auprès duquel il s’est enregistré</a:t>
            </a:r>
          </a:p>
          <a:p>
            <a:pPr>
              <a:buSzPct val="150000"/>
              <a:buFont typeface="Wingdings" panose="05000000000000000000" pitchFamily="2" charset="2"/>
              <a:buChar char=""/>
            </a:pPr>
            <a:r>
              <a:rPr lang="fr-FR" dirty="0"/>
              <a:t>Vérifier que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update()</a:t>
            </a:r>
            <a:r>
              <a:rPr lang="fr-FR" dirty="0"/>
              <a:t> de l’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est appelée lorsque le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déclenche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nofity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buSzPct val="150000"/>
              <a:buFont typeface="Wingdings" panose="05000000000000000000" pitchFamily="2" charset="2"/>
              <a:buChar char=""/>
            </a:pPr>
            <a:r>
              <a:rPr lang="fr-FR" dirty="0">
                <a:cs typeface="Courier New" panose="02070309020205020404" pitchFamily="49" charset="0"/>
              </a:rPr>
              <a:t>Utilisation d’un objet fantaisie avec des attentes</a:t>
            </a:r>
          </a:p>
          <a:p>
            <a:pPr>
              <a:buSzPct val="150000"/>
              <a:buFont typeface="Wingdings" panose="05000000000000000000" pitchFamily="2" charset="2"/>
              <a:buChar char=""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createMock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puis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221A02-F199-4425-BB7B-8719B38D2F52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53064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Tests par boîte blanche / boîte noire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</a:t>
            </a:r>
            <a:r>
              <a:rPr lang="fr-FR" dirty="0">
                <a:solidFill>
                  <a:schemeClr val="bg1"/>
                </a:solidFill>
              </a:rPr>
              <a:t>boîte blanche</a:t>
            </a:r>
          </a:p>
          <a:p>
            <a:pPr lvl="1"/>
            <a:r>
              <a:rPr lang="fr-FR" dirty="0"/>
              <a:t>Fondés sur la connaissance et l’analyse de la structure interne</a:t>
            </a:r>
          </a:p>
          <a:p>
            <a:pPr lvl="1"/>
            <a:r>
              <a:rPr lang="fr-FR" dirty="0"/>
              <a:t>Tests unitaires</a:t>
            </a:r>
          </a:p>
          <a:p>
            <a:pPr lvl="1"/>
            <a:r>
              <a:rPr lang="fr-FR" dirty="0"/>
              <a:t>Tests d’intégration</a:t>
            </a:r>
          </a:p>
          <a:p>
            <a:r>
              <a:rPr lang="fr-FR" dirty="0"/>
              <a:t>Par </a:t>
            </a:r>
            <a:r>
              <a:rPr lang="fr-FR" dirty="0">
                <a:solidFill>
                  <a:schemeClr val="bg1"/>
                </a:solidFill>
              </a:rPr>
              <a:t>boîte noire</a:t>
            </a:r>
          </a:p>
          <a:p>
            <a:pPr lvl="1"/>
            <a:r>
              <a:rPr lang="fr-FR" dirty="0"/>
              <a:t>Fondés sur les spécifications, les fonctionnalités, la définition</a:t>
            </a:r>
          </a:p>
          <a:p>
            <a:pPr lvl="1"/>
            <a:r>
              <a:rPr lang="fr-FR" dirty="0"/>
              <a:t>Tests fonctionnels</a:t>
            </a:r>
          </a:p>
          <a:p>
            <a:pPr lvl="1"/>
            <a:r>
              <a:rPr lang="fr-FR" dirty="0"/>
              <a:t>Parfois tests unitaires et tests d’intégration</a:t>
            </a:r>
          </a:p>
          <a:p>
            <a:r>
              <a:rPr lang="fr-FR" dirty="0"/>
              <a:t>Par </a:t>
            </a:r>
            <a:r>
              <a:rPr lang="fr-FR" dirty="0">
                <a:solidFill>
                  <a:schemeClr val="bg1"/>
                </a:solidFill>
              </a:rPr>
              <a:t>boîte grise</a:t>
            </a:r>
          </a:p>
          <a:p>
            <a:pPr lvl="1"/>
            <a:r>
              <a:rPr lang="fr-FR" dirty="0"/>
              <a:t>Situation de connaissance et d’analyse partielle de la structure interne</a:t>
            </a:r>
          </a:p>
          <a:p>
            <a:pPr lvl="1"/>
            <a:r>
              <a:rPr lang="fr-FR" dirty="0"/>
              <a:t>Tests fonctionnels avec vérifications de cheminement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7A32EC-B0C2-40E9-A432-CE79270040F3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3483696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1/3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endParaRPr 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SubjectTest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function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testObserversAreUpdated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Create a mock for the Observer class,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only mock the update() method.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createMock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(Observer::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Set up the expectation for the update() method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to be called only once and with the string 'something'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as its parameter.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-&gt;expects(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-&gt;once())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-&gt;method(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'update'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-&gt;with(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equalTo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'something'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0A326F-3E1D-4708-8D72-5E04B67A6203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5638" y="908720"/>
            <a:ext cx="877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https://phpunit.readthedocs.io/en/8.4/test-doubles.html#test-doubles-mock-objects-examples-subjecttest-php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56777" y="396819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Construction du double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639616" y="4040282"/>
            <a:ext cx="4536504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 flipV="1">
            <a:off x="7176120" y="4184282"/>
            <a:ext cx="880657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56777" y="5635389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Définition des attentes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127449" y="5419512"/>
            <a:ext cx="4968552" cy="874428"/>
          </a:xfrm>
          <a:prstGeom prst="roundRect">
            <a:avLst>
              <a:gd name="adj" fmla="val 780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>
            <a:off x="6096001" y="5856726"/>
            <a:ext cx="196077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61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2/3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Create a Subject object and attach the mocked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Observer object to it.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Subject(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'My subject'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-&gt;attach(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Call the </a:t>
            </a:r>
            <a:r>
              <a:rPr lang="en-US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method on the $subject object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which we expect to call the mocked Observer object's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update() method with the string 'something'.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93E77D-725F-48FD-9A8D-23DB28983926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5638" y="908720"/>
            <a:ext cx="877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https://phpunit.readthedocs.io/en/8.4/test-doubles.html#test-doubles-mock-objects-examples-subjecttest-php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56777" y="1628800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Construction d’un sujet réel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27449" y="2112192"/>
            <a:ext cx="4752528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>
            <a:off x="5879977" y="1850137"/>
            <a:ext cx="2176800" cy="40605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056777" y="2162415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Attachement de l’observateur fantaisie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127449" y="2404762"/>
            <a:ext cx="3672408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4" name="AutoShape 9"/>
          <p:cNvCxnSpPr>
            <a:cxnSpLocks noChangeShapeType="1"/>
            <a:stCxn id="12" idx="1"/>
            <a:endCxn id="13" idx="3"/>
          </p:cNvCxnSpPr>
          <p:nvPr/>
        </p:nvCxnSpPr>
        <p:spPr bwMode="auto">
          <a:xfrm flipH="1" flipV="1">
            <a:off x="4799857" y="2548762"/>
            <a:ext cx="3256920" cy="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38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3/3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7C5A1DD-D8B3-44A1-A42E-C575E378DC9A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384" y="2344812"/>
            <a:ext cx="11089232" cy="230832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color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SubjectTest.php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8.4.1 by Sebastian Bergmann and contributors.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                                                                 1 / 1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87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4.00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OK (1 test, 1 assertion)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87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Mieux tester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Jusqu’ici, la notification du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entraine la mise à jour de l’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</a:p>
          <a:p>
            <a:r>
              <a:rPr lang="fr-FR" dirty="0"/>
              <a:t>Le test précédent implique un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et un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, c’est une vérification minimale…</a:t>
            </a:r>
          </a:p>
          <a:p>
            <a:endParaRPr lang="fr-FR" dirty="0"/>
          </a:p>
          <a:p>
            <a:r>
              <a:rPr lang="fr-FR" dirty="0"/>
              <a:t>Il faut envisager plusieurs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et plusieurs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dirty="0"/>
          </a:p>
          <a:p>
            <a:r>
              <a:rPr lang="fr-FR" dirty="0"/>
              <a:t>Il faut considérer la possibilité que l’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s’enregistre plusieurs fois auprès du même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et ceci ne devrait pas impliquer plusieurs appels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update()</a:t>
            </a:r>
            <a:r>
              <a:rPr lang="fr-FR" dirty="0"/>
              <a:t> de l’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E7567FC-5E0C-4859-A7C0-1666212287D1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8477091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plus poussé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1/3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function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testObserversAreUpdatedOnceIfAttachedTwice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Create a mock for the Observer class,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only mock the update() method.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createMock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(Observer::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Set up the expectation for the update() method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to be called only once and with the string 'something'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as its parameter.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-&gt;expects(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-&gt;once())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-&gt;method(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'update'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-&gt;with(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equalTo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'something'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DEB63D-BCA9-44E5-9E8C-0F31B6363106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056777" y="2327390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Construction du double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373590" y="2399478"/>
            <a:ext cx="4514498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 flipV="1">
            <a:off x="6888088" y="2543478"/>
            <a:ext cx="1168689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056777" y="3994585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Définition des attentes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39417" y="3778708"/>
            <a:ext cx="4968552" cy="874428"/>
          </a:xfrm>
          <a:prstGeom prst="roundRect">
            <a:avLst>
              <a:gd name="adj" fmla="val 780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2" name="AutoShape 9"/>
          <p:cNvCxnSpPr>
            <a:cxnSpLocks noChangeShapeType="1"/>
            <a:stCxn id="10" idx="1"/>
            <a:endCxn id="11" idx="3"/>
          </p:cNvCxnSpPr>
          <p:nvPr/>
        </p:nvCxnSpPr>
        <p:spPr bwMode="auto">
          <a:xfrm flipH="1">
            <a:off x="5807969" y="4215922"/>
            <a:ext cx="224880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59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plus poussé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2/3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Create a Subject object and attach the mocked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Observer object to it.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Subject(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'My subject'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-&gt;attach(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Attach the mocked Observer object twice.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-&gt;attach(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Call the </a:t>
            </a:r>
            <a:r>
              <a:rPr lang="en-US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method on the $subject object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which we expect to call the mocked Observer object's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update() method with the string 'something'.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A88EF48-8ACF-454D-84FB-D6D2E49EBD94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056777" y="1407463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Construction d’un sujet réel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911425" y="2112192"/>
            <a:ext cx="4752528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>
            <a:off x="5663953" y="1628800"/>
            <a:ext cx="2392824" cy="62739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056777" y="1902253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Attachement de l’observateur fantaisie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11424" y="2404762"/>
            <a:ext cx="3672409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2" name="AutoShape 9"/>
          <p:cNvCxnSpPr>
            <a:cxnSpLocks noChangeShapeType="1"/>
            <a:stCxn id="10" idx="1"/>
            <a:endCxn id="11" idx="3"/>
          </p:cNvCxnSpPr>
          <p:nvPr/>
        </p:nvCxnSpPr>
        <p:spPr bwMode="auto">
          <a:xfrm flipH="1">
            <a:off x="4583833" y="2293850"/>
            <a:ext cx="3472944" cy="2549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56776" y="2737563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Double attachement de l’observateur fantaisie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11423" y="2954745"/>
            <a:ext cx="3672409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4583832" y="3098745"/>
            <a:ext cx="3472944" cy="3041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797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plus poussé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3/3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BAE0A9-AE9C-4436-A2B8-BCB042ABF6B6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384" y="1353287"/>
            <a:ext cx="11089232" cy="5078313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color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SubjectTest.php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8.4.1 by Sebastian Bergmann and contributors.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                                                             2 / 2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120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4.00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was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1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failure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1)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SubjectTest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testObserversAreUpdatedOnceIfAttachedTwice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Observer::update('something'): void was not expected to be called more than once.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/Subject.php:42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/Subject.php:29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/SubjectTest.php:55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Tests: 2, Assertions: 1,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: 1.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360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 de la classe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function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attach(Observer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[] =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en-US" sz="1800" b="1" dirty="0"/>
            </a:br>
            <a:endParaRPr lang="en-US" sz="1800" b="1" dirty="0">
              <a:solidFill>
                <a:srgbClr val="000080"/>
              </a:solidFill>
            </a:endParaRPr>
          </a:p>
          <a:p>
            <a:pPr marL="0" indent="0">
              <a:buNone/>
            </a:pPr>
            <a:r>
              <a:rPr lang="en-US" dirty="0" err="1"/>
              <a:t>devient</a:t>
            </a:r>
            <a:endParaRPr lang="en-US" dirty="0"/>
          </a:p>
          <a:p>
            <a:pPr marL="0" indent="0">
              <a:buNone/>
            </a:pPr>
            <a:endParaRPr lang="en-US" sz="1800" b="1" dirty="0">
              <a:solidFill>
                <a:srgbClr val="00008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function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attach(Observer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en-US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observerKey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800" b="1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spl_object_hash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en-US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observerKey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] =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209DC3F-9D8E-40B8-8A02-5AF75D9CE6EF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65840" y="1609416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Peut ajouter le même objet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plusieurs fois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11424" y="1851763"/>
            <a:ext cx="3956861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 flipV="1">
            <a:off x="4868285" y="1995763"/>
            <a:ext cx="3197555" cy="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8065840" y="3341031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Unique pour le même objet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2783632" y="4124224"/>
            <a:ext cx="352839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6" name="AutoShape 9"/>
          <p:cNvCxnSpPr>
            <a:cxnSpLocks noChangeShapeType="1"/>
            <a:stCxn id="14" idx="1"/>
            <a:endCxn id="15" idx="3"/>
          </p:cNvCxnSpPr>
          <p:nvPr/>
        </p:nvCxnSpPr>
        <p:spPr bwMode="auto">
          <a:xfrm flipH="1">
            <a:off x="6312024" y="3732628"/>
            <a:ext cx="1753816" cy="53559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8065840" y="4409566"/>
            <a:ext cx="3516560" cy="1123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Impossible d’ajouter le même objet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plusieurs fois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911424" y="4409566"/>
            <a:ext cx="5737448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4" name="AutoShape 9"/>
          <p:cNvCxnSpPr>
            <a:cxnSpLocks noChangeShapeType="1"/>
            <a:stCxn id="22" idx="1"/>
            <a:endCxn id="23" idx="3"/>
          </p:cNvCxnSpPr>
          <p:nvPr/>
        </p:nvCxnSpPr>
        <p:spPr bwMode="auto">
          <a:xfrm flipH="1" flipV="1">
            <a:off x="6648872" y="4553566"/>
            <a:ext cx="1416968" cy="4178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402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 code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88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8BAEFA-50E5-44C0-9223-E5ECDFBFE363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7030288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 code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Mesure du taux de code exécuté par les tests</a:t>
            </a:r>
          </a:p>
          <a:p>
            <a:r>
              <a:rPr lang="fr-FR" dirty="0"/>
              <a:t>Taux élevé </a:t>
            </a:r>
            <a:r>
              <a:rPr lang="fr-FR" dirty="0">
                <a:sym typeface="Wingdings" panose="05000000000000000000" pitchFamily="2" charset="2"/>
              </a:rPr>
              <a:t> plus de code exécuté</a:t>
            </a:r>
          </a:p>
          <a:p>
            <a:r>
              <a:rPr lang="fr-FR" dirty="0">
                <a:sym typeface="Wingdings" panose="05000000000000000000" pitchFamily="2" charset="2"/>
              </a:rPr>
              <a:t>Taux élevé  moins de bugs ???</a:t>
            </a:r>
          </a:p>
          <a:p>
            <a:r>
              <a:rPr lang="fr-FR" dirty="0">
                <a:sym typeface="Wingdings" panose="05000000000000000000" pitchFamily="2" charset="2"/>
              </a:rPr>
              <a:t>Indicateurs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Classes / traits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Fonctions (méthodes)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Instructions (lignes)</a:t>
            </a:r>
          </a:p>
          <a:p>
            <a:pPr lvl="1"/>
            <a:r>
              <a:rPr lang="fr-FR" dirty="0"/>
              <a:t>Index Change </a:t>
            </a:r>
            <a:r>
              <a:rPr lang="fr-FR" dirty="0" err="1"/>
              <a:t>Risk</a:t>
            </a:r>
            <a:r>
              <a:rPr lang="fr-FR" dirty="0"/>
              <a:t> Anti-Patterns (CRAP) (≈ complexité / couverture)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Branches (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</a:t>
            </a:r>
            <a:r>
              <a:rPr lang="fr-FR" dirty="0">
                <a:sym typeface="Wingdings" panose="05000000000000000000" pitchFamily="2" charset="2"/>
              </a:rPr>
              <a:t> /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else</a:t>
            </a:r>
            <a:r>
              <a:rPr lang="fr-FR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Chemins (chemins d’exécution des fonctions / méthodes)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D3730EB-18E8-440D-B837-7031867CA953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065840" y="377841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Disponible dans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PHPUnit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343472" y="3356992"/>
            <a:ext cx="3168352" cy="127502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 flipV="1">
            <a:off x="4511824" y="3994502"/>
            <a:ext cx="3554016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343472" y="4625598"/>
            <a:ext cx="9433048" cy="493494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7" name="AutoShape 9"/>
          <p:cNvCxnSpPr>
            <a:cxnSpLocks noChangeShapeType="1"/>
            <a:stCxn id="7" idx="1"/>
            <a:endCxn id="16" idx="0"/>
          </p:cNvCxnSpPr>
          <p:nvPr/>
        </p:nvCxnSpPr>
        <p:spPr bwMode="auto">
          <a:xfrm flipH="1">
            <a:off x="6059996" y="3999751"/>
            <a:ext cx="2005844" cy="62584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250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8E9179-4FF2-48DF-A4CB-79DD1ACFD4AE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0035504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 code avec </a:t>
            </a:r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0EFD20-7479-4DBC-A137-FC296EE730DA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1268760"/>
            <a:ext cx="11089232" cy="286232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bootstrap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autoload.php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coverage-text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test/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8.4.1 by Sebastian Bergmann and contributors.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Error:         No whitelist is configured, no code coverage will be generated.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.......................                                           23 / 23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513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6.00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OK (23 tests, 165 assertions)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337720" y="4729048"/>
            <a:ext cx="3516560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Décevant !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015880" y="1268760"/>
            <a:ext cx="2736304" cy="36004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76784" y="2094756"/>
            <a:ext cx="9983712" cy="36004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8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 code avec </a:t>
            </a:r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FC9D85-8485-42B1-B152-CDCA1CE3921D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1268760"/>
            <a:ext cx="11089232" cy="480131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--bootstrap=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autoload.php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--coverage-text --whitelist=class test/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8.4.1 by Sebastian Bergmann and contributors.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.......................                                           23 / 23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2.7 seconds, Memory: 8.00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OK (23 tests, 165 assertions)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Code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Report: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2019-10-24 17:20:00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Summary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Classes: 11.11% (1/9)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Methods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 55.88% (19/34)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Lines:   71.84% (125/174)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987654" y="1268760"/>
            <a:ext cx="2204690" cy="36004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 code avec </a:t>
            </a:r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A14BB5B-548E-4D1C-9F6C-953F5435CE8D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1268760"/>
            <a:ext cx="11089232" cy="452431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AlbumTest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66.67% ( 2/ 3)   Lines:  94.44% ( 17/ 18)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ArtistTest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66.67% ( 2/ 3)   Lines:  92.86% ( 13/ 14)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CoverTest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50.00% ( 1/ 2)   Lines:  87.50% (  7/  8)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DatabaseTest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66.67% ( 2/ 3)   Lines:  50.00% (  6/ 12)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GenreTest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75.00% ( 3/ 4)   Lines:  96.30% ( 26/ 27)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MyPDOTest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75.00% ( 3/ 4)   Lines:  90.91% ( 10/ 11)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TestSong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50.00% ( 1/ 2)   Lines:  87.50% (  7/  8)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TestTrack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100.00% ( 5/ 5)   Lines: 100.00% ( 39/ 39)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40216" y="3241476"/>
            <a:ext cx="3516560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Peu lisible…</a:t>
            </a:r>
          </a:p>
        </p:txBody>
      </p:sp>
    </p:spTree>
    <p:extLst>
      <p:ext uri="{BB962C8B-B14F-4D97-AF65-F5344CB8AC3E}">
        <p14:creationId xmlns:p14="http://schemas.microsoft.com/office/powerpoint/2010/main" val="34512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 couverture de code en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2DB0A50-8DB1-4B51-8814-88CAAAD3BE79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1268760"/>
            <a:ext cx="11089232" cy="286232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bootstrap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autoload.php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-html=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whitelist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=class test/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8.4.1 by Sebastian Bergmann and contributors.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.......................                                           23 / 23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2.87 seconds, Memory: 8.00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OK (23 tests, 165 assertions)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Generating code coverage report in HTML format ... done [207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337720" y="5226382"/>
            <a:ext cx="3516560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Voyons ça !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015880" y="1268760"/>
            <a:ext cx="3096344" cy="36004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93800" y="3758977"/>
            <a:ext cx="8886576" cy="36004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 couverture de code en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B4B4D1-9979-4D84-BBB9-56115FC802F4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9" y="1268760"/>
            <a:ext cx="11102702" cy="510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0412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 couverture de code en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D9500A0-A436-4A31-9D35-D1A87AC58430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289736"/>
            <a:ext cx="10945216" cy="505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462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 couverture de code en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B00908D-64F4-425D-AB29-0BE39042C74B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282123"/>
            <a:ext cx="11089232" cy="503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3474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 couverture de code en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733DE0-DDBE-448F-9B72-2D4253DA132E}" type="datetime11">
              <a:rPr lang="fr-FR" smtClean="0"/>
              <a:t>10:19:43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3" y="1292616"/>
            <a:ext cx="11344654" cy="501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056777" y="400506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Au survol de la souris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23674" y="3763640"/>
            <a:ext cx="2143934" cy="1008112"/>
          </a:xfrm>
          <a:prstGeom prst="roundRect">
            <a:avLst>
              <a:gd name="adj" fmla="val 910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1" name="AutoShape 9"/>
          <p:cNvCxnSpPr>
            <a:cxnSpLocks noChangeShapeType="1"/>
            <a:stCxn id="9" idx="1"/>
            <a:endCxn id="10" idx="3"/>
          </p:cNvCxnSpPr>
          <p:nvPr/>
        </p:nvCxnSpPr>
        <p:spPr bwMode="auto">
          <a:xfrm flipH="1">
            <a:off x="2567608" y="4226401"/>
            <a:ext cx="5489169" cy="412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953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3192</TotalTime>
  <Words>8466</Words>
  <Application>Microsoft Office PowerPoint</Application>
  <PresentationFormat>Grand écran</PresentationFormat>
  <Paragraphs>1026</Paragraphs>
  <Slides>97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97</vt:i4>
      </vt:variant>
    </vt:vector>
  </HeadingPairs>
  <TitlesOfParts>
    <vt:vector size="103" baseType="lpstr">
      <vt:lpstr>Arial</vt:lpstr>
      <vt:lpstr>Calibri</vt:lpstr>
      <vt:lpstr>Consolas</vt:lpstr>
      <vt:lpstr>Courier New</vt:lpstr>
      <vt:lpstr>Wingdings</vt:lpstr>
      <vt:lpstr>Thème2019-3</vt:lpstr>
      <vt:lpstr>Tests en PHP</vt:lpstr>
      <vt:lpstr>Pourquoi et comment tester ?</vt:lpstr>
      <vt:lpstr>Jusqu’à présent, dans votre formation…</vt:lpstr>
      <vt:lpstr>Démarche des tests</vt:lpstr>
      <vt:lpstr>Objectifs des tests</vt:lpstr>
      <vt:lpstr>Tests statiques : le code testé n’est pas exécuté</vt:lpstr>
      <vt:lpstr>Tests dynamiques : le code testé est exécuté</vt:lpstr>
      <vt:lpstr>Tests par boîte blanche / boîte noire</vt:lpstr>
      <vt:lpstr>PHPUnit</vt:lpstr>
      <vt:lpstr>PHPUnit</vt:lpstr>
      <vt:lpstr>PHPUnit</vt:lpstr>
      <vt:lpstr>Pré-requis</vt:lpstr>
      <vt:lpstr>Installation</vt:lpstr>
      <vt:lpstr>Lancer des tests</vt:lpstr>
      <vt:lpstr>Options de la ligne de commande PHPUnit</vt:lpstr>
      <vt:lpstr>Options de la ligne de commande PHPUnit</vt:lpstr>
      <vt:lpstr>Options de la ligne de commande PHPUnit</vt:lpstr>
      <vt:lpstr>Écrire des tests</vt:lpstr>
      <vt:lpstr>Comment écrire des tests unitaires</vt:lpstr>
      <vt:lpstr>Exemple de tests – 1/2</vt:lpstr>
      <vt:lpstr>Exemple de tests – 2/2</vt:lpstr>
      <vt:lpstr>Auto-chargement</vt:lpstr>
      <vt:lpstr>Auto-chargement dans PHPUint</vt:lpstr>
      <vt:lpstr>Assertions</vt:lpstr>
      <vt:lpstr>Assertions – Variables : contenu</vt:lpstr>
      <vt:lpstr>Assertions – Variables : comparaison</vt:lpstr>
      <vt:lpstr>Assertions – Chaînes de caractères</vt:lpstr>
      <vt:lpstr>Assertions – Itérable : Tableau / Traversable</vt:lpstr>
      <vt:lpstr>Assertions – Objets</vt:lpstr>
      <vt:lpstr>Assertions – DOM / JSON</vt:lpstr>
      <vt:lpstr>Assertions – Fichiers</vt:lpstr>
      <vt:lpstr>Assertions – assertThat() / Constraint</vt:lpstr>
      <vt:lpstr>Exemple assertThat() – 1/3</vt:lpstr>
      <vt:lpstr>Exemple assertThat() – 2/3</vt:lpstr>
      <vt:lpstr>Exemple assertThat() – 3/3</vt:lpstr>
      <vt:lpstr>Dépendance entre tests</vt:lpstr>
      <vt:lpstr>Dépendance entre tests</vt:lpstr>
      <vt:lpstr>Exemple de dépendance entre tests – 1/2</vt:lpstr>
      <vt:lpstr>Exemple de dépendance entre tests – 2/2</vt:lpstr>
      <vt:lpstr>Exemple de producteur / consommateur</vt:lpstr>
      <vt:lpstr>Fournisseur de données</vt:lpstr>
      <vt:lpstr>Fournisseur de données</vt:lpstr>
      <vt:lpstr>Exemple de fournisseur de données – 1/2</vt:lpstr>
      <vt:lpstr>Exemple de fournisseur de données – 2/2</vt:lpstr>
      <vt:lpstr>Exemple de fournisseur de données nommées – 1/2</vt:lpstr>
      <vt:lpstr>Exemple de fournisseur de données nommées – 2/2</vt:lpstr>
      <vt:lpstr>Exemple de fournisseur de données itérées</vt:lpstr>
      <vt:lpstr>Tester les exceptions</vt:lpstr>
      <vt:lpstr>Tester les exceptions</vt:lpstr>
      <vt:lpstr>Exemple de tests d’exceptions</vt:lpstr>
      <vt:lpstr>Fixtures</vt:lpstr>
      <vt:lpstr>Objets fictifs / environnement : Fixtures</vt:lpstr>
      <vt:lpstr>Exemple de fixture – 1/2</vt:lpstr>
      <vt:lpstr>Exemple de fixture – 2/2</vt:lpstr>
      <vt:lpstr>Maîtriser complètement l’état de l’environnement de test</vt:lpstr>
      <vt:lpstr>Méthode utiles à la mise en place de l’environnement – 1/3</vt:lpstr>
      <vt:lpstr>Méthode utiles à la mise en place de l’environnement – 2/3</vt:lpstr>
      <vt:lpstr>Méthode utiles à la mise en place de l’environnement – 3/3</vt:lpstr>
      <vt:lpstr>Doublures de test Test Doubles</vt:lpstr>
      <vt:lpstr>Problématique – introduction des doublures des test</vt:lpstr>
      <vt:lpstr>Stubs / Mocks</vt:lpstr>
      <vt:lpstr>Stubs Bouchons</vt:lpstr>
      <vt:lpstr>Stubs – willReturn()</vt:lpstr>
      <vt:lpstr>Stubs – Adaptation automatique des types de retour</vt:lpstr>
      <vt:lpstr>Stubs – willReturn()</vt:lpstr>
      <vt:lpstr>Stubs – returnArgument()</vt:lpstr>
      <vt:lpstr>Interface fluide, chaînable</vt:lpstr>
      <vt:lpstr>Stubs – returnSelf()</vt:lpstr>
      <vt:lpstr>Stubs – returnValueMap()</vt:lpstr>
      <vt:lpstr>Stubs – returnCallback()</vt:lpstr>
      <vt:lpstr>Stubs – returnCallback()</vt:lpstr>
      <vt:lpstr>Stubs – throwException()</vt:lpstr>
      <vt:lpstr>Mock objects Objets fantaisie</vt:lpstr>
      <vt:lpstr>Patron de conception Observer</vt:lpstr>
      <vt:lpstr>Classe Subject – 1/3</vt:lpstr>
      <vt:lpstr>Classe Subject – 2/3</vt:lpstr>
      <vt:lpstr>Classe Subject – 3/3</vt:lpstr>
      <vt:lpstr>Classe Observer</vt:lpstr>
      <vt:lpstr>Tester Observer</vt:lpstr>
      <vt:lpstr>Test Observer::update() – 1/3</vt:lpstr>
      <vt:lpstr>Test Observer::update() – 2/3</vt:lpstr>
      <vt:lpstr>Test Observer::update() – 3/3</vt:lpstr>
      <vt:lpstr>Mieux tester Observer</vt:lpstr>
      <vt:lpstr>Test plus poussé Observer::update() – 1/3</vt:lpstr>
      <vt:lpstr>Test plus poussé Observer::update() – 2/3</vt:lpstr>
      <vt:lpstr>Test plus poussé Observer::update() – 3/3</vt:lpstr>
      <vt:lpstr>Correction de la classe Subject</vt:lpstr>
      <vt:lpstr>Couverture de code</vt:lpstr>
      <vt:lpstr>Couverture de code</vt:lpstr>
      <vt:lpstr>Couverture de code avec PHPUnit</vt:lpstr>
      <vt:lpstr>Couverture de code avec PHPUnit</vt:lpstr>
      <vt:lpstr>Couverture de code avec PHPUnit</vt:lpstr>
      <vt:lpstr>Rapport de couverture de code en HTML</vt:lpstr>
      <vt:lpstr>Rapport de couverture de code en HTML</vt:lpstr>
      <vt:lpstr>Rapport de couverture de code en HTML</vt:lpstr>
      <vt:lpstr>Rapport de couverture de code en HTML</vt:lpstr>
      <vt:lpstr>Rapport de couverture de code en HTML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Nouvelles fonctionnalités PHP 7</dc:title>
  <dc:creator>Jérôme Cutrona</dc:creator>
  <cp:lastModifiedBy>JEROME CUTRONA</cp:lastModifiedBy>
  <cp:revision>245</cp:revision>
  <dcterms:created xsi:type="dcterms:W3CDTF">2019-10-13T09:20:56Z</dcterms:created>
  <dcterms:modified xsi:type="dcterms:W3CDTF">2023-10-16T08:19:55Z</dcterms:modified>
</cp:coreProperties>
</file>