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notesMasterIdLst>
    <p:notesMasterId r:id="rId106"/>
  </p:notesMasterIdLst>
  <p:handoutMasterIdLst>
    <p:handoutMasterId r:id="rId107"/>
  </p:handoutMasterIdLst>
  <p:sldIdLst>
    <p:sldId id="256" r:id="rId2"/>
    <p:sldId id="393" r:id="rId3"/>
    <p:sldId id="415" r:id="rId4"/>
    <p:sldId id="396" r:id="rId5"/>
    <p:sldId id="397" r:id="rId6"/>
    <p:sldId id="394" r:id="rId7"/>
    <p:sldId id="395" r:id="rId8"/>
    <p:sldId id="515" r:id="rId9"/>
    <p:sldId id="471" r:id="rId10"/>
    <p:sldId id="469" r:id="rId11"/>
    <p:sldId id="472" r:id="rId12"/>
    <p:sldId id="473" r:id="rId13"/>
    <p:sldId id="399" r:id="rId14"/>
    <p:sldId id="398" r:id="rId15"/>
    <p:sldId id="402" r:id="rId16"/>
    <p:sldId id="403" r:id="rId17"/>
    <p:sldId id="411" r:id="rId18"/>
    <p:sldId id="405" r:id="rId19"/>
    <p:sldId id="474" r:id="rId20"/>
    <p:sldId id="404" r:id="rId21"/>
    <p:sldId id="498" r:id="rId22"/>
    <p:sldId id="476" r:id="rId23"/>
    <p:sldId id="475" r:id="rId24"/>
    <p:sldId id="410" r:id="rId25"/>
    <p:sldId id="406" r:id="rId26"/>
    <p:sldId id="407" r:id="rId27"/>
    <p:sldId id="433" r:id="rId28"/>
    <p:sldId id="434" r:id="rId29"/>
    <p:sldId id="435" r:id="rId30"/>
    <p:sldId id="437" r:id="rId31"/>
    <p:sldId id="438" r:id="rId32"/>
    <p:sldId id="436" r:id="rId33"/>
    <p:sldId id="501" r:id="rId34"/>
    <p:sldId id="485" r:id="rId35"/>
    <p:sldId id="481" r:id="rId36"/>
    <p:sldId id="482" r:id="rId37"/>
    <p:sldId id="499" r:id="rId38"/>
    <p:sldId id="420" r:id="rId39"/>
    <p:sldId id="422" r:id="rId40"/>
    <p:sldId id="423" r:id="rId41"/>
    <p:sldId id="478" r:id="rId42"/>
    <p:sldId id="424" r:id="rId43"/>
    <p:sldId id="479" r:id="rId44"/>
    <p:sldId id="480" r:id="rId45"/>
    <p:sldId id="483" r:id="rId46"/>
    <p:sldId id="421" r:id="rId47"/>
    <p:sldId id="429" r:id="rId48"/>
    <p:sldId id="439" r:id="rId49"/>
    <p:sldId id="425" r:id="rId50"/>
    <p:sldId id="426" r:id="rId51"/>
    <p:sldId id="427" r:id="rId52"/>
    <p:sldId id="428" r:id="rId53"/>
    <p:sldId id="430" r:id="rId54"/>
    <p:sldId id="432" r:id="rId55"/>
    <p:sldId id="431" r:id="rId56"/>
    <p:sldId id="440" r:id="rId57"/>
    <p:sldId id="441" r:id="rId58"/>
    <p:sldId id="443" r:id="rId59"/>
    <p:sldId id="444" r:id="rId60"/>
    <p:sldId id="489" r:id="rId61"/>
    <p:sldId id="488" r:id="rId62"/>
    <p:sldId id="490" r:id="rId63"/>
    <p:sldId id="442" r:id="rId64"/>
    <p:sldId id="446" r:id="rId65"/>
    <p:sldId id="451" r:id="rId66"/>
    <p:sldId id="468" r:id="rId67"/>
    <p:sldId id="452" r:id="rId68"/>
    <p:sldId id="453" r:id="rId69"/>
    <p:sldId id="454" r:id="rId70"/>
    <p:sldId id="503" r:id="rId71"/>
    <p:sldId id="504" r:id="rId72"/>
    <p:sldId id="505" r:id="rId73"/>
    <p:sldId id="507" r:id="rId74"/>
    <p:sldId id="508" r:id="rId75"/>
    <p:sldId id="506" r:id="rId76"/>
    <p:sldId id="502" r:id="rId77"/>
    <p:sldId id="511" r:id="rId78"/>
    <p:sldId id="512" r:id="rId79"/>
    <p:sldId id="513" r:id="rId80"/>
    <p:sldId id="514" r:id="rId81"/>
    <p:sldId id="457" r:id="rId82"/>
    <p:sldId id="455" r:id="rId83"/>
    <p:sldId id="484" r:id="rId84"/>
    <p:sldId id="510" r:id="rId85"/>
    <p:sldId id="500" r:id="rId86"/>
    <p:sldId id="509" r:id="rId87"/>
    <p:sldId id="487" r:id="rId88"/>
    <p:sldId id="447" r:id="rId89"/>
    <p:sldId id="458" r:id="rId90"/>
    <p:sldId id="459" r:id="rId91"/>
    <p:sldId id="491" r:id="rId92"/>
    <p:sldId id="492" r:id="rId93"/>
    <p:sldId id="493" r:id="rId94"/>
    <p:sldId id="494" r:id="rId95"/>
    <p:sldId id="495" r:id="rId96"/>
    <p:sldId id="496" r:id="rId97"/>
    <p:sldId id="497" r:id="rId98"/>
    <p:sldId id="460" r:id="rId99"/>
    <p:sldId id="461" r:id="rId100"/>
    <p:sldId id="464" r:id="rId101"/>
    <p:sldId id="463" r:id="rId102"/>
    <p:sldId id="465" r:id="rId103"/>
    <p:sldId id="466" r:id="rId104"/>
    <p:sldId id="467" r:id="rId10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333333"/>
    <a:srgbClr val="969696"/>
    <a:srgbClr val="666699"/>
    <a:srgbClr val="99CCFF"/>
    <a:srgbClr val="6699FF"/>
    <a:srgbClr val="CC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725" autoAdjust="0"/>
  </p:normalViewPr>
  <p:slideViewPr>
    <p:cSldViewPr snapToObjects="1">
      <p:cViewPr varScale="1">
        <p:scale>
          <a:sx n="233" d="100"/>
          <a:sy n="233" d="100"/>
        </p:scale>
        <p:origin x="204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16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078A95-86D0-4AF6-A588-D9E0647AC5F3}" type="slidenum">
              <a:rPr lang="fr-FR" altLang="fr-FR">
                <a:latin typeface="Consolas" panose="020B0609020204030204" pitchFamily="49" charset="0"/>
              </a:rPr>
              <a:pPr/>
              <a:t>‹N°›</a:t>
            </a:fld>
            <a:endParaRPr lang="fr-FR" altLang="fr-F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6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olas" panose="020B0609020204030204" pitchFamily="49" charset="0"/>
              </a:defRPr>
            </a:lvl1pPr>
          </a:lstStyle>
          <a:p>
            <a:fld id="{8D703128-1EEA-48C9-984D-66E6F4D5A686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2403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urier New" pitchFamily="49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itchFamily="49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itchFamily="49" charset="0"/>
              </a:defRPr>
            </a:lvl9pPr>
          </a:lstStyle>
          <a:p>
            <a:fld id="{5AA7C03C-1BE9-4930-926B-F43B0EA7BF0B}" type="slidenum">
              <a:rPr lang="fr-FR" altLang="fr-FR" sz="1200">
                <a:latin typeface="Arial" charset="0"/>
              </a:rPr>
              <a:pPr/>
              <a:t>1</a:t>
            </a:fld>
            <a:endParaRPr lang="fr-FR" altLang="fr-FR" sz="120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44676"/>
            <a:ext cx="10363200" cy="1736725"/>
          </a:xfrm>
        </p:spPr>
        <p:txBody>
          <a:bodyPr anchor="b" anchorCtr="1"/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30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53336"/>
            <a:ext cx="1453952" cy="247502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4DFE4B5-D64C-4B62-8E03-8AD722E3CA32}" type="datetime11">
              <a:rPr lang="fr-FR" smtClean="0"/>
              <a:t>10:47:47</a:t>
            </a:fld>
            <a:endParaRPr lang="fr-FR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11624" y="6458098"/>
            <a:ext cx="6768752" cy="247502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28448" y="6453336"/>
            <a:ext cx="1453952" cy="247502"/>
          </a:xfrm>
        </p:spPr>
        <p:txBody>
          <a:bodyPr/>
          <a:lstStyle>
            <a:lvl1pPr>
              <a:defRPr/>
            </a:lvl1pPr>
          </a:lstStyle>
          <a:p>
            <a:fld id="{AF36D80A-3001-417A-8EE4-65D5CF8253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946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42977-17E1-49E1-BDBE-07F218F5057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663E-0978-4C43-9626-F55525F7F347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203905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60340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60340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FA35C-1868-44F5-BD73-D817D1CF31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B0E7-E41B-499D-A8CA-370A99B54A80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35813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34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BD95C-733E-400E-B99E-2626D5FC6B3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D9E1-6670-4F73-BE93-B9130BA5A5D8}" type="datetime11">
              <a:rPr lang="fr-FR" smtClean="0"/>
              <a:t>10:47:48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319538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128448" y="6453188"/>
            <a:ext cx="1453952" cy="247650"/>
          </a:xfrm>
          <a:ln/>
        </p:spPr>
        <p:txBody>
          <a:bodyPr/>
          <a:lstStyle>
            <a:lvl1pPr>
              <a:defRPr/>
            </a:lvl1pPr>
          </a:lstStyle>
          <a:p>
            <a:fld id="{95F6A78C-AC49-4C81-A93A-E8AF743CF3E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453188"/>
            <a:ext cx="1453952" cy="2476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11576-C739-4945-8620-50A0F255CFCD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xfrm>
            <a:off x="2207568" y="6453188"/>
            <a:ext cx="7776864" cy="2476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70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lephp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942975"/>
            <a:ext cx="499745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small" spc="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CD650-681E-48B9-9A43-09FD3A26659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080654-555B-471F-B4B7-42208234E4DB}" type="datetime11">
              <a:rPr lang="fr-FR" smtClean="0"/>
              <a:t>10:47:47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31104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1E4EE-3541-4EE2-BB65-A93A5645DAF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118E-AD45-457D-9F69-E18C1008E212}" type="datetime11">
              <a:rPr lang="fr-FR" smtClean="0"/>
              <a:t>10:47:48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141892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E82DB-469D-461C-91B7-FFA9F5E3806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F8B3-0675-49D6-9CE2-7FA5DC514DBA}" type="datetime11">
              <a:rPr lang="fr-FR" smtClean="0"/>
              <a:t>10:47:48</a:t>
            </a:fld>
            <a:endParaRPr lang="fr-F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170369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AD315-385A-45D7-A578-D6E4F1A7459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91C7-A79C-4A32-9B3A-C6B258A5A155}" type="datetime11">
              <a:rPr lang="fr-FR" smtClean="0"/>
              <a:t>10:47:48</a:t>
            </a:fld>
            <a:endParaRPr lang="fr-F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266404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DE317-A10A-4EA0-971D-EC9C4866EEC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A909-2E81-42E3-85C6-0A3310F2BC2A}" type="datetime11">
              <a:rPr lang="fr-FR" smtClean="0"/>
              <a:t>10:47:48</a:t>
            </a:fld>
            <a:endParaRPr lang="fr-F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290281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8AC37-B7A4-4F8A-98A7-B311EA606F7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0FA0D-825A-4C9A-BCC6-E71A622A1E2E}" type="datetime11">
              <a:rPr lang="fr-FR" smtClean="0"/>
              <a:t>10:47:48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225998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19233-B856-40D7-8974-04A037B4FFA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7865-38A1-4696-B56D-69C5D330AEEF}" type="datetime11">
              <a:rPr lang="fr-FR" smtClean="0"/>
              <a:t>10:47:48</a:t>
            </a:fld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32594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28448" y="6453188"/>
            <a:ext cx="14539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5CB92A68-B6D7-4E89-922F-8ABF7DFF11B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220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3188"/>
            <a:ext cx="14539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B88538F-762A-499A-8663-7F8A3D0E52F9}" type="datetime11">
              <a:rPr lang="fr-FR" smtClean="0"/>
              <a:t>10:47:47</a:t>
            </a:fld>
            <a:endParaRPr lang="fr-FR"/>
          </a:p>
        </p:txBody>
      </p:sp>
      <p:sp>
        <p:nvSpPr>
          <p:cNvPr id="1220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5560" y="6453188"/>
            <a:ext cx="792088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sp>
        <p:nvSpPr>
          <p:cNvPr id="1220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736"/>
            <a:ext cx="10972800" cy="52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20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274638"/>
            <a:ext cx="109585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53" r:id="rId2"/>
    <p:sldLayoutId id="2147484464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ymfony.com/doc/current/best_practice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fr-FR"/>
              <a:t>Symfony 7,</a:t>
            </a:r>
            <a:br>
              <a:rPr lang="fr-FR" dirty="0"/>
            </a:br>
            <a:r>
              <a:rPr lang="fr-FR" dirty="0"/>
              <a:t>les grandes lignes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/>
              <a:t>Jérôme CUTRONA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</a:rPr>
              <a:t>jerome.cutrona@univ-reims.fr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7AB23B-99A4-4470-B19E-41F1D14869ED}" type="datetime11">
              <a:rPr lang="fr-FR" smtClean="0"/>
              <a:t>10:47:47</a:t>
            </a:fld>
            <a:endParaRPr lang="fr-FR" dirty="0"/>
          </a:p>
        </p:txBody>
      </p:sp>
      <p:sp>
        <p:nvSpPr>
          <p:cNvPr id="5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1991544" y="6453336"/>
            <a:ext cx="8208912" cy="252264"/>
          </a:xfrm>
        </p:spPr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A370E8-5854-4310-9530-66D8F5BBED2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 avec Symfony CLI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$ </a:t>
            </a:r>
            <a:r>
              <a:rPr lang="en-US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en-US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new --webapp </a:t>
            </a:r>
            <a:r>
              <a:rPr lang="en-US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new_project</a:t>
            </a:r>
            <a:endParaRPr lang="en-US" sz="1400" b="1" dirty="0">
              <a:solidFill>
                <a:srgbClr val="FFFFFF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* Creating a new Symfony project with Composer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* Setting up the project under Git version control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(running git </a:t>
            </a:r>
            <a:r>
              <a:rPr lang="en-US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init</a:t>
            </a:r>
            <a:r>
              <a:rPr lang="en-US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/working/cutron01/dev/</a:t>
            </a:r>
            <a:r>
              <a:rPr lang="en-US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new_project</a:t>
            </a:r>
            <a:r>
              <a:rPr lang="en-US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FFFFFF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FFFFFF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[OK] Your project is now ready in /working/cutron01/dev/</a:t>
            </a:r>
            <a:r>
              <a:rPr lang="en-US" sz="1400" b="1" dirty="0" err="1">
                <a:solidFill>
                  <a:srgbClr val="FFFFFF"/>
                </a:solidFill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new_project</a:t>
            </a:r>
            <a:endParaRPr lang="en-US" sz="1400" b="1" dirty="0">
              <a:solidFill>
                <a:srgbClr val="FFFFFF"/>
              </a:solidFill>
              <a:highlight>
                <a:srgbClr val="008000"/>
              </a:highligh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34C045-DB2A-4B2C-BE77-1805A49AF92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DC0855-50F1-4719-A917-A5D10E64ACBA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20064298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principe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6AB0AB-2228-4650-93BB-EC5E7B29E40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F46D09A-0ED6-4AE6-846E-5A21E5932868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pic>
        <p:nvPicPr>
          <p:cNvPr id="76807" name="Espace réservé du contenu 6" descr="security_authentication_authoriz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8275"/>
            <a:ext cx="8229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illimité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47AA74-BFA1-47D4-BEC0-830796A885B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41048F7-A180-4D3F-B17B-BED7E8E85C34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pic>
        <p:nvPicPr>
          <p:cNvPr id="77831" name="Image 6" descr="security_anonymous_user_a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/>
          <a:stretch>
            <a:fillRect/>
          </a:stretch>
        </p:blipFill>
        <p:spPr bwMode="auto">
          <a:xfrm>
            <a:off x="2420938" y="1268413"/>
            <a:ext cx="73501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non authentifié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4137F1-5469-467E-9036-A4C736CA4AB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8ABD01-46C4-44A7-A12C-BCEFD96C2C4E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pic>
        <p:nvPicPr>
          <p:cNvPr id="78855" name="Espace réservé du contenu 6" descr="security_anonymous_user_denied_authoriz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2650"/>
          <a:stretch>
            <a:fillRect/>
          </a:stretch>
        </p:blipFill>
        <p:spPr bwMode="auto">
          <a:xfrm>
            <a:off x="2982913" y="1268413"/>
            <a:ext cx="62261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refusé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F42922-2667-4B94-9A13-0A47E970CE0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AFE61C0-4139-46C4-8CFB-B27864A4C523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pic>
        <p:nvPicPr>
          <p:cNvPr id="79879" name="Espace réservé du contenu 7" descr="security_ryan_no_role_admin_a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268413"/>
            <a:ext cx="62642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accès avec privilèges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88E759-1F17-448F-BAE5-2EDE1A97DD2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AEC5D6A-FEFC-476C-A4D2-FC30E82A761F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pic>
        <p:nvPicPr>
          <p:cNvPr id="80903" name="Espace réservé du contenu 6" descr="security_admin_role_a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/>
          <a:stretch>
            <a:fillRect/>
          </a:stretch>
        </p:blipFill>
        <p:spPr bwMode="auto">
          <a:xfrm>
            <a:off x="2551113" y="1268413"/>
            <a:ext cx="70897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Ré-installer</a:t>
            </a:r>
            <a:r>
              <a:rPr lang="fr-FR" dirty="0"/>
              <a:t> les composants Symfony sur un projet existant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8087-30BC-4FC9-B8D0-479E66270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1A2A8B8-5BCA-4F7E-813C-C617524F238B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267283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Ré-installer</a:t>
            </a:r>
            <a:r>
              <a:rPr lang="fr-FR" dirty="0"/>
              <a:t> les composants Symfony sur un projet existant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0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$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git clone https://iut-info.univ-reims.fr/gitlab/cutron01/symfony4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Clonage dans 'symfony4'...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Username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for 'https://iut-info.univ-reims.fr': cutron01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Password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for 'https://cutron01@iut-info.univ-reims.fr':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warning: redirection vers https://iut-info.univ-reims.fr/gitlab/cutron01/symfony4.git/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Enumerating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objects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81,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done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Counting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objects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100% (81/81),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done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Compressing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objects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100% (76/76),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done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remote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: Total 81 (delta 8),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reused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0 (delta 0)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Dépaquetage des objets: 100% (81/81), fait.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b="1" dirty="0">
              <a:solidFill>
                <a:srgbClr val="55FFFF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5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$ 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composer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Package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operations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: 99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, 0 updates, 0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removals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Installing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flex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v1.4.6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):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from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cache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Loading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composer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repositories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 information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Updating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dependencies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including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require-dev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Restricting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packages 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listed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in '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symfony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' to '4.2.*'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Enable the '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cURL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' PHP extension for </a:t>
            </a:r>
            <a:r>
              <a:rPr lang="fr-FR" sz="1400" b="1" dirty="0" err="1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faster</a:t>
            </a:r>
            <a:r>
              <a:rPr lang="fr-FR" sz="1400" b="1" dirty="0">
                <a:solidFill>
                  <a:srgbClr val="000000"/>
                </a:solidFill>
                <a:highlight>
                  <a:srgbClr val="8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downloads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 err="1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Prefetching</a:t>
            </a:r>
            <a:r>
              <a:rPr lang="fr-FR" sz="1400" b="1" dirty="0">
                <a:solidFill>
                  <a:srgbClr val="00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 48 packages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latin typeface="Consolas" panose="020B0609020204030204" pitchFamily="49" charset="0"/>
                <a:ea typeface="Calibri"/>
                <a:cs typeface="Segoe UI Symbol"/>
              </a:rPr>
              <a:t>🎶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 - </a:t>
            </a:r>
            <a:r>
              <a:rPr lang="fr-FR" sz="1400" b="1" dirty="0" err="1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Downloading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400" b="1" dirty="0">
                <a:solidFill>
                  <a:srgbClr val="BBBB00"/>
                </a:solidFill>
                <a:latin typeface="Consolas" panose="020B0609020204030204" pitchFamily="49" charset="0"/>
                <a:ea typeface="Calibri"/>
                <a:cs typeface="Times New Roman"/>
              </a:rPr>
              <a:t>100%</a:t>
            </a:r>
            <a:r>
              <a:rPr lang="fr-FR" sz="1400" b="1" dirty="0">
                <a:solidFill>
                  <a:srgbClr val="FFFFFF"/>
                </a:solidFill>
                <a:latin typeface="Consolas" panose="020B0609020204030204" pitchFamily="49" charset="0"/>
                <a:ea typeface="Calibri"/>
                <a:cs typeface="Times New Roman"/>
              </a:rPr>
              <a:t>)</a:t>
            </a:r>
            <a:endParaRPr lang="fr-FR" sz="1200" b="1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FFFFFF"/>
                </a:solidFill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…</a:t>
            </a:r>
            <a:endParaRPr lang="fr-FR" sz="1200" b="1" dirty="0">
              <a:solidFill>
                <a:srgbClr val="FFFFFF"/>
              </a:solidFill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34C045-DB2A-4B2C-BE77-1805A49AF92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33D7F7B-7427-4C30-81BB-927C8F3108F6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https://symfony.com/doc/current/setup.html#setting-up-an-existing-symfony-project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1052737"/>
            <a:ext cx="1097280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3399170"/>
            <a:ext cx="1097280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 Structure des répertoires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BD32BC-4402-4325-82EB-0F11B1D782A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2B6C209-8B3F-4A75-BF20-309700AB873C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Structure des répertoires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bin</a:t>
            </a:r>
            <a:r>
              <a:rPr lang="fr-FR" dirty="0"/>
              <a:t> : Fichiers exécutables (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console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phpunit</a:t>
            </a:r>
            <a:r>
              <a:rPr lang="fr-FR" dirty="0"/>
              <a:t>, …)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config</a:t>
            </a:r>
            <a:r>
              <a:rPr lang="fr-FR" dirty="0"/>
              <a:t> : Fichiers de configuration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fr-FR" dirty="0"/>
              <a:t> : Ressources statiques et contrôleur frontal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fr-FR" dirty="0"/>
              <a:t> : Sources de l’application Web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templates</a:t>
            </a:r>
            <a:r>
              <a:rPr lang="fr-FR" dirty="0"/>
              <a:t> : Modèles de pages Web </a:t>
            </a:r>
            <a:r>
              <a:rPr lang="fr-FR" dirty="0" err="1"/>
              <a:t>twig</a:t>
            </a:r>
            <a:endParaRPr lang="fr-FR" dirty="0"/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tests</a:t>
            </a:r>
            <a:r>
              <a:rPr lang="fr-FR" dirty="0"/>
              <a:t> : Tests des composants et de l’application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translations</a:t>
            </a:r>
            <a:r>
              <a:rPr lang="fr-FR" dirty="0"/>
              <a:t> : Fichiers de traduction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var</a:t>
            </a:r>
            <a:r>
              <a:rPr lang="fr-FR" dirty="0"/>
              <a:t> : Fichiers temporaires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vendor</a:t>
            </a:r>
            <a:r>
              <a:rPr lang="fr-FR" dirty="0"/>
              <a:t> : Bibliothèques utilisées par l’application Web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1F29AB-DA33-4861-B793-16E81BF9B3D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39A4C8-38F7-4992-8EC3-790E396715D0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Contrôleur frontal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AFB7F3-1BF0-49D1-B2CA-41E1495E0EE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A5557E1-2BEA-4A3C-8133-D6CA87293853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Contrôleur frontal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Jusqu’à présent, vous utilisiez de multiples scripts PHP « programme » :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saisir_donnees.php</a:t>
            </a:r>
          </a:p>
          <a:p>
            <a:pPr lvl="1">
              <a:defRPr/>
            </a:pPr>
            <a:r>
              <a:rPr lang="fr-FR" b="1" dirty="0">
                <a:latin typeface="Consolas" panose="020B0609020204030204" pitchFamily="49" charset="0"/>
              </a:rPr>
              <a:t>valider_donnees.php</a:t>
            </a:r>
          </a:p>
          <a:p>
            <a:pPr lvl="1">
              <a:defRPr/>
            </a:pPr>
            <a:r>
              <a:rPr lang="fr-FR" dirty="0"/>
              <a:t>…</a:t>
            </a:r>
          </a:p>
          <a:p>
            <a:pPr>
              <a:defRPr/>
            </a:pPr>
            <a:r>
              <a:rPr lang="fr-FR" dirty="0"/>
              <a:t>L’architecture de Symfony n’utilise qu’un seul script « programme », le </a:t>
            </a:r>
            <a:r>
              <a:rPr lang="fr-FR" dirty="0">
                <a:solidFill>
                  <a:schemeClr val="bg1"/>
                </a:solidFill>
              </a:rPr>
              <a:t>contrôleur frontal</a:t>
            </a:r>
          </a:p>
          <a:p>
            <a:pPr>
              <a:defRPr/>
            </a:pPr>
            <a:r>
              <a:rPr lang="fr-FR" dirty="0"/>
              <a:t>Tous les </a:t>
            </a:r>
            <a:r>
              <a:rPr lang="fr-FR" dirty="0">
                <a:solidFill>
                  <a:schemeClr val="bg1"/>
                </a:solidFill>
              </a:rPr>
              <a:t>contenus dynamiques PHP </a:t>
            </a:r>
            <a:r>
              <a:rPr lang="fr-FR" dirty="0"/>
              <a:t>seront </a:t>
            </a:r>
            <a:r>
              <a:rPr lang="fr-FR" dirty="0">
                <a:solidFill>
                  <a:schemeClr val="bg1"/>
                </a:solidFill>
              </a:rPr>
              <a:t>produits par ce script</a:t>
            </a:r>
          </a:p>
          <a:p>
            <a:pPr>
              <a:defRPr/>
            </a:pPr>
            <a:r>
              <a:rPr lang="fr-FR" dirty="0"/>
              <a:t>C’est le </a:t>
            </a:r>
            <a:r>
              <a:rPr lang="fr-FR" dirty="0">
                <a:solidFill>
                  <a:schemeClr val="bg1"/>
                </a:solidFill>
              </a:rPr>
              <a:t>point d’entrée </a:t>
            </a:r>
            <a:r>
              <a:rPr lang="fr-FR" dirty="0"/>
              <a:t>unique de l’application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D61D48-E8A0-4C4E-A981-46249B4C78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EB39C-CAA3-434D-A18B-3D83C39D7180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Flux applicatif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9E1DF8-866E-47DE-8303-B09C5BD9219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5DAFFD3-D5D8-41AC-A476-D363D2C4D33E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Flux applicatif de Symfony2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Toutes les </a:t>
            </a:r>
            <a:r>
              <a:rPr lang="fr-FR" dirty="0">
                <a:solidFill>
                  <a:schemeClr val="bg1"/>
                </a:solidFill>
              </a:rPr>
              <a:t>requêtes</a:t>
            </a:r>
            <a:r>
              <a:rPr lang="fr-FR" dirty="0"/>
              <a:t> sont </a:t>
            </a:r>
            <a:r>
              <a:rPr lang="fr-FR" dirty="0">
                <a:solidFill>
                  <a:schemeClr val="bg1"/>
                </a:solidFill>
              </a:rPr>
              <a:t>interceptées</a:t>
            </a:r>
            <a:r>
              <a:rPr lang="fr-FR" dirty="0"/>
              <a:t> par le contrôleur frontal</a:t>
            </a:r>
          </a:p>
          <a:p>
            <a:pPr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bg1"/>
                </a:solidFill>
              </a:rPr>
              <a:t>noyau</a:t>
            </a:r>
            <a:r>
              <a:rPr lang="fr-FR" dirty="0"/>
              <a:t> trouve le </a:t>
            </a:r>
            <a:r>
              <a:rPr lang="fr-FR" dirty="0">
                <a:solidFill>
                  <a:schemeClr val="bg1"/>
                </a:solidFill>
              </a:rPr>
              <a:t>contrôleur et l’action </a:t>
            </a:r>
            <a:r>
              <a:rPr lang="fr-FR" dirty="0"/>
              <a:t>via le </a:t>
            </a:r>
            <a:r>
              <a:rPr lang="fr-FR" dirty="0">
                <a:solidFill>
                  <a:schemeClr val="bg1"/>
                </a:solidFill>
              </a:rPr>
              <a:t>système de routage </a:t>
            </a:r>
            <a:r>
              <a:rPr lang="fr-FR" dirty="0"/>
              <a:t>et exécute l’</a:t>
            </a:r>
            <a:r>
              <a:rPr lang="fr-FR" dirty="0">
                <a:solidFill>
                  <a:schemeClr val="bg1"/>
                </a:solidFill>
              </a:rPr>
              <a:t>action </a:t>
            </a:r>
            <a:r>
              <a:rPr lang="fr-FR" dirty="0"/>
              <a:t>adéquate</a:t>
            </a:r>
          </a:p>
          <a:p>
            <a:pPr>
              <a:defRPr/>
            </a:pPr>
            <a:r>
              <a:rPr lang="fr-FR" dirty="0"/>
              <a:t>Une </a:t>
            </a:r>
            <a:r>
              <a:rPr lang="fr-FR" dirty="0">
                <a:solidFill>
                  <a:schemeClr val="bg1"/>
                </a:solidFill>
              </a:rPr>
              <a:t>réponse</a:t>
            </a:r>
            <a:r>
              <a:rPr lang="fr-FR" dirty="0"/>
              <a:t> est produite</a:t>
            </a:r>
          </a:p>
          <a:p>
            <a:pPr>
              <a:defRPr/>
            </a:pPr>
            <a:r>
              <a:rPr lang="fr-FR" dirty="0"/>
              <a:t>Basé sur la mécanique HTTP : requête </a:t>
            </a:r>
            <a:r>
              <a:rPr lang="fr-FR" dirty="0">
                <a:sym typeface="Wingdings" panose="05000000000000000000" pitchFamily="2" charset="2"/>
              </a:rPr>
              <a:t> réponse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D75576-DA56-4D2E-9EF2-D36789D9DF9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458902B-DDFB-4025-9217-034A9A97D1D2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pic>
        <p:nvPicPr>
          <p:cNvPr id="43010" name="Picture 2" descr="C:\Users\CuC\Desktop\request-flo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3708400"/>
            <a:ext cx="6572250" cy="2600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Gestion des environnements, de la configuration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AFB7F3-1BF0-49D1-B2CA-41E1495E0EE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294A991-3F32-4437-845D-47079FD725CE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166719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A8F99F7-A090-43ED-AE62-20734E3ECAD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B290BFD-59D2-4474-8E24-73747219064B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Plusieurs environnements pour l’application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production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dirty="0"/>
              <a:t>Application telle qu’elle sera visible par les </a:t>
            </a:r>
            <a:r>
              <a:rPr lang="fr-FR" dirty="0">
                <a:solidFill>
                  <a:schemeClr val="bg1"/>
                </a:solidFill>
              </a:rPr>
              <a:t>visiteurs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Rapidité</a:t>
            </a:r>
            <a:r>
              <a:rPr lang="fr-FR" dirty="0"/>
              <a:t> nécessaire</a:t>
            </a:r>
          </a:p>
          <a:p>
            <a:pPr lvl="1">
              <a:defRPr/>
            </a:pPr>
            <a:r>
              <a:rPr lang="fr-FR" dirty="0"/>
              <a:t>Tests de cache peu poussés</a:t>
            </a:r>
          </a:p>
          <a:p>
            <a:pPr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développement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dirty="0"/>
              <a:t>Application pour les </a:t>
            </a:r>
            <a:r>
              <a:rPr lang="fr-FR" dirty="0">
                <a:solidFill>
                  <a:schemeClr val="bg1"/>
                </a:solidFill>
              </a:rPr>
              <a:t>développeurs</a:t>
            </a:r>
          </a:p>
          <a:p>
            <a:pPr lvl="1"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débogage</a:t>
            </a:r>
            <a:r>
              <a:rPr lang="fr-FR" dirty="0"/>
              <a:t> complet</a:t>
            </a:r>
          </a:p>
          <a:p>
            <a:pPr lvl="1">
              <a:defRPr/>
            </a:pPr>
            <a:r>
              <a:rPr lang="fr-FR" dirty="0"/>
              <a:t>Plus </a:t>
            </a:r>
            <a:r>
              <a:rPr lang="fr-FR" dirty="0">
                <a:solidFill>
                  <a:schemeClr val="bg1"/>
                </a:solidFill>
              </a:rPr>
              <a:t>lent</a:t>
            </a:r>
            <a:r>
              <a:rPr lang="fr-FR" dirty="0"/>
              <a:t> que la version de production</a:t>
            </a:r>
          </a:p>
          <a:p>
            <a:pPr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test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dirty="0"/>
              <a:t>Application pour les </a:t>
            </a:r>
            <a:r>
              <a:rPr lang="fr-FR" dirty="0">
                <a:solidFill>
                  <a:schemeClr val="bg1"/>
                </a:solidFill>
              </a:rPr>
              <a:t>tests</a:t>
            </a:r>
          </a:p>
          <a:p>
            <a:pPr lvl="1">
              <a:defRPr/>
            </a:pPr>
            <a:r>
              <a:rPr lang="fr-FR" dirty="0"/>
              <a:t>Environnement de </a:t>
            </a:r>
            <a:r>
              <a:rPr lang="fr-FR" dirty="0">
                <a:solidFill>
                  <a:schemeClr val="bg1"/>
                </a:solidFill>
              </a:rPr>
              <a:t>débogage</a:t>
            </a:r>
            <a:r>
              <a:rPr lang="fr-FR" dirty="0"/>
              <a:t> inutile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1EC23A-A9A6-42E6-B0A1-39816532FB0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B1AFA85-B301-4E1D-BAE0-0222F636A800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Configuration de l’application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Modèle</a:t>
            </a:r>
            <a:r>
              <a:rPr lang="fr-FR" dirty="0"/>
              <a:t> de configuration 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env</a:t>
            </a:r>
            <a:br>
              <a:rPr lang="fr-FR" dirty="0"/>
            </a:b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Jamais de configuration réelle</a:t>
            </a:r>
            <a:r>
              <a:rPr lang="fr-FR" dirty="0">
                <a:sym typeface="Wingdings" panose="05000000000000000000" pitchFamily="2" charset="2"/>
              </a:rPr>
              <a:t> (mot de passe, serveur, …)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Synchronisé</a:t>
            </a:r>
            <a:r>
              <a:rPr lang="fr-FR" dirty="0">
                <a:sym typeface="Wingdings" panose="05000000000000000000" pitchFamily="2" charset="2"/>
              </a:rPr>
              <a:t> sur le dépôt Git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Penser à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mettre à jour les modèles </a:t>
            </a:r>
            <a:r>
              <a:rPr lang="fr-FR" dirty="0">
                <a:sym typeface="Wingdings" panose="05000000000000000000" pitchFamily="2" charset="2"/>
              </a:rPr>
              <a:t>de configuration</a:t>
            </a:r>
          </a:p>
          <a:p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Configuration effective 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env.local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Configuration</a:t>
            </a:r>
            <a:r>
              <a:rPr lang="fr-FR" dirty="0">
                <a:sym typeface="Wingdings" panose="05000000000000000000" pitchFamily="2" charset="2"/>
              </a:rPr>
              <a:t> de votre environnement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NON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 Synchronisé </a:t>
            </a:r>
            <a:r>
              <a:rPr lang="fr-FR" dirty="0">
                <a:sym typeface="Wingdings" panose="05000000000000000000" pitchFamily="2" charset="2"/>
              </a:rPr>
              <a:t>sur le dépôt Git</a:t>
            </a:r>
          </a:p>
          <a:p>
            <a:r>
              <a:rPr lang="fr-FR" dirty="0">
                <a:sym typeface="Wingdings" panose="05000000000000000000" pitchFamily="2" charset="2"/>
              </a:rPr>
              <a:t>Gestion de l’environnement :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dev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prod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test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	 dans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env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.$APP_ENV</a:t>
            </a:r>
            <a:b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</a:t>
            </a:r>
            <a:r>
              <a:rPr lang="fr-FR" dirty="0">
                <a:sym typeface="Wingdings" panose="05000000000000000000" pitchFamily="2" charset="2"/>
              </a:rPr>
              <a:t> ou dans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env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.$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APP_ENV.local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21</a:t>
            </a:fld>
            <a:endParaRPr lang="fr-FR" alt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CE06EFB-6AA7-4118-9E2A-F0AE23FBA0C7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9600" y="5550331"/>
            <a:ext cx="10972800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lvl="0" eaLnBrk="1" hangingPunct="1">
              <a:spcBef>
                <a:spcPts val="0"/>
              </a:spcBef>
              <a:buClr>
                <a:srgbClr val="264866"/>
              </a:buClr>
            </a:pPr>
            <a:r>
              <a:rPr lang="fr-FR" b="1" kern="0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#.env ou .</a:t>
            </a:r>
            <a:r>
              <a:rPr lang="fr-FR" b="1" kern="0" dirty="0" err="1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env.local</a:t>
            </a:r>
            <a:endParaRPr lang="fr-FR" b="1" kern="0" dirty="0">
              <a:solidFill>
                <a:srgbClr val="55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 eaLnBrk="1" hangingPunct="1">
              <a:spcBef>
                <a:spcPts val="0"/>
              </a:spcBef>
              <a:buClr>
                <a:srgbClr val="264866"/>
              </a:buClr>
            </a:pPr>
            <a:r>
              <a:rPr lang="fr-F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APP_ENV=</a:t>
            </a:r>
            <a:r>
              <a:rPr lang="fr-FR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prod</a:t>
            </a:r>
            <a:endParaRPr lang="fr-F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59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Environnement de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/>
              <a:pPr/>
              <a:t>22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F8AD4C2-D5FB-4C5B-9B7E-017A89CC3317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052736"/>
            <a:ext cx="9073008" cy="5241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4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Environnement de développement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/>
              <a:pPr/>
              <a:t>23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FC3CF5A-F328-4FB2-91FE-AADF177D836A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052736"/>
            <a:ext cx="8928994" cy="52152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744072" y="3037687"/>
            <a:ext cx="4838328" cy="13280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Barre de développement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insérée automatiquement si 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urier New" panose="02070309020205020404" pitchFamily="49" charset="0"/>
              </a:rPr>
              <a:t>&lt;/body&gt;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fait partie de la réponse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367674" y="5870955"/>
            <a:ext cx="9456652" cy="47279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" name="AutoShape 9"/>
          <p:cNvCxnSpPr>
            <a:cxnSpLocks noChangeShapeType="1"/>
            <a:stCxn id="8" idx="1"/>
            <a:endCxn id="9" idx="0"/>
          </p:cNvCxnSpPr>
          <p:nvPr/>
        </p:nvCxnSpPr>
        <p:spPr bwMode="auto">
          <a:xfrm flipH="1">
            <a:off x="6096000" y="3701699"/>
            <a:ext cx="648072" cy="216925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999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profiler en mode développement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398A18-7C5F-4C6A-AA5A-79156DFE11F4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08E0915-2B31-416C-A165-5CFCE9E1555C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59027"/>
            <a:ext cx="6830078" cy="4616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1646121" y="1219069"/>
            <a:ext cx="6830078" cy="4611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642" y="1374101"/>
            <a:ext cx="6830078" cy="461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163" y="1534142"/>
            <a:ext cx="6830078" cy="4616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83" y="1694185"/>
            <a:ext cx="6826717" cy="4614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Architecture MVC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B402C8-1D50-4EA6-90EC-55444F67F00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2A0FB4B-7577-48FF-AF5A-745EF403407C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Architecture MVC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Modèle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ORM Doctrine</a:t>
            </a:r>
          </a:p>
          <a:p>
            <a:pPr lvl="1">
              <a:defRPr/>
            </a:pPr>
            <a:r>
              <a:rPr lang="fr-FR" dirty="0"/>
              <a:t>Accès/persistance des </a:t>
            </a:r>
            <a:r>
              <a:rPr lang="fr-FR" dirty="0">
                <a:solidFill>
                  <a:schemeClr val="bg1"/>
                </a:solidFill>
              </a:rPr>
              <a:t>données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Vue</a:t>
            </a:r>
          </a:p>
          <a:p>
            <a:pPr lvl="1">
              <a:defRPr/>
            </a:pPr>
            <a:r>
              <a:rPr lang="fr-FR" dirty="0" err="1">
                <a:solidFill>
                  <a:schemeClr val="bg1"/>
                </a:solidFill>
              </a:rPr>
              <a:t>Twig</a:t>
            </a:r>
            <a:endParaRPr lang="fr-FR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Présentation</a:t>
            </a:r>
            <a:r>
              <a:rPr lang="fr-FR" dirty="0"/>
              <a:t> des données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Contrôleur</a:t>
            </a:r>
            <a:r>
              <a:rPr lang="fr-FR" dirty="0"/>
              <a:t>	</a:t>
            </a:r>
          </a:p>
          <a:p>
            <a:pPr lvl="1">
              <a:defRPr/>
            </a:pPr>
            <a:r>
              <a:rPr lang="fr-FR" dirty="0" err="1">
                <a:solidFill>
                  <a:schemeClr val="bg1"/>
                </a:solidFill>
              </a:rPr>
              <a:t>Symfony</a:t>
            </a:r>
            <a:endParaRPr lang="fr-FR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Logique</a:t>
            </a:r>
            <a:r>
              <a:rPr lang="fr-FR" dirty="0"/>
              <a:t> de l’application</a:t>
            </a:r>
          </a:p>
          <a:p>
            <a:pPr lvl="1">
              <a:defRPr/>
            </a:pPr>
            <a:r>
              <a:rPr lang="fr-FR" dirty="0"/>
              <a:t>Utilise le modèle</a:t>
            </a:r>
          </a:p>
          <a:p>
            <a:pPr lvl="1">
              <a:defRPr/>
            </a:pPr>
            <a:r>
              <a:rPr lang="fr-FR" dirty="0"/>
              <a:t>Prépare les données pour la vue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C06818-AFB1-4E7D-AB1F-CB5FEC6241A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46A69A-DE69-4E69-8B32-2D884BFA991F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fichiers de configuration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0AE2BC-822A-49DE-BCAC-1E372EEE792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399D5C4-CC65-4235-8387-B708050B6F5E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fichiers de configuration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De nombreux éléments de </a:t>
            </a:r>
            <a:r>
              <a:rPr lang="fr-FR" dirty="0" err="1"/>
              <a:t>Symfony</a:t>
            </a:r>
            <a:r>
              <a:rPr lang="fr-FR" dirty="0"/>
              <a:t> vont devoir être configurés</a:t>
            </a:r>
          </a:p>
          <a:p>
            <a:pPr>
              <a:defRPr/>
            </a:pPr>
            <a:r>
              <a:rPr lang="fr-FR" dirty="0"/>
              <a:t>Le but est de </a:t>
            </a:r>
            <a:r>
              <a:rPr lang="fr-FR" dirty="0">
                <a:solidFill>
                  <a:schemeClr val="bg1"/>
                </a:solidFill>
              </a:rPr>
              <a:t>séparer le code de l’application et sa configuration</a:t>
            </a:r>
          </a:p>
          <a:p>
            <a:pPr>
              <a:defRPr/>
            </a:pPr>
            <a:r>
              <a:rPr lang="fr-FR" dirty="0"/>
              <a:t>La configuration consiste en un </a:t>
            </a:r>
            <a:r>
              <a:rPr lang="fr-FR" dirty="0">
                <a:solidFill>
                  <a:schemeClr val="bg1"/>
                </a:solidFill>
              </a:rPr>
              <a:t>ensemble de données structurées</a:t>
            </a:r>
          </a:p>
          <a:p>
            <a:pPr>
              <a:defRPr/>
            </a:pPr>
            <a:r>
              <a:rPr lang="fr-FR" dirty="0"/>
              <a:t>Il existe </a:t>
            </a:r>
            <a:r>
              <a:rPr lang="fr-FR" dirty="0">
                <a:solidFill>
                  <a:schemeClr val="bg1"/>
                </a:solidFill>
              </a:rPr>
              <a:t>4 formats </a:t>
            </a:r>
            <a:r>
              <a:rPr lang="fr-FR" dirty="0"/>
              <a:t>possibles :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XML</a:t>
            </a:r>
            <a:r>
              <a:rPr lang="fr-FR" dirty="0"/>
              <a:t>, </a:t>
            </a:r>
            <a:r>
              <a:rPr lang="fr-FR" dirty="0" err="1"/>
              <a:t>namespace</a:t>
            </a:r>
            <a:r>
              <a:rPr lang="fr-FR" dirty="0"/>
              <a:t> et schémas, visuellement lourd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PHP</a:t>
            </a:r>
            <a:r>
              <a:rPr lang="fr-FR" dirty="0"/>
              <a:t>, </a:t>
            </a:r>
            <a:r>
              <a:rPr lang="fr-FR" dirty="0" err="1"/>
              <a:t>namespace</a:t>
            </a:r>
            <a:r>
              <a:rPr lang="fr-FR" dirty="0"/>
              <a:t>, instanciation, peu lisible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YAML</a:t>
            </a:r>
            <a:r>
              <a:rPr lang="fr-FR" dirty="0"/>
              <a:t>, simple et efficace !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Annotations, </a:t>
            </a:r>
            <a:r>
              <a:rPr lang="fr-FR" dirty="0"/>
              <a:t>maintenant </a:t>
            </a:r>
            <a:r>
              <a:rPr lang="fr-FR" dirty="0">
                <a:solidFill>
                  <a:schemeClr val="bg1"/>
                </a:solidFill>
              </a:rPr>
              <a:t>attributs PHP</a:t>
            </a:r>
            <a:r>
              <a:rPr lang="fr-FR" dirty="0"/>
              <a:t>, au plus près du code concerné</a:t>
            </a:r>
          </a:p>
          <a:p>
            <a:pPr>
              <a:defRPr/>
            </a:pPr>
            <a:r>
              <a:rPr lang="fr-FR" dirty="0"/>
              <a:t>Nous retiendrons le format </a:t>
            </a:r>
            <a:r>
              <a:rPr lang="fr-FR" dirty="0">
                <a:solidFill>
                  <a:schemeClr val="bg1"/>
                </a:solidFill>
              </a:rPr>
              <a:t>YAML et les annotations </a:t>
            </a:r>
            <a:r>
              <a:rPr lang="fr-FR" dirty="0"/>
              <a:t>en fonction des bonnes pratiques :</a:t>
            </a:r>
            <a:br>
              <a:rPr lang="fr-FR" dirty="0"/>
            </a:br>
            <a:r>
              <a:rPr lang="fr-FR" dirty="0">
                <a:hlinkClick r:id="rId2"/>
              </a:rPr>
              <a:t>https://symfony.com/doc/current/best_practices.html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9A7A14-181D-44EA-807A-AC321543B6F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DBDF6F4-4C3B-4007-B113-C816E8297ADF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format YAML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6B9B0-3224-4D10-9F0C-902159D1E1F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78AE656-5473-470F-9B84-326B30C49AE7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Symfony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Lancement de symfony-project.com en </a:t>
            </a:r>
            <a:r>
              <a:rPr lang="fr-FR" dirty="0">
                <a:solidFill>
                  <a:schemeClr val="bg1"/>
                </a:solidFill>
              </a:rPr>
              <a:t>2005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Framework Web MVC en PHP</a:t>
            </a:r>
          </a:p>
          <a:p>
            <a:pPr>
              <a:defRPr/>
            </a:pPr>
            <a:r>
              <a:rPr lang="fr-FR" dirty="0"/>
              <a:t>Créé par </a:t>
            </a:r>
            <a:r>
              <a:rPr lang="fr-FR" dirty="0" err="1">
                <a:solidFill>
                  <a:schemeClr val="bg1"/>
                </a:solidFill>
              </a:rPr>
              <a:t>SensioLabs</a:t>
            </a:r>
            <a:r>
              <a:rPr lang="fr-FR" dirty="0"/>
              <a:t>, agence Web française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Utilise</a:t>
            </a:r>
            <a:r>
              <a:rPr lang="fr-FR" dirty="0"/>
              <a:t> d’autres projets PHP : Doctrine, </a:t>
            </a:r>
            <a:r>
              <a:rPr lang="fr-FR" dirty="0" err="1"/>
              <a:t>Propel</a:t>
            </a:r>
            <a:r>
              <a:rPr lang="fr-FR" dirty="0"/>
              <a:t>, PDO, </a:t>
            </a:r>
            <a:r>
              <a:rPr lang="fr-FR" dirty="0" err="1"/>
              <a:t>PHPUnit</a:t>
            </a:r>
            <a:r>
              <a:rPr lang="fr-FR" dirty="0"/>
              <a:t>, </a:t>
            </a:r>
            <a:r>
              <a:rPr lang="fr-FR" dirty="0" err="1"/>
              <a:t>Twig</a:t>
            </a:r>
            <a:r>
              <a:rPr lang="fr-FR" dirty="0"/>
              <a:t>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Utilisé</a:t>
            </a:r>
            <a:r>
              <a:rPr lang="fr-FR" dirty="0"/>
              <a:t> par d’autres projets : </a:t>
            </a:r>
            <a:r>
              <a:rPr lang="fr-FR" dirty="0" err="1"/>
              <a:t>Drupal</a:t>
            </a:r>
            <a:r>
              <a:rPr lang="fr-FR" dirty="0"/>
              <a:t>, </a:t>
            </a:r>
            <a:r>
              <a:rPr lang="fr-FR" dirty="0" err="1"/>
              <a:t>phpBB</a:t>
            </a:r>
            <a:r>
              <a:rPr lang="fr-FR" dirty="0"/>
              <a:t>, </a:t>
            </a:r>
            <a:r>
              <a:rPr lang="fr-FR" dirty="0" err="1"/>
              <a:t>Laravel</a:t>
            </a:r>
            <a:r>
              <a:rPr lang="fr-FR" dirty="0"/>
              <a:t>, …</a:t>
            </a:r>
          </a:p>
          <a:p>
            <a:pPr>
              <a:defRPr/>
            </a:pPr>
            <a:r>
              <a:rPr lang="fr-FR" dirty="0"/>
              <a:t>Utilisé par de </a:t>
            </a:r>
            <a:r>
              <a:rPr lang="fr-FR" dirty="0">
                <a:solidFill>
                  <a:schemeClr val="bg1"/>
                </a:solidFill>
              </a:rPr>
              <a:t>nombreux sites </a:t>
            </a:r>
            <a:r>
              <a:rPr lang="fr-FR" dirty="0"/>
              <a:t>à travers le monde</a:t>
            </a:r>
          </a:p>
          <a:p>
            <a:pPr>
              <a:defRPr/>
            </a:pPr>
            <a:r>
              <a:rPr lang="fr-FR" dirty="0"/>
              <a:t>Philosophie : </a:t>
            </a:r>
            <a:r>
              <a:rPr lang="fr-FR" dirty="0">
                <a:solidFill>
                  <a:schemeClr val="bg1"/>
                </a:solidFill>
              </a:rPr>
              <a:t>ne pas réinventer la roue</a:t>
            </a:r>
          </a:p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https://symfony.com/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154057-2FB2-42AB-8B58-A9B6A660D81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8C4ABE-5946-42EC-A043-09C344BCDC88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les grandes lignes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YAML: </a:t>
            </a:r>
            <a:r>
              <a:rPr lang="fr-FR" dirty="0">
                <a:solidFill>
                  <a:schemeClr val="bg1"/>
                </a:solidFill>
              </a:rPr>
              <a:t>Y</a:t>
            </a:r>
            <a:r>
              <a:rPr lang="fr-FR" dirty="0"/>
              <a:t>AML </a:t>
            </a:r>
            <a:r>
              <a:rPr lang="fr-FR" dirty="0" err="1">
                <a:solidFill>
                  <a:schemeClr val="bg1"/>
                </a:solidFill>
              </a:rPr>
              <a:t>A</a:t>
            </a:r>
            <a:r>
              <a:rPr lang="fr-FR" dirty="0" err="1"/>
              <a:t>in't</a:t>
            </a:r>
            <a:r>
              <a:rPr lang="fr-FR" dirty="0"/>
              <a:t> </a:t>
            </a:r>
            <a:r>
              <a:rPr lang="fr-FR" dirty="0" err="1">
                <a:solidFill>
                  <a:schemeClr val="bg1"/>
                </a:solidFill>
              </a:rPr>
              <a:t>M</a:t>
            </a:r>
            <a:r>
              <a:rPr lang="fr-FR" dirty="0" err="1"/>
              <a:t>arkup</a:t>
            </a:r>
            <a:r>
              <a:rPr lang="fr-FR" dirty="0"/>
              <a:t> </a:t>
            </a:r>
            <a:r>
              <a:rPr lang="fr-FR" dirty="0" err="1">
                <a:solidFill>
                  <a:schemeClr val="bg1"/>
                </a:solidFill>
              </a:rPr>
              <a:t>L</a:t>
            </a:r>
            <a:r>
              <a:rPr lang="fr-FR" dirty="0" err="1"/>
              <a:t>anguage</a:t>
            </a:r>
            <a:endParaRPr lang="fr-FR" dirty="0"/>
          </a:p>
          <a:p>
            <a:pPr>
              <a:defRPr/>
            </a:pPr>
            <a:r>
              <a:rPr lang="en-US" dirty="0"/>
              <a:t>What It Is: YAML is a </a:t>
            </a:r>
            <a:r>
              <a:rPr lang="en-US" dirty="0">
                <a:solidFill>
                  <a:schemeClr val="bg1"/>
                </a:solidFill>
              </a:rPr>
              <a:t>human friendly data serialization standard</a:t>
            </a:r>
            <a:r>
              <a:rPr lang="en-US" dirty="0"/>
              <a:t> for all programming languages.</a:t>
            </a:r>
          </a:p>
          <a:p>
            <a:pPr>
              <a:defRPr/>
            </a:pPr>
            <a:r>
              <a:rPr lang="fr-FR" dirty="0"/>
              <a:t>YAML est un </a:t>
            </a:r>
            <a:r>
              <a:rPr lang="fr-FR" dirty="0">
                <a:solidFill>
                  <a:schemeClr val="bg1"/>
                </a:solidFill>
              </a:rPr>
              <a:t>standard de sérialisation de données compréhensible facilement par l'humain</a:t>
            </a:r>
            <a:r>
              <a:rPr lang="fr-FR" dirty="0"/>
              <a:t> pour tous les langages de programmation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Fichiers texte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yml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ou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r>
              <a:rPr lang="fr-FR" dirty="0"/>
              <a:t> facilement lisibles et modifiables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1CB309-8CA5-4668-B18E-37B554DD7D3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47173C2-E3FD-4213-9FA7-F842E9228FA3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Chaîne de caractères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Une chaîne de caractères en YAML</a:t>
            </a:r>
            <a:b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'Entourée par des guillemets simples en YAML'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Nombres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12  012  0x12  12.42 1.2e+42 .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inf</a:t>
            </a:r>
            <a:endParaRPr lang="fr-FR" sz="22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Nuls</a:t>
            </a:r>
            <a:br>
              <a:rPr lang="fr-FR" dirty="0"/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null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  ~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Booléens</a:t>
            </a:r>
            <a:br>
              <a:rPr lang="fr-FR" dirty="0"/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true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  false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Dates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2012-12-12t12:12:12.12+02:00  2012-12-12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E6A8C1-90FD-48F8-9051-C4C8D9A5C71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18DF10-3DB0-4265-9750-E83BA85A1BCA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Séquences</a:t>
            </a:r>
            <a:r>
              <a:rPr lang="fr-FR" dirty="0"/>
              <a:t> (- suivi de espace)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- XML</a:t>
            </a:r>
            <a:b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- YAML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Séquences</a:t>
            </a:r>
            <a:r>
              <a:rPr lang="fr-FR" dirty="0"/>
              <a:t> (entre crochets)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[XML, YAML]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Couple</a:t>
            </a:r>
            <a:r>
              <a:rPr lang="fr-FR" dirty="0"/>
              <a:t> clé/valeur (</a:t>
            </a:r>
            <a:r>
              <a:rPr lang="fr-FR" dirty="0">
                <a:latin typeface="Consolas" panose="020B0609020204030204" pitchFamily="49" charset="0"/>
              </a:rPr>
              <a:t>:</a:t>
            </a:r>
            <a:r>
              <a:rPr lang="fr-FR" dirty="0"/>
              <a:t> suivi de espace(s))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PHP: 7.4.0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Liste</a:t>
            </a:r>
            <a:r>
              <a:rPr lang="fr-FR" dirty="0"/>
              <a:t> (indentation espaces, jamais tabulations)</a:t>
            </a:r>
            <a:br>
              <a:rPr lang="fr-FR" dirty="0"/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pas bon</a:t>
            </a:r>
            <a:b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bon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Liste</a:t>
            </a:r>
            <a:r>
              <a:rPr lang="fr-FR" dirty="0"/>
              <a:t> (entre accolades)</a:t>
            </a:r>
            <a:br>
              <a:rPr lang="fr-FR" dirty="0"/>
            </a:b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xml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pas bon, </a:t>
            </a:r>
            <a:r>
              <a:rPr lang="fr-FR" sz="22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r>
              <a:rPr lang="fr-FR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: bon}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09CCB0-0D56-4463-8F3C-223920CE90F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A912F3-DADD-4009-8B35-161744DA79B5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YAML, un 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buNone/>
            </a:pP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# config/</a:t>
            </a:r>
            <a:r>
              <a:rPr lang="en-US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services.yaml</a:t>
            </a:r>
            <a:endParaRPr lang="en-US" sz="1800" b="0" i="1" dirty="0">
              <a:solidFill>
                <a:srgbClr val="629755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parameters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services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# default configuration for services in *this* file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_defaults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autowire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 true      </a:t>
            </a: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# Automatically injects dependencies in your services.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autoconfigure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 true </a:t>
            </a: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# Automatically registers your services as commands, event subscribers, etc.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# makes classes in </a:t>
            </a:r>
            <a:r>
              <a:rPr lang="en-US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/ available to be used as services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# this creates a service per class whose id is the fully-qualified class name</a:t>
            </a:r>
            <a:b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en-US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App\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resource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</a:t>
            </a:r>
            <a:r>
              <a:rPr lang="en-US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exclude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</a:t>
            </a:r>
            <a:b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-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DependencyInjection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/Entity/'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Kernel.php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 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'../</a:t>
            </a:r>
            <a:r>
              <a:rPr lang="en-US" sz="18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src</a:t>
            </a:r>
            <a: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/Tests/'</a:t>
            </a:r>
            <a:br>
              <a:rPr lang="en-US" sz="1800" b="0" i="0" dirty="0">
                <a:solidFill>
                  <a:srgbClr val="6A8759"/>
                </a:solidFill>
                <a:latin typeface="Consolas" panose="020B0609020204030204" pitchFamily="49" charset="0"/>
              </a:rPr>
            </a:br>
            <a:endParaRPr lang="en-US" sz="1800" b="0" i="1" dirty="0">
              <a:solidFill>
                <a:srgbClr val="629755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09CCB0-0D56-4463-8F3C-223920CE90F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CBBAEFF-D5EE-4245-86E7-30CC38D2E4E5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2492646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Vérifier vos fichiers YAML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fichier</a:t>
            </a:r>
            <a:r>
              <a:rPr lang="fr-FR" dirty="0"/>
              <a:t> particulier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répertoire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bundle</a:t>
            </a:r>
            <a:r>
              <a:rPr lang="fr-FR" dirty="0"/>
              <a:t> complet</a:t>
            </a:r>
            <a:br>
              <a:rPr lang="fr-FR" dirty="0"/>
            </a:b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062CCA-1B5D-4C9F-87E2-8CA074F1C50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752B091-E8A1-491F-A6E2-A8B0D641A5B0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155654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…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99670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config/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routes.yml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4364856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config/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5733008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lint:yaml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@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FrameworkBundle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18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annotations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6B9B0-3224-4D10-9F0C-902159D1E1F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E107344-2FBE-47F4-A124-5D59A0562157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2560542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Annotations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Informations fournies dans les commentaires précédant un élément : classe, attribut, méthode</a:t>
            </a:r>
          </a:p>
          <a:p>
            <a:pPr>
              <a:defRPr/>
            </a:pPr>
            <a:r>
              <a:rPr lang="fr-FR" dirty="0"/>
              <a:t>Pour la </a:t>
            </a:r>
            <a:r>
              <a:rPr lang="fr-FR" dirty="0">
                <a:solidFill>
                  <a:schemeClr val="bg1"/>
                </a:solidFill>
              </a:rPr>
              <a:t>documentation</a:t>
            </a:r>
            <a:r>
              <a:rPr lang="fr-FR" dirty="0"/>
              <a:t>, l’</a:t>
            </a:r>
            <a:r>
              <a:rPr lang="fr-FR" dirty="0">
                <a:solidFill>
                  <a:schemeClr val="bg1"/>
                </a:solidFill>
              </a:rPr>
              <a:t>analyse statique</a:t>
            </a:r>
            <a:r>
              <a:rPr lang="fr-FR" dirty="0"/>
              <a:t> de code, l’</a:t>
            </a:r>
            <a:r>
              <a:rPr lang="fr-FR" dirty="0">
                <a:solidFill>
                  <a:schemeClr val="bg1"/>
                </a:solidFill>
              </a:rPr>
              <a:t>IDE</a:t>
            </a:r>
            <a:r>
              <a:rPr lang="fr-FR" dirty="0"/>
              <a:t> :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3200" dirty="0"/>
          </a:p>
          <a:p>
            <a:pPr>
              <a:defRPr/>
            </a:pPr>
            <a:r>
              <a:rPr lang="fr-FR" dirty="0"/>
              <a:t>Peuvent aussi </a:t>
            </a:r>
            <a:r>
              <a:rPr lang="fr-FR" dirty="0">
                <a:solidFill>
                  <a:schemeClr val="bg1"/>
                </a:solidFill>
              </a:rPr>
              <a:t>influencer le code</a:t>
            </a:r>
            <a:r>
              <a:rPr lang="fr-FR" dirty="0"/>
              <a:t>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5CC90-AEC5-4DEF-AD12-DFE8E6B63F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9E6378-BC16-4C98-9389-349C2E1FCA9C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492896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MyClass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/**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 @throws Exception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*/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doSomething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(): </a:t>
            </a:r>
            <a:r>
              <a:rPr lang="fr-FR" altLang="fr-FR" sz="1800" b="1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endParaRPr lang="fr-FR" altLang="fr-FR" sz="1800" b="1" dirty="0">
              <a:solidFill>
                <a:srgbClr val="CC78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951" y="4581128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/**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 @Route('/blog', </a:t>
            </a:r>
            <a:r>
              <a:rPr kumimoji="0" lang="fr-FR" altLang="fr-FR" sz="1800" b="1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</a:t>
            </a:r>
            <a:r>
              <a:rPr kumimoji="0" lang="fr-FR" altLang="fr-FR" sz="1800" b="1" i="1" u="none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*/</a:t>
            </a:r>
            <a:b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1" u="none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 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03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Attributs PHP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Partie intégrante du langage précédant un élément : classe, attribut, constante, méthode</a:t>
            </a:r>
          </a:p>
          <a:p>
            <a:pPr>
              <a:defRPr/>
            </a:pPr>
            <a:r>
              <a:rPr lang="fr-FR" dirty="0"/>
              <a:t>Utilisent l’introspection</a:t>
            </a:r>
          </a:p>
          <a:p>
            <a:pPr>
              <a:defRPr/>
            </a:pPr>
            <a:r>
              <a:rPr lang="fr-FR" dirty="0"/>
              <a:t>Reconnu, analysé et colorisé comme élément du langage PHP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Influencer le code</a:t>
            </a:r>
            <a:r>
              <a:rPr lang="fr-FR" dirty="0"/>
              <a:t>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5CC90-AEC5-4DEF-AD12-DFE8E6B63F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D37C52-C486-40FC-9685-1CEE4195534E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7951" y="3573016"/>
            <a:ext cx="10972800" cy="2016224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 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800" b="1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800" b="1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79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4E1526-D253-46A7-92CC-321C52D18CE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C8DBE12-21FE-41C6-82D9-376DC99CD97C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Faire </a:t>
            </a:r>
            <a:r>
              <a:rPr lang="fr-FR" dirty="0">
                <a:solidFill>
                  <a:schemeClr val="bg1"/>
                </a:solidFill>
              </a:rPr>
              <a:t>correspondre</a:t>
            </a:r>
            <a:r>
              <a:rPr lang="fr-FR" dirty="0"/>
              <a:t> une </a:t>
            </a:r>
            <a:r>
              <a:rPr lang="fr-FR" dirty="0">
                <a:solidFill>
                  <a:schemeClr val="bg1"/>
                </a:solidFill>
              </a:rPr>
              <a:t>URL</a:t>
            </a:r>
            <a:r>
              <a:rPr lang="fr-FR" dirty="0"/>
              <a:t> et une </a:t>
            </a:r>
            <a:r>
              <a:rPr lang="fr-FR" dirty="0">
                <a:solidFill>
                  <a:schemeClr val="bg1"/>
                </a:solidFill>
              </a:rPr>
              <a:t>action d’un contrôleur</a:t>
            </a:r>
            <a:endParaRPr lang="fr-FR" dirty="0"/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Configuration</a:t>
            </a:r>
            <a:r>
              <a:rPr lang="fr-FR" dirty="0"/>
              <a:t> du routage général de l’application dans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config/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routes.yml</a:t>
            </a:r>
            <a:r>
              <a:rPr lang="fr-FR" dirty="0"/>
              <a:t> et </a:t>
            </a:r>
            <a: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  <a:t>config/routes/*.</a:t>
            </a:r>
            <a:r>
              <a:rPr lang="fr-FR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yaml</a:t>
            </a:r>
            <a:endParaRPr lang="fr-FR" sz="1600" b="1" dirty="0">
              <a:solidFill>
                <a:srgbClr val="00BBBB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3600" dirty="0"/>
          </a:p>
          <a:p>
            <a:pPr>
              <a:defRPr/>
            </a:pPr>
            <a:r>
              <a:rPr lang="fr-FR" dirty="0"/>
              <a:t>La configuration du </a:t>
            </a:r>
            <a:r>
              <a:rPr lang="fr-FR" dirty="0">
                <a:solidFill>
                  <a:schemeClr val="bg1"/>
                </a:solidFill>
              </a:rPr>
              <a:t>routage d’un bundle </a:t>
            </a:r>
            <a:r>
              <a:rPr lang="fr-FR" dirty="0"/>
              <a:t>est faite </a:t>
            </a:r>
            <a:r>
              <a:rPr lang="fr-FR" dirty="0">
                <a:solidFill>
                  <a:schemeClr val="bg1"/>
                </a:solidFill>
              </a:rPr>
              <a:t>dans ce bundle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Import possible </a:t>
            </a:r>
            <a:r>
              <a:rPr lang="fr-FR" dirty="0"/>
              <a:t>de routes dans la configuration générale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E5CC90-AEC5-4DEF-AD12-DFE8E6B63F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958EDCB-C69B-45B7-BBC7-77C726B27EB1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2492896"/>
            <a:ext cx="10972800" cy="122413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indent="0">
              <a:lnSpc>
                <a:spcPct val="107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fr-FR" altLang="fr-FR" sz="1800" b="1" i="1" strike="noStrike" cap="none" normalizeH="0" baseline="0" dirty="0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config/routes/</a:t>
            </a:r>
            <a:r>
              <a:rPr kumimoji="0" lang="fr-FR" altLang="fr-FR" sz="1800" b="1" i="1" strike="noStrike" cap="none" normalizeH="0" baseline="0" dirty="0" err="1">
                <a:ln>
                  <a:noFill/>
                </a:ln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annotations.yaml</a:t>
            </a:r>
            <a:endParaRPr lang="fr-FR" sz="18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controllers</a:t>
            </a: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b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resource</a:t>
            </a: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../../src/Controller/</a:t>
            </a:r>
            <a:b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type</a:t>
            </a:r>
            <a:r>
              <a:rPr kumimoji="0" lang="fr-FR" altLang="fr-FR" sz="1800" b="1" i="0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annotation</a:t>
            </a:r>
            <a:endParaRPr kumimoji="0" lang="fr-FR" altLang="fr-FR" sz="4000" b="1" i="0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4725144"/>
            <a:ext cx="10972800" cy="151216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fr-FR" sz="1800" b="1" i="1" dirty="0"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config/routes/</a:t>
            </a:r>
            <a:r>
              <a:rPr lang="fr-FR" sz="1800" b="1" i="1" dirty="0" err="1">
                <a:solidFill>
                  <a:srgbClr val="6297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web_profiler.yaml</a:t>
            </a:r>
            <a:endParaRPr lang="fr-FR" sz="1800" b="1" i="1" dirty="0">
              <a:solidFill>
                <a:srgbClr val="6297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when@dev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web_profiler_wdt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resource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'@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WebProfilerBundle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Resources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/config/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/wdt.xml'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prefix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/_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wdt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https://symfony.com/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C43A24-9C64-4570-BE3F-650CDA62F11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272E6C-ED96-4B69-A946-52A062E357F6}" type="datetime11">
              <a:rPr lang="fr-FR" smtClean="0"/>
              <a:t>10:48:26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pic>
        <p:nvPicPr>
          <p:cNvPr id="16391" name="2014- Picture 5" descr="C:\Users\CuC\Desktop\What is Symfo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2085975"/>
            <a:ext cx="47529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2014- Explosion 1 7"/>
          <p:cNvSpPr/>
          <p:nvPr/>
        </p:nvSpPr>
        <p:spPr bwMode="auto">
          <a:xfrm>
            <a:off x="482120" y="5377699"/>
            <a:ext cx="1238250" cy="960437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2014</a:t>
            </a:r>
          </a:p>
        </p:txBody>
      </p:sp>
      <p:sp>
        <p:nvSpPr>
          <p:cNvPr id="10" name="2015- Explosion 1 9"/>
          <p:cNvSpPr/>
          <p:nvPr/>
        </p:nvSpPr>
        <p:spPr bwMode="auto">
          <a:xfrm>
            <a:off x="1101681" y="5378492"/>
            <a:ext cx="1236662" cy="958850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2015</a:t>
            </a:r>
          </a:p>
        </p:txBody>
      </p:sp>
      <p:pic>
        <p:nvPicPr>
          <p:cNvPr id="7" name="2015- 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450" y="1268413"/>
            <a:ext cx="47450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51" name="2019- 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255747"/>
            <a:ext cx="6048672" cy="50529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" name="2019- Explosion 1 11"/>
          <p:cNvSpPr/>
          <p:nvPr/>
        </p:nvSpPr>
        <p:spPr bwMode="auto">
          <a:xfrm>
            <a:off x="1719654" y="5378179"/>
            <a:ext cx="1237377" cy="959477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2019</a:t>
            </a:r>
          </a:p>
        </p:txBody>
      </p:sp>
      <p:pic>
        <p:nvPicPr>
          <p:cNvPr id="10252" name="2019- 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4" y="1268760"/>
            <a:ext cx="4752976" cy="40130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" name="2023- Image 10">
            <a:extLst>
              <a:ext uri="{FF2B5EF4-FFF2-40B4-BE49-F238E27FC236}">
                <a16:creationId xmlns:a16="http://schemas.microsoft.com/office/drawing/2014/main" id="{1388A199-2789-17E0-D552-A9C44C309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848" y="1255746"/>
            <a:ext cx="6350496" cy="5111801"/>
          </a:xfrm>
          <a:prstGeom prst="rect">
            <a:avLst/>
          </a:prstGeom>
        </p:spPr>
      </p:pic>
      <p:sp>
        <p:nvSpPr>
          <p:cNvPr id="13" name="2023- Explosion 1 11">
            <a:extLst>
              <a:ext uri="{FF2B5EF4-FFF2-40B4-BE49-F238E27FC236}">
                <a16:creationId xmlns:a16="http://schemas.microsoft.com/office/drawing/2014/main" id="{21CD56ED-07A2-A7DE-EED8-161822A3E7A3}"/>
              </a:ext>
            </a:extLst>
          </p:cNvPr>
          <p:cNvSpPr/>
          <p:nvPr/>
        </p:nvSpPr>
        <p:spPr bwMode="auto">
          <a:xfrm>
            <a:off x="2338343" y="5378179"/>
            <a:ext cx="1237377" cy="959477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2023</a:t>
            </a:r>
          </a:p>
        </p:txBody>
      </p:sp>
      <p:pic>
        <p:nvPicPr>
          <p:cNvPr id="15" name="2023- Image 14">
            <a:extLst>
              <a:ext uri="{FF2B5EF4-FFF2-40B4-BE49-F238E27FC236}">
                <a16:creationId xmlns:a16="http://schemas.microsoft.com/office/drawing/2014/main" id="{EA7F7285-50BE-0751-C5D4-BE7505D2DC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22" y="1255746"/>
            <a:ext cx="4651229" cy="3933056"/>
          </a:xfrm>
          <a:prstGeom prst="rect">
            <a:avLst/>
          </a:prstGeom>
        </p:spPr>
      </p:pic>
      <p:pic>
        <p:nvPicPr>
          <p:cNvPr id="9" name="2025- Image 8">
            <a:extLst>
              <a:ext uri="{FF2B5EF4-FFF2-40B4-BE49-F238E27FC236}">
                <a16:creationId xmlns:a16="http://schemas.microsoft.com/office/drawing/2014/main" id="{F0FAC208-FF89-B6FF-B112-3A097949B5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5856" y="1255745"/>
            <a:ext cx="6034479" cy="5111801"/>
          </a:xfrm>
          <a:prstGeom prst="rect">
            <a:avLst/>
          </a:prstGeom>
        </p:spPr>
      </p:pic>
      <p:sp>
        <p:nvSpPr>
          <p:cNvPr id="14" name="2025- Explosion 1 11">
            <a:extLst>
              <a:ext uri="{FF2B5EF4-FFF2-40B4-BE49-F238E27FC236}">
                <a16:creationId xmlns:a16="http://schemas.microsoft.com/office/drawing/2014/main" id="{7B12AE2D-4F56-5FE8-520F-7A6BD0B2CDCD}"/>
              </a:ext>
            </a:extLst>
          </p:cNvPr>
          <p:cNvSpPr/>
          <p:nvPr/>
        </p:nvSpPr>
        <p:spPr bwMode="auto">
          <a:xfrm>
            <a:off x="2783497" y="5367425"/>
            <a:ext cx="1237377" cy="959477"/>
          </a:xfrm>
          <a:prstGeom prst="irregularSeal1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2025</a:t>
            </a:r>
          </a:p>
        </p:txBody>
      </p:sp>
      <p:pic>
        <p:nvPicPr>
          <p:cNvPr id="16" name="2025- Image 15">
            <a:extLst>
              <a:ext uri="{FF2B5EF4-FFF2-40B4-BE49-F238E27FC236}">
                <a16:creationId xmlns:a16="http://schemas.microsoft.com/office/drawing/2014/main" id="{EECAA4D7-D726-E3D9-BBE0-A2FE560050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124" y="1255745"/>
            <a:ext cx="3748425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dans les attributs PHP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Routes</a:t>
            </a:r>
            <a:r>
              <a:rPr lang="fr-FR" dirty="0">
                <a:solidFill>
                  <a:schemeClr val="bg1"/>
                </a:solidFill>
              </a:rPr>
              <a:t> dans les attributs PHP de l’action d’un contrôleur </a:t>
            </a:r>
            <a:r>
              <a:rPr lang="fr-FR" dirty="0"/>
              <a:t>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DB7A39-A31C-4C5C-8701-757220311AC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FB52EA-F368-4F77-9FF4-4F36ED4738A4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1700808"/>
            <a:ext cx="10972800" cy="446449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&lt;?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php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\Annotation\Route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'/blog/{slug}'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...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55440" y="4149080"/>
            <a:ext cx="5616624" cy="1512168"/>
          </a:xfrm>
          <a:prstGeom prst="roundRect">
            <a:avLst>
              <a:gd name="adj" fmla="val 950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latin typeface="Consolas" panose="020B0609020204030204" pitchFamily="49" charset="0"/>
              </a:rPr>
              <a:t>https://symfony.com/doc/current/routing.html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Chaque </a:t>
            </a:r>
            <a:r>
              <a:rPr lang="fr-FR" dirty="0">
                <a:solidFill>
                  <a:schemeClr val="bg1"/>
                </a:solidFill>
              </a:rPr>
              <a:t>route</a:t>
            </a:r>
            <a:r>
              <a:rPr lang="fr-FR" dirty="0"/>
              <a:t> est </a:t>
            </a:r>
            <a:r>
              <a:rPr lang="fr-FR" dirty="0">
                <a:solidFill>
                  <a:schemeClr val="bg1"/>
                </a:solidFill>
              </a:rPr>
              <a:t>nommée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Correspondance</a:t>
            </a:r>
            <a:r>
              <a:rPr lang="fr-FR" dirty="0"/>
              <a:t> entre une </a:t>
            </a:r>
            <a:r>
              <a:rPr lang="fr-FR" dirty="0">
                <a:solidFill>
                  <a:schemeClr val="bg1"/>
                </a:solidFill>
              </a:rPr>
              <a:t>URL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une action d’un contrôleur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Testées dans l’ordre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première correspondance </a:t>
            </a:r>
            <a:r>
              <a:rPr lang="fr-FR" dirty="0"/>
              <a:t>est lancée</a:t>
            </a:r>
          </a:p>
          <a:p>
            <a:pPr>
              <a:defRPr/>
            </a:pPr>
            <a:r>
              <a:rPr lang="fr-FR" dirty="0"/>
              <a:t>Peuvent comporter des </a:t>
            </a:r>
            <a:r>
              <a:rPr lang="fr-FR" dirty="0">
                <a:solidFill>
                  <a:schemeClr val="bg1"/>
                </a:solidFill>
              </a:rPr>
              <a:t>paramètres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DB7A39-A31C-4C5C-8701-757220311AC7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9A58BAC-CDB2-4DC0-B0D7-3C3E43DD81FF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 hidden="1"/>
          <p:cNvSpPr/>
          <p:nvPr/>
        </p:nvSpPr>
        <p:spPr bwMode="auto">
          <a:xfrm>
            <a:off x="609600" y="2420888"/>
            <a:ext cx="10972800" cy="446449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// 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src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/Controller/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BlogController.php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namespace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App\Controller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\Bundle\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FrameworkBundle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\Controller\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use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Symfony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\Component\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Routing</a:t>
            </a:r>
            <a:r>
              <a:rPr lang="fr-FR" sz="18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\Annotation\Route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;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class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BlogController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extends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AbstractController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/**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 @Route('/blog', 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name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='</a:t>
            </a:r>
            <a:r>
              <a:rPr lang="fr-FR" sz="18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blog_list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')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*/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public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function</a:t>
            </a: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list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()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{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    </a:t>
            </a:r>
            <a:r>
              <a:rPr lang="fr-FR" sz="18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// ...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1800" b="1" dirty="0"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 panose="02070309020205020404" pitchFamily="49" charset="0"/>
              </a:rPr>
              <a:t>}</a:t>
            </a:r>
            <a:endParaRPr lang="fr-FR" sz="1800" b="1" dirty="0">
              <a:effectLst/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7951" y="2060848"/>
            <a:ext cx="10972800" cy="259228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055440" y="2899892"/>
            <a:ext cx="4824536" cy="1465212"/>
          </a:xfrm>
          <a:prstGeom prst="roundRect">
            <a:avLst>
              <a:gd name="adj" fmla="val 784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Éléments entre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{}</a:t>
            </a:r>
            <a:r>
              <a:rPr lang="fr-FR" dirty="0"/>
              <a:t> dans l’URL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Paramètres </a:t>
            </a:r>
            <a:r>
              <a:rPr lang="fr-FR" dirty="0">
                <a:solidFill>
                  <a:schemeClr val="bg1"/>
                </a:solidFill>
              </a:rPr>
              <a:t>requis ou optionnels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Contrôle de forme</a:t>
            </a:r>
            <a:r>
              <a:rPr lang="fr-FR" dirty="0"/>
              <a:t> possible (entier, </a:t>
            </a:r>
            <a:r>
              <a:rPr lang="fr-FR" dirty="0" err="1"/>
              <a:t>regex</a:t>
            </a:r>
            <a:r>
              <a:rPr lang="fr-FR" dirty="0"/>
              <a:t>, </a:t>
            </a:r>
            <a:r>
              <a:rPr lang="fr-FR" dirty="0" err="1"/>
              <a:t>enum</a:t>
            </a:r>
            <a:r>
              <a:rPr lang="fr-FR" dirty="0"/>
              <a:t>)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Passés en paramètre de même nom de l’action</a:t>
            </a:r>
            <a:r>
              <a:rPr lang="fr-FR" dirty="0"/>
              <a:t> du contrôleur correspondant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422B148-FAEF-4CEB-B9E4-7A3D5558FB83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1800200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'/blog/{slug}'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$slug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endParaRPr lang="fr-FR" altLang="fr-FR" sz="1800" b="1" dirty="0"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046612" y="2398728"/>
            <a:ext cx="88914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https://symfony.com/doc/current/routing.html#route-parameters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804270" y="2673140"/>
            <a:ext cx="1584176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paramètres, validation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Validation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Autre méthode de validation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B7333C0-DF3A-4854-A6EA-A81F0CC368A9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'/blog/{page}'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requirements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'page'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'\d+'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$page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528048" y="2405192"/>
            <a:ext cx="403244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https://symfony.com/doc/current/routing.html#parameters-validation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7951" y="4149080"/>
            <a:ext cx="10972800" cy="1728192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'/blog/{page&lt;\d+&gt;}'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$page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647728" y="4994108"/>
            <a:ext cx="79208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paramètres, valeurs par défaut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Valeur par défaut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Autre méthode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2FEC0B-FC21-40F0-B521-C17848B06D28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1800200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'/blog/{page}'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requirements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'page'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'\d+'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$page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943872" y="2668304"/>
            <a:ext cx="646284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latin typeface="Consolas" panose="020B0609020204030204" pitchFamily="49" charset="0"/>
              </a:rPr>
              <a:t>https://symfony.com/doc/current/routing.html#optional-parameters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17951" y="4149080"/>
            <a:ext cx="10972800" cy="1800200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anose="02070309020205020404" pitchFamily="49" charset="0"/>
            </a:endParaRPr>
          </a:p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'/blog/{page&lt;\d+&gt;?1}'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$page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295800" y="4993556"/>
            <a:ext cx="36004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routage avec paramètres, conversion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Transformation</a:t>
            </a:r>
            <a:r>
              <a:rPr lang="fr-FR" dirty="0"/>
              <a:t> configurable </a:t>
            </a:r>
            <a:r>
              <a:rPr lang="fr-FR" dirty="0">
                <a:solidFill>
                  <a:schemeClr val="bg1"/>
                </a:solidFill>
              </a:rPr>
              <a:t>en entités</a:t>
            </a:r>
            <a:r>
              <a:rPr lang="fr-FR" dirty="0"/>
              <a:t> issues de la BD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Autre méthode de validation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3710F-E7F7-4DE6-AAEB-BCD1F06584FD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3C277C-0EE5-4EA3-BB97-AD7DDD7C5711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556792"/>
            <a:ext cx="10972800" cy="4824536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Entity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BlogPost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HttpFoundation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\Annotation\Route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...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'/blog/{slug}'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BlogPost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$post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$post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object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whose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slug matches the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parameter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// ...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27448" y="2132856"/>
            <a:ext cx="2592288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600" y="835219"/>
            <a:ext cx="90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https://symfony.com/doc/current/routing.html#parameter-conversion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804270" y="4869160"/>
            <a:ext cx="108012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Consultation des routes en console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pPr>
              <a:defRPr/>
            </a:pP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bin/console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debug:router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--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env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=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dev</a:t>
            </a:r>
            <a:endParaRPr lang="fr-FR" sz="1100" b="1" dirty="0">
              <a:latin typeface="Consolas" panose="020B0609020204030204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83CB972-8407-4BBF-BAFB-D90689C28890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338277-06A2-40DF-9FF8-52FF944E6DB1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1556791"/>
            <a:ext cx="10972800" cy="4751933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-------------------------- -------- -------- ------ -----------------------------------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Name                    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Method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Scheme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Host 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4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Path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-------------------------- -------- -------- ------ -----------------------------------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twig_error_test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error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/{code}.{_format}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wdt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wdt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profiler_home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profiler_search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search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profiler_search_bar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search_bar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profiler_phpinfo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phpinfo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profiler_search_results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search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results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profiler_open_file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/_profiler/open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_profiler    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profiler_router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}/router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profiler_exception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}/exception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_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profiler_exception_css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/_profiler/{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token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}/exception.css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browse_index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browse_artists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artists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browse_albums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/albums/{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artistId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browse_albums2             ANY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  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   /</a:t>
            </a:r>
            <a:r>
              <a:rPr lang="fr-FR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browse</a:t>
            </a:r>
            <a:r>
              <a:rPr lang="fr-F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/albums2/{id}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9600" y="2276872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2639182"/>
            <a:ext cx="10972800" cy="2662025"/>
          </a:xfrm>
          <a:prstGeom prst="roundRect">
            <a:avLst>
              <a:gd name="adj" fmla="val 2515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95808" y="5301207"/>
            <a:ext cx="10972800" cy="1007517"/>
          </a:xfrm>
          <a:prstGeom prst="roundRect">
            <a:avLst>
              <a:gd name="adj" fmla="val 1036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Consultation du routage avec Profiler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1200" b="1" dirty="0">
              <a:solidFill>
                <a:srgbClr val="000000"/>
              </a:solidFill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defRPr/>
            </a:pPr>
            <a:endParaRPr lang="fr-FR" sz="1100" dirty="0">
              <a:latin typeface="Times New Roman"/>
            </a:endParaRPr>
          </a:p>
          <a:p>
            <a:pPr>
              <a:buFont typeface="Wingdings" pitchFamily="2" charset="2"/>
              <a:buNone/>
              <a:defRPr/>
            </a:pPr>
            <a:endParaRPr lang="fr-FR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9EAF7E-005C-4273-B41D-9E581633707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7941F3-7FEB-4E18-8AB2-46B695004783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0" y="1074562"/>
            <a:ext cx="5757464" cy="53067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11126" y="3297684"/>
            <a:ext cx="1080120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576190" y="3645023"/>
            <a:ext cx="4663826" cy="2592289"/>
          </a:xfrm>
          <a:prstGeom prst="roundRect">
            <a:avLst>
              <a:gd name="adj" fmla="val 321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593404" y="1988840"/>
            <a:ext cx="1000372" cy="432048"/>
          </a:xfrm>
          <a:prstGeom prst="roundRect">
            <a:avLst>
              <a:gd name="adj" fmla="val 1078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535935"/>
            <a:ext cx="6192688" cy="41013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532066" y="5191100"/>
            <a:ext cx="6180558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Routes pour produire des URL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routes permettent de faire </a:t>
            </a:r>
            <a:r>
              <a:rPr lang="fr-FR" dirty="0">
                <a:solidFill>
                  <a:schemeClr val="bg1"/>
                </a:solidFill>
              </a:rPr>
              <a:t>correspondre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une URL </a:t>
            </a:r>
            <a:r>
              <a:rPr lang="fr-FR" dirty="0"/>
              <a:t>et </a:t>
            </a:r>
            <a:r>
              <a:rPr lang="fr-FR" dirty="0">
                <a:solidFill>
                  <a:schemeClr val="bg1"/>
                </a:solidFill>
              </a:rPr>
              <a:t>une action d’un contrôleur</a:t>
            </a:r>
          </a:p>
          <a:p>
            <a:pPr>
              <a:defRPr/>
            </a:pPr>
            <a:r>
              <a:rPr lang="fr-FR" dirty="0"/>
              <a:t>Cette relation est une </a:t>
            </a:r>
            <a:r>
              <a:rPr lang="fr-FR" dirty="0">
                <a:solidFill>
                  <a:schemeClr val="bg1"/>
                </a:solidFill>
              </a:rPr>
              <a:t>bijection</a:t>
            </a:r>
          </a:p>
          <a:p>
            <a:pPr>
              <a:defRPr/>
            </a:pPr>
            <a:r>
              <a:rPr lang="fr-FR" dirty="0"/>
              <a:t>Le nom de la route permet de </a:t>
            </a:r>
            <a:r>
              <a:rPr lang="fr-FR" dirty="0">
                <a:solidFill>
                  <a:schemeClr val="bg1"/>
                </a:solidFill>
              </a:rPr>
              <a:t>produire son URL </a:t>
            </a:r>
            <a:r>
              <a:rPr lang="fr-FR" dirty="0"/>
              <a:t>relative ou absolue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Découplage complet </a:t>
            </a:r>
            <a:r>
              <a:rPr lang="fr-FR" dirty="0"/>
              <a:t>permettant de modifier un paramètre sans tout réexaminer/réécrire</a:t>
            </a:r>
          </a:p>
          <a:p>
            <a:pPr>
              <a:defRPr/>
            </a:pPr>
            <a:r>
              <a:rPr lang="fr-FR" dirty="0"/>
              <a:t>Sera utilisé en particulier </a:t>
            </a:r>
            <a:r>
              <a:rPr lang="fr-FR" dirty="0">
                <a:solidFill>
                  <a:schemeClr val="bg1"/>
                </a:solidFill>
              </a:rPr>
              <a:t>dans les vues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Route nommée : URL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action d’un contrôleur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Nom d’une route  URL de la route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1B4041-7934-4020-A819-BA46684C9EB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D367D6-951B-4313-B22C-71237AF88399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contrôleurs et les actions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9362D0-7BC1-4BC5-A7DC-A270D37DCEB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319F17-2A22-49C1-B4E7-BE99C6DFA74D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Symfony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Composants</a:t>
            </a:r>
            <a:r>
              <a:rPr lang="fr-FR" dirty="0"/>
              <a:t> PHP </a:t>
            </a:r>
            <a:r>
              <a:rPr lang="fr-FR" dirty="0">
                <a:solidFill>
                  <a:schemeClr val="bg1"/>
                </a:solidFill>
              </a:rPr>
              <a:t>découplés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réutilisables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Framework</a:t>
            </a:r>
            <a:r>
              <a:rPr lang="fr-FR" dirty="0"/>
              <a:t> (cadre de travail) </a:t>
            </a:r>
            <a:r>
              <a:rPr lang="fr-FR" dirty="0">
                <a:solidFill>
                  <a:schemeClr val="bg1"/>
                </a:solidFill>
              </a:rPr>
              <a:t>PHP</a:t>
            </a:r>
          </a:p>
          <a:p>
            <a:pPr>
              <a:defRPr/>
            </a:pPr>
            <a:r>
              <a:rPr lang="fr-FR" dirty="0"/>
              <a:t>Base pour l’</a:t>
            </a:r>
            <a:r>
              <a:rPr lang="fr-FR" dirty="0">
                <a:solidFill>
                  <a:schemeClr val="bg1"/>
                </a:solidFill>
              </a:rPr>
              <a:t>architecture d’une application Web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Ne plus réinventer la roue </a:t>
            </a:r>
            <a:r>
              <a:rPr lang="fr-FR" dirty="0"/>
              <a:t>: routes, formulaires…</a:t>
            </a:r>
          </a:p>
          <a:p>
            <a:pPr>
              <a:defRPr/>
            </a:pPr>
            <a:r>
              <a:rPr lang="fr-FR" dirty="0"/>
              <a:t>Code : </a:t>
            </a:r>
            <a:r>
              <a:rPr lang="fr-FR" dirty="0">
                <a:solidFill>
                  <a:schemeClr val="bg1"/>
                </a:solidFill>
              </a:rPr>
              <a:t>conventions</a:t>
            </a:r>
            <a:r>
              <a:rPr lang="fr-FR" dirty="0"/>
              <a:t> et </a:t>
            </a:r>
            <a:r>
              <a:rPr lang="fr-FR" dirty="0">
                <a:solidFill>
                  <a:schemeClr val="bg1"/>
                </a:solidFill>
              </a:rPr>
              <a:t>organisation</a:t>
            </a:r>
          </a:p>
          <a:p>
            <a:pPr>
              <a:defRPr/>
            </a:pPr>
            <a:r>
              <a:rPr lang="fr-FR" dirty="0"/>
              <a:t>Architecture </a:t>
            </a:r>
            <a:r>
              <a:rPr lang="fr-FR" dirty="0">
                <a:solidFill>
                  <a:schemeClr val="bg1"/>
                </a:solidFill>
              </a:rPr>
              <a:t>MVC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Composants</a:t>
            </a:r>
            <a:r>
              <a:rPr lang="fr-FR" dirty="0"/>
              <a:t> testés et éprouvés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Communauté</a:t>
            </a:r>
            <a:r>
              <a:rPr lang="fr-FR" dirty="0"/>
              <a:t> de développeurs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Documentation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D4E4BC-0244-4EFE-8AF2-2598006B882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283C8-AD57-4245-AE92-19EC1FDB7F39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contrôleurs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Regroupés dans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/Controller/</a:t>
            </a:r>
          </a:p>
          <a:p>
            <a:pPr>
              <a:defRPr/>
            </a:pPr>
            <a:r>
              <a:rPr lang="fr-FR" dirty="0"/>
              <a:t>Leur </a:t>
            </a:r>
            <a:r>
              <a:rPr lang="fr-FR" dirty="0">
                <a:solidFill>
                  <a:schemeClr val="bg1"/>
                </a:solidFill>
              </a:rPr>
              <a:t>nom se termine </a:t>
            </a:r>
            <a:r>
              <a:rPr lang="fr-FR" dirty="0"/>
              <a:t>obligatoirement </a:t>
            </a:r>
            <a:r>
              <a:rPr lang="fr-FR" dirty="0">
                <a:solidFill>
                  <a:schemeClr val="bg1"/>
                </a:solidFill>
              </a:rPr>
              <a:t>par</a:t>
            </a:r>
            <a:r>
              <a:rPr lang="fr-FR" dirty="0"/>
              <a:t>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Controller</a:t>
            </a:r>
          </a:p>
          <a:p>
            <a:pPr>
              <a:defRPr/>
            </a:pPr>
            <a:r>
              <a:rPr lang="fr-FR" dirty="0"/>
              <a:t>Exemple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DefaultController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Héritent de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AbstractController</a:t>
            </a:r>
            <a:r>
              <a:rPr lang="fr-FR" dirty="0"/>
              <a:t> du </a:t>
            </a:r>
            <a:r>
              <a:rPr lang="fr-FR" dirty="0" err="1"/>
              <a:t>namespace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Symfony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\Bundle\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FrameworkBundle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\Controller\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AbstractController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Font partie du </a:t>
            </a:r>
            <a:r>
              <a:rPr lang="fr-FR" dirty="0" err="1"/>
              <a:t>namespace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Controler</a:t>
            </a:r>
            <a:r>
              <a:rPr lang="fr-FR" dirty="0"/>
              <a:t> de l’application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App\Controller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Contiennent les 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FA1589-A1DE-4940-969E-7508D9F3682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5257440-A86C-4C8B-AFAF-B5CE8E880AE6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Méthodes</a:t>
            </a:r>
            <a:r>
              <a:rPr lang="fr-FR" dirty="0"/>
              <a:t> publiques </a:t>
            </a:r>
            <a:r>
              <a:rPr lang="fr-FR" dirty="0">
                <a:solidFill>
                  <a:schemeClr val="bg1"/>
                </a:solidFill>
              </a:rPr>
              <a:t>des contrôleurs</a:t>
            </a:r>
          </a:p>
          <a:p>
            <a:pPr>
              <a:defRPr/>
            </a:pPr>
            <a:r>
              <a:rPr lang="fr-FR" dirty="0"/>
              <a:t>Exemple :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helloWorld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endParaRPr lang="fr-FR" b="1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Précédés d’un </a:t>
            </a:r>
            <a:r>
              <a:rPr lang="fr-FR" dirty="0">
                <a:solidFill>
                  <a:schemeClr val="bg1"/>
                </a:solidFill>
              </a:rPr>
              <a:t>attribut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#[Route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Reçoivent</a:t>
            </a:r>
            <a:r>
              <a:rPr lang="fr-FR" dirty="0"/>
              <a:t> en arguments </a:t>
            </a:r>
            <a:r>
              <a:rPr lang="fr-FR" dirty="0">
                <a:solidFill>
                  <a:schemeClr val="bg1"/>
                </a:solidFill>
              </a:rPr>
              <a:t>les paramètres des routes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A048A3-9AD8-4DAA-BD95-7AFC730DDDB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4DC2C55-02D5-4D7C-9A87-7231ABEC9224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17951" y="3068960"/>
            <a:ext cx="10972800" cy="3235003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HttpFoundation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Routing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\Annotation\Route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BlogController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'/blog/{slug}'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467C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$slug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endParaRPr kumimoji="0" lang="fr-FR" alt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071664" y="5311352"/>
            <a:ext cx="864096" cy="2873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822998" y="5587947"/>
            <a:ext cx="1552922" cy="2968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2" name="Connecteur en arc 11"/>
          <p:cNvCxnSpPr>
            <a:cxnSpLocks/>
            <a:stCxn id="9" idx="3"/>
            <a:endCxn id="10" idx="0"/>
          </p:cNvCxnSpPr>
          <p:nvPr/>
        </p:nvCxnSpPr>
        <p:spPr bwMode="auto">
          <a:xfrm>
            <a:off x="3935760" y="5455021"/>
            <a:ext cx="663699" cy="132926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actions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pPr>
              <a:defRPr/>
            </a:pPr>
            <a:r>
              <a:rPr lang="fr-FR" dirty="0"/>
              <a:t>Briques de la </a:t>
            </a:r>
            <a:r>
              <a:rPr lang="fr-FR" dirty="0">
                <a:solidFill>
                  <a:schemeClr val="bg1"/>
                </a:solidFill>
              </a:rPr>
              <a:t>logique applicative</a:t>
            </a:r>
            <a:r>
              <a:rPr lang="fr-FR" dirty="0"/>
              <a:t> :</a:t>
            </a:r>
          </a:p>
          <a:p>
            <a:pPr lvl="1">
              <a:defRPr/>
            </a:pPr>
            <a:r>
              <a:rPr lang="fr-FR" sz="2800" dirty="0">
                <a:solidFill>
                  <a:schemeClr val="bg1"/>
                </a:solidFill>
              </a:rPr>
              <a:t>Interagissent</a:t>
            </a:r>
            <a:r>
              <a:rPr lang="fr-FR" sz="2800" dirty="0"/>
              <a:t> avec les </a:t>
            </a:r>
            <a:r>
              <a:rPr lang="fr-FR" sz="2800" dirty="0">
                <a:solidFill>
                  <a:schemeClr val="bg1"/>
                </a:solidFill>
              </a:rPr>
              <a:t>données</a:t>
            </a:r>
          </a:p>
          <a:p>
            <a:pPr lvl="1">
              <a:defRPr/>
            </a:pPr>
            <a:r>
              <a:rPr lang="fr-FR" sz="2800" dirty="0">
                <a:solidFill>
                  <a:schemeClr val="bg1"/>
                </a:solidFill>
              </a:rPr>
              <a:t>Présentent</a:t>
            </a:r>
            <a:r>
              <a:rPr lang="fr-FR" sz="2800" dirty="0"/>
              <a:t> des données à afficher </a:t>
            </a:r>
            <a:r>
              <a:rPr lang="fr-FR" sz="2800" dirty="0">
                <a:solidFill>
                  <a:schemeClr val="bg1"/>
                </a:solidFill>
              </a:rPr>
              <a:t>aux vues</a:t>
            </a:r>
          </a:p>
          <a:p>
            <a:pPr>
              <a:defRPr/>
            </a:pPr>
            <a:r>
              <a:rPr lang="fr-FR" dirty="0"/>
              <a:t>Retournent un objet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Response</a:t>
            </a:r>
            <a:r>
              <a:rPr lang="fr-FR" dirty="0"/>
              <a:t> du </a:t>
            </a:r>
            <a:r>
              <a:rPr lang="fr-FR" dirty="0" err="1"/>
              <a:t>namespace</a:t>
            </a:r>
            <a:r>
              <a:rPr lang="fr-FR" dirty="0"/>
              <a:t>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Symfony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\Component\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HttpFoundation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\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Response</a:t>
            </a:r>
            <a:r>
              <a:rPr lang="fr-FR" dirty="0"/>
              <a:t> :</a:t>
            </a:r>
          </a:p>
          <a:p>
            <a:pPr>
              <a:defRPr/>
            </a:pP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None/>
              <a:defRPr/>
            </a:pPr>
            <a:r>
              <a:rPr lang="fr-FR" dirty="0"/>
              <a:t>Peuvent déclencher l’affichage d’une vue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343230-2B08-4F25-8E37-B56FEBBA39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B54772D-DAA5-4E79-A114-E44346B9811F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573016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 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'Hello '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::</a:t>
            </a:r>
            <a:r>
              <a:rPr kumimoji="0" lang="fr-FR" altLang="fr-FR" sz="2200" b="1" i="1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HTTP_OK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kumimoji="0" lang="fr-FR" altLang="fr-FR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4581128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render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lucky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number.html.twig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number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kumimoji="0" lang="fr-FR" altLang="fr-FR" sz="2200" b="1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number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kumimoji="0" lang="fr-FR" altLang="fr-FR" sz="22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endParaRPr kumimoji="0" lang="fr-FR" altLang="fr-FR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vues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6BC03C-170D-43D7-A9AB-D256D707567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8FAE5C-03EB-405F-B49E-F04F4E41989A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vues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Constituent la partie</a:t>
            </a:r>
            <a:r>
              <a:rPr lang="fr-FR" dirty="0">
                <a:solidFill>
                  <a:schemeClr val="bg1"/>
                </a:solidFill>
              </a:rPr>
              <a:t> présentation de l’application</a:t>
            </a:r>
          </a:p>
          <a:p>
            <a:pPr>
              <a:defRPr/>
            </a:pPr>
            <a:r>
              <a:rPr lang="fr-FR" dirty="0"/>
              <a:t>Utilisent le </a:t>
            </a:r>
            <a:r>
              <a:rPr lang="fr-FR" dirty="0">
                <a:solidFill>
                  <a:schemeClr val="bg1"/>
                </a:solidFill>
              </a:rPr>
              <a:t>moteur de </a:t>
            </a:r>
            <a:r>
              <a:rPr lang="fr-FR" dirty="0" err="1">
                <a:solidFill>
                  <a:schemeClr val="bg1"/>
                </a:solidFill>
              </a:rPr>
              <a:t>templates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(modèles) </a:t>
            </a:r>
            <a:r>
              <a:rPr lang="fr-FR" dirty="0" err="1">
                <a:solidFill>
                  <a:schemeClr val="bg1"/>
                </a:solidFill>
              </a:rPr>
              <a:t>Twig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Reçoivent des données du contrôleur</a:t>
            </a:r>
          </a:p>
          <a:p>
            <a:pPr>
              <a:defRPr/>
            </a:pPr>
            <a:r>
              <a:rPr lang="fr-FR" dirty="0"/>
              <a:t>Peuvent utiliser des </a:t>
            </a:r>
            <a:r>
              <a:rPr lang="fr-FR" dirty="0">
                <a:solidFill>
                  <a:schemeClr val="bg1"/>
                </a:solidFill>
              </a:rPr>
              <a:t>structures algorithmiques</a:t>
            </a:r>
          </a:p>
          <a:p>
            <a:pPr>
              <a:defRPr/>
            </a:pPr>
            <a:r>
              <a:rPr lang="fr-FR" dirty="0"/>
              <a:t>Ne contiennent </a:t>
            </a:r>
            <a:r>
              <a:rPr lang="fr-FR" dirty="0">
                <a:solidFill>
                  <a:schemeClr val="bg1"/>
                </a:solidFill>
              </a:rPr>
              <a:t>aucun code PHP</a:t>
            </a:r>
          </a:p>
          <a:p>
            <a:pPr>
              <a:defRPr/>
            </a:pPr>
            <a:r>
              <a:rPr lang="fr-FR" dirty="0"/>
              <a:t>Utilisent le </a:t>
            </a:r>
            <a:r>
              <a:rPr lang="fr-FR" dirty="0">
                <a:solidFill>
                  <a:schemeClr val="bg1"/>
                </a:solidFill>
              </a:rPr>
              <a:t>pseudo-langage </a:t>
            </a:r>
            <a:r>
              <a:rPr lang="fr-FR" dirty="0" err="1">
                <a:solidFill>
                  <a:schemeClr val="bg1"/>
                </a:solidFill>
              </a:rPr>
              <a:t>Twig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à base de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{ }</a:t>
            </a:r>
          </a:p>
          <a:p>
            <a:pPr>
              <a:defRPr/>
            </a:pPr>
            <a:r>
              <a:rPr lang="fr-FR" dirty="0"/>
              <a:t>Les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Twig</a:t>
            </a:r>
            <a:r>
              <a:rPr lang="fr-FR" dirty="0"/>
              <a:t> peuvent être </a:t>
            </a:r>
            <a:r>
              <a:rPr lang="fr-FR" dirty="0">
                <a:solidFill>
                  <a:schemeClr val="bg1"/>
                </a:solidFill>
              </a:rPr>
              <a:t>hérités ou inclus </a:t>
            </a:r>
            <a:r>
              <a:rPr lang="fr-FR" dirty="0"/>
              <a:t>pour un meilleur découpage</a:t>
            </a:r>
          </a:p>
          <a:p>
            <a:pPr>
              <a:defRPr/>
            </a:pPr>
            <a:r>
              <a:rPr lang="fr-FR" dirty="0"/>
              <a:t>Classiquement, </a:t>
            </a:r>
            <a:r>
              <a:rPr lang="fr-FR" dirty="0">
                <a:solidFill>
                  <a:schemeClr val="bg1"/>
                </a:solidFill>
              </a:rPr>
              <a:t>3 niveaux d’héritage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/>
              <a:t>application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section 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FDB886-AE00-4A41-A74F-4EC72855FF2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08FF775-26F8-4669-864B-7700D812DE28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09600" y="1052736"/>
            <a:ext cx="10972800" cy="5255989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&lt;!DOCTYPE </a:t>
            </a:r>
            <a:r>
              <a:rPr lang="fr-FR" sz="2200" b="1" i="0" dirty="0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html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&lt;html&gt;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fr-FR" sz="2200" b="1" i="0" dirty="0" err="1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&lt;</a:t>
            </a:r>
            <a:r>
              <a:rPr lang="fr-FR" sz="2200" b="1" i="0" dirty="0" err="1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22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Welcome</a:t>
            </a:r>
            <a:r>
              <a:rPr lang="fr-FR" sz="22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to Symfony!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sz="2200" b="1" i="0" dirty="0" err="1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title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</a:t>
            </a:r>
            <a:r>
              <a:rPr lang="fr-FR" sz="2200" b="1" i="0" dirty="0" err="1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head</a:t>
            </a: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&lt;body&gt;</a:t>
            </a:r>
            <a:b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&lt;h1&gt;</a:t>
            </a:r>
            <a:r>
              <a:rPr lang="fr-FR" sz="22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</a:t>
            </a:r>
            <a:r>
              <a:rPr lang="fr-FR" sz="22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page_title</a:t>
            </a:r>
            <a:r>
              <a:rPr lang="fr-FR" sz="22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}}</a:t>
            </a:r>
            <a: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&lt;/h1&gt;</a:t>
            </a:r>
            <a:b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{% </a:t>
            </a:r>
            <a:r>
              <a:rPr lang="fr-FR" sz="2200" b="1" i="0" u="none" strike="noStrike" baseline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if </a:t>
            </a:r>
            <a:r>
              <a:rPr lang="fr-FR" sz="22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user.isLoggedIn</a:t>
            </a: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%}</a:t>
            </a:r>
            <a:b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Hello {{ user.name }}!</a:t>
            </a:r>
            <a:b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{% </a:t>
            </a:r>
            <a:r>
              <a:rPr lang="fr-FR" sz="2200" b="1" i="0" u="none" strike="noStrike" baseline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endif</a:t>
            </a:r>
            <a:r>
              <a:rPr lang="fr-FR" sz="2200" b="1" i="0" u="none" strike="noStrike" baseline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%}</a:t>
            </a:r>
            <a:b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22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{# ... #}</a:t>
            </a:r>
            <a:br>
              <a:rPr lang="fr-FR" sz="2200" b="1" i="0" u="none" strike="noStrike" baseline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&lt;/body&gt;</a:t>
            </a:r>
            <a:b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22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&lt;/html&gt;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vues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D9F393-5830-4008-B2FB-789F9A557A8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F1C30FE-DCF2-4268-91E5-DA5A0B910E5F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Twig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887292-87EF-41A6-8BD8-C9607EEFDA8E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AEBE696-28A6-4EED-8DDF-F4E7205B4BF5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Twig</a:t>
            </a:r>
            <a:r>
              <a:rPr lang="fr-FR" dirty="0"/>
              <a:t>, les bases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… }} </a:t>
            </a:r>
            <a:r>
              <a:rPr lang="fr-FR" dirty="0"/>
              <a:t>Écrire dans le </a:t>
            </a:r>
            <a:r>
              <a:rPr lang="fr-FR" dirty="0" err="1"/>
              <a:t>template</a:t>
            </a:r>
            <a:r>
              <a:rPr lang="fr-FR" dirty="0"/>
              <a:t>, une variable ou le résultat d’une expression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&lt;h1&gt;{{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}}&lt;/h1&gt;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{% … %} </a:t>
            </a:r>
            <a:r>
              <a:rPr lang="fr-FR" dirty="0"/>
              <a:t>Contrôler la logique du </a:t>
            </a:r>
            <a:r>
              <a:rPr lang="fr-FR" dirty="0" err="1"/>
              <a:t>template</a:t>
            </a:r>
            <a:r>
              <a:rPr lang="fr-FR" dirty="0"/>
              <a:t>, instructions, états, structures algorithmiques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{% for user in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users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%}</a:t>
            </a:r>
            <a:b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   * {{ user.name }}</a:t>
            </a:r>
            <a:b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{% else %}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   No users have been found.</a:t>
            </a:r>
            <a:b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{%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endfor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%}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{# … #} </a:t>
            </a:r>
            <a:r>
              <a:rPr lang="fr-FR" dirty="0"/>
              <a:t>Commentaires</a:t>
            </a:r>
            <a:br>
              <a:rPr lang="fr-FR" dirty="0"/>
            </a:b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{# </a:t>
            </a:r>
            <a:r>
              <a:rPr lang="fr-FR" sz="2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 : Titre de la page #}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39DADC-CEDE-44FC-8BAC-84EE46212FF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B5D5C9D-494C-4E86-BD4A-F3AC7B1A46BD}" type="datetime11">
              <a:rPr lang="fr-FR" smtClean="0"/>
              <a:t>10:47:48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Écrire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Variables simples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&lt;h1&gt;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&lt;/h1&gt;</a:t>
            </a:r>
          </a:p>
          <a:p>
            <a:pPr>
              <a:defRPr/>
            </a:pPr>
            <a:r>
              <a:rPr lang="fr-FR" dirty="0"/>
              <a:t>Variables simples filtrées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&lt;h1&gt;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page_title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|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upper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&lt;/h1&gt;</a:t>
            </a:r>
          </a:p>
          <a:p>
            <a:pPr>
              <a:defRPr/>
            </a:pPr>
            <a:r>
              <a:rPr lang="fr-FR" dirty="0"/>
              <a:t>Fonctions</a:t>
            </a:r>
            <a:br>
              <a:rPr lang="fr-FR" b="1" dirty="0"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&lt;a </a:t>
            </a:r>
            <a:r>
              <a:rPr lang="en-US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href</a:t>
            </a:r>
            <a:r>
              <a:rPr lang="en-US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='</a:t>
            </a:r>
            <a:r>
              <a:rPr lang="en-US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en-US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url</a:t>
            </a:r>
            <a:r>
              <a:rPr lang="en-US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('_welcome') }}</a:t>
            </a:r>
            <a:r>
              <a:rPr lang="en-US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'&gt;Home&lt;/a&gt;</a:t>
            </a:r>
            <a:endParaRPr lang="fr-FR" sz="2500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Attributs d’objets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user.name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endParaRPr lang="fr-FR" sz="2500" dirty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fr-FR" dirty="0"/>
              <a:t>Méthode d’instances</a:t>
            </a:r>
            <a:br>
              <a:rPr lang="fr-FR" dirty="0"/>
            </a:b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{{ </a:t>
            </a:r>
            <a:r>
              <a:rPr lang="fr-FR" sz="2500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user.getName</a:t>
            </a:r>
            <a:r>
              <a:rPr lang="fr-FR" sz="2500" b="1" dirty="0">
                <a:solidFill>
                  <a:schemeClr val="bg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() }}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&lt;/</a:t>
            </a:r>
            <a:r>
              <a:rPr lang="fr-FR" sz="25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span</a:t>
            </a:r>
            <a:r>
              <a:rPr lang="fr-FR" sz="25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endParaRPr lang="fr-FR" sz="2500" dirty="0">
              <a:latin typeface="Consolas" panose="020B0609020204030204" pitchFamily="49" charset="0"/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02D60D-FF60-4C80-B0A7-7AB800559368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3319DC1-3C78-4A57-B055-E396A9EBE3B4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Production d’URL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255989"/>
          </a:xfrm>
        </p:spPr>
        <p:txBody>
          <a:bodyPr/>
          <a:lstStyle/>
          <a:p>
            <a:pPr>
              <a:defRPr/>
            </a:pPr>
            <a:endParaRPr lang="fr-FR" sz="8000" dirty="0"/>
          </a:p>
          <a:p>
            <a:pPr>
              <a:defRPr/>
            </a:pPr>
            <a:r>
              <a:rPr lang="fr-FR" dirty="0"/>
              <a:t>URL relative</a:t>
            </a:r>
          </a:p>
          <a:p>
            <a:pPr>
              <a:defRPr/>
            </a:pPr>
            <a:endParaRPr lang="fr-FR" sz="2000" dirty="0"/>
          </a:p>
          <a:p>
            <a:pPr marL="0" indent="0">
              <a:buNone/>
              <a:defRPr/>
            </a:pPr>
            <a:r>
              <a:rPr lang="fr-FR" dirty="0"/>
              <a:t>produit</a:t>
            </a:r>
          </a:p>
          <a:p>
            <a:pPr>
              <a:defRPr/>
            </a:pPr>
            <a:endParaRPr lang="fr-FR" sz="3600" dirty="0"/>
          </a:p>
          <a:p>
            <a:pPr>
              <a:defRPr/>
            </a:pPr>
            <a:r>
              <a:rPr lang="fr-FR" dirty="0"/>
              <a:t>URL absolue</a:t>
            </a:r>
          </a:p>
          <a:p>
            <a:pPr>
              <a:defRPr/>
            </a:pPr>
            <a:endParaRPr lang="fr-FR" sz="2000" dirty="0"/>
          </a:p>
          <a:p>
            <a:pPr marL="0" indent="0">
              <a:buNone/>
              <a:defRPr/>
            </a:pPr>
            <a:r>
              <a:rPr lang="fr-FR" dirty="0"/>
              <a:t>produit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B0EE12F-256F-4911-9B9F-92A5991319BC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2852936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&lt;a </a:t>
            </a:r>
            <a:r>
              <a:rPr lang="fr-FR" sz="1800" b="1" i="0" dirty="0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fr-FR" sz="1800" b="1" i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</a:t>
            </a:r>
            <a:r>
              <a:rPr lang="fr-FR" sz="18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lang="fr-FR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{slug: </a:t>
            </a:r>
            <a:r>
              <a:rPr lang="fr-FR" sz="18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post.slug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}) }}</a:t>
            </a:r>
            <a:r>
              <a:rPr lang="fr-FR" sz="1800" b="1" i="0" u="none" strike="noStrike" baseline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post.title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}}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&lt;/a&gt;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4941168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&lt;a </a:t>
            </a:r>
            <a:r>
              <a:rPr lang="fr-FR" sz="1800" b="1" i="0" dirty="0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fr-FR" sz="1800" b="1" i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url(</a:t>
            </a:r>
            <a:r>
              <a:rPr lang="fr-FR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blog_show</a:t>
            </a:r>
            <a:r>
              <a:rPr lang="fr-FR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{slug: </a:t>
            </a:r>
            <a:r>
              <a:rPr lang="fr-FR" sz="18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post.slug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}) }}</a:t>
            </a:r>
            <a:r>
              <a:rPr lang="fr-FR" sz="1800" b="1" i="0" u="none" strike="noStrike" baseline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post.title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}}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&lt;/a&gt;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1058093"/>
            <a:ext cx="10972800" cy="1290787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#[Route(</a:t>
            </a:r>
            <a:r>
              <a:rPr lang="en-US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'/article/{slug}'</a:t>
            </a:r>
            <a:r>
              <a:rPr lang="en-US" sz="18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name: </a:t>
            </a:r>
            <a:r>
              <a:rPr lang="en-US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en-US" sz="18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blog_post</a:t>
            </a:r>
            <a:r>
              <a:rPr lang="en-US" sz="18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)]</a:t>
            </a:r>
            <a:b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function 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show(string </a:t>
            </a:r>
            <a:r>
              <a:rPr lang="en-US" sz="18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$slug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Response</a:t>
            </a:r>
            <a:b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en-US" sz="18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...</a:t>
            </a:r>
            <a:endParaRPr lang="en-US" sz="1800" b="1" i="0" dirty="0"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9600" y="3717032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&lt;a </a:t>
            </a:r>
            <a:r>
              <a:rPr lang="en-US" sz="1800" b="1" i="0" dirty="0" err="1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en-US" sz="1800" b="1" i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='/blog/my-slug'</a:t>
            </a:r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Amazing post</a:t>
            </a:r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&lt;/a&gt;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805264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&lt;a </a:t>
            </a:r>
            <a:r>
              <a:rPr lang="en-US" sz="1800" b="1" i="0" dirty="0" err="1">
                <a:solidFill>
                  <a:srgbClr val="BABA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href</a:t>
            </a:r>
            <a:r>
              <a:rPr lang="en-US" sz="1800" b="1" i="0" dirty="0">
                <a:solidFill>
                  <a:srgbClr val="A5C2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='http://my-server/blog/my-slug'</a:t>
            </a:r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</a:t>
            </a:r>
            <a:r>
              <a:rPr lang="en-US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Amazing post</a:t>
            </a:r>
            <a:r>
              <a:rPr lang="en-US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&lt;/a&gt;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Composer, </a:t>
            </a:r>
            <a:r>
              <a:rPr lang="fr-FR" dirty="0" err="1"/>
              <a:t>Dependency</a:t>
            </a:r>
            <a:r>
              <a:rPr lang="fr-FR" dirty="0"/>
              <a:t> Manager for PHP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8087-30BC-4FC9-B8D0-479E66270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2527DCF-78E0-4380-BE0E-2FEDDFC880EA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Rendu d’un </a:t>
            </a:r>
            <a:r>
              <a:rPr lang="fr-FR" dirty="0" err="1"/>
              <a:t>template</a:t>
            </a:r>
            <a:r>
              <a:rPr lang="fr-FR" dirty="0"/>
              <a:t> dans un contrôleur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4F320A4-245E-4C7D-ADDF-1D353933A689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17951" y="1058093"/>
            <a:ext cx="10972800" cy="5251227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src/Controller/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UserController.php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 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lang="en-US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Symfony\Component\</a:t>
            </a:r>
            <a:r>
              <a:rPr lang="en-US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HttpFoundation</a:t>
            </a:r>
            <a:r>
              <a:rPr lang="en-US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\Response</a:t>
            </a:r>
            <a:r>
              <a:rPr lang="en-US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en-US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lang="en-US" sz="1600" b="1" i="0" dirty="0">
              <a:solidFill>
                <a:srgbClr val="CC78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UserController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notifications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():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Response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// the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template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relative file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path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from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`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templates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/`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return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600" b="1" i="0" dirty="0" err="1"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render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'user/</a:t>
            </a:r>
            <a:r>
              <a:rPr lang="fr-FR" sz="16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notifications.html.twig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array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defines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variables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passed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to the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template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//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where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key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variable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and the value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the variable value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// (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Twig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recommends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using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snake_case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variable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// '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foo_bar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 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instead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of '</a:t>
            </a:r>
            <a:r>
              <a:rPr lang="fr-FR" sz="1600" b="1" i="0" dirty="0" err="1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fooBar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')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6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user_first_name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userFirstName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'notifications'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userNotifications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lang="fr-FR" sz="1600" b="1" i="0" dirty="0">
              <a:solidFill>
                <a:srgbClr val="A9B7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4005064"/>
            <a:ext cx="10972800" cy="2016224"/>
          </a:xfrm>
          <a:prstGeom prst="roundRect">
            <a:avLst>
              <a:gd name="adj" fmla="val 548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d’objets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Syntaxe objet dans </a:t>
            </a:r>
            <a:r>
              <a:rPr lang="fr-FR" dirty="0" err="1"/>
              <a:t>Twig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2A2997-1F55-4F8E-AE33-66E509AB7678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7951" y="1556792"/>
            <a:ext cx="10972800" cy="4320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r>
              <a:rPr lang="fr-FR" sz="1800" b="1" i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&lt;p&gt;</a:t>
            </a:r>
            <a:r>
              <a:rPr lang="fr-FR" sz="18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{{ user.name }}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added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comment on {{ </a:t>
            </a:r>
            <a:r>
              <a:rPr lang="fr-FR" sz="1800" b="1" i="0" u="none" strike="noStrike" baseline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comment.publishedAt|date</a:t>
            </a:r>
            <a:r>
              <a:rPr lang="fr-FR" sz="1800" b="1" i="0" u="none" strike="noStrike" baseline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}}</a:t>
            </a:r>
            <a:r>
              <a:rPr lang="fr-FR" sz="1800" b="1" i="0" u="none" strike="noStrike" baseline="0" dirty="0">
                <a:solidFill>
                  <a:srgbClr val="E8B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&lt;/p&gt;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055440" y="1592796"/>
            <a:ext cx="1944216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17951" y="2276872"/>
            <a:ext cx="10972800" cy="4032448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namespace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App\Controller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App\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Entity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\User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Symfony\Bundle\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FrameworkBundle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\Controller\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class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UserController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extends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 err="1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AbstractController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{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public </a:t>
            </a:r>
            <a:r>
              <a:rPr lang="fr-FR" sz="1600" b="1" i="0" dirty="0" err="1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function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show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{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connectedUser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 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new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User()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// …</a:t>
            </a:r>
            <a:b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8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this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-&gt;</a:t>
            </a:r>
            <a:r>
              <a:rPr lang="fr-FR" sz="1600" b="1" i="0" dirty="0" err="1">
                <a:solidFill>
                  <a:srgbClr val="FFC6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render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'user/</a:t>
            </a:r>
            <a:r>
              <a:rPr lang="fr-FR" sz="1600" b="1" i="0" dirty="0" err="1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notifications.html.twig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'user'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connectedUser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    </a:t>
            </a:r>
            <a:r>
              <a:rPr lang="fr-FR" sz="1600" b="1" i="0" dirty="0">
                <a:solidFill>
                  <a:srgbClr val="6A87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'comment'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=&gt; </a:t>
            </a:r>
            <a:r>
              <a:rPr lang="fr-FR" sz="1600" b="1" i="0" dirty="0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fr-FR" sz="1600" b="1" i="0" dirty="0" err="1">
                <a:solidFill>
                  <a:srgbClr val="9876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lastComment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])</a:t>
            </a: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;</a:t>
            </a:r>
            <a:b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CC7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  <a:b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fr-FR" sz="1600" b="1" i="0" dirty="0">
                <a:solidFill>
                  <a:srgbClr val="A9B7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2027548" y="4994387"/>
            <a:ext cx="72008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107668" y="4994387"/>
            <a:ext cx="1728192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359696" y="4264546"/>
            <a:ext cx="1440160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2" name="Connecteur en arc 21"/>
          <p:cNvCxnSpPr>
            <a:stCxn id="15" idx="3"/>
            <a:endCxn id="19" idx="1"/>
          </p:cNvCxnSpPr>
          <p:nvPr/>
        </p:nvCxnSpPr>
        <p:spPr bwMode="auto">
          <a:xfrm flipH="1">
            <a:off x="2027548" y="1772816"/>
            <a:ext cx="972108" cy="3365587"/>
          </a:xfrm>
          <a:prstGeom prst="curvedConnector5">
            <a:avLst>
              <a:gd name="adj1" fmla="val -23516"/>
              <a:gd name="adj2" fmla="val 50535"/>
              <a:gd name="adj3" fmla="val 123516"/>
            </a:avLst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Connecteur en arc 23"/>
          <p:cNvCxnSpPr>
            <a:stCxn id="19" idx="2"/>
            <a:endCxn id="20" idx="2"/>
          </p:cNvCxnSpPr>
          <p:nvPr/>
        </p:nvCxnSpPr>
        <p:spPr bwMode="auto">
          <a:xfrm rot="16200000" flipH="1">
            <a:off x="3179676" y="4490331"/>
            <a:ext cx="12700" cy="1584176"/>
          </a:xfrm>
          <a:prstGeom prst="curvedConnector3">
            <a:avLst>
              <a:gd name="adj1" fmla="val 1800000"/>
            </a:avLst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Connecteur en arc 30"/>
          <p:cNvCxnSpPr>
            <a:stCxn id="20" idx="3"/>
            <a:endCxn id="21" idx="3"/>
          </p:cNvCxnSpPr>
          <p:nvPr/>
        </p:nvCxnSpPr>
        <p:spPr bwMode="auto">
          <a:xfrm flipH="1" flipV="1">
            <a:off x="4799856" y="4408562"/>
            <a:ext cx="36004" cy="729841"/>
          </a:xfrm>
          <a:prstGeom prst="curvedConnector3">
            <a:avLst>
              <a:gd name="adj1" fmla="val -634929"/>
            </a:avLst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76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d’objets dans le </a:t>
            </a:r>
            <a:r>
              <a:rPr lang="fr-FR" dirty="0" err="1"/>
              <a:t>template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Lors de l’utilisation de la notation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</a:rPr>
              <a:t>foo.bar</a:t>
            </a:r>
            <a:r>
              <a:rPr lang="fr-FR" dirty="0"/>
              <a:t>, </a:t>
            </a:r>
            <a:r>
              <a:rPr lang="fr-FR" dirty="0" err="1"/>
              <a:t>Twig</a:t>
            </a:r>
            <a:r>
              <a:rPr lang="fr-FR" dirty="0"/>
              <a:t> tente d’obtenir une valeur à partir de la variable PHP </a:t>
            </a:r>
            <a:r>
              <a:rPr lang="fr-FR" dirty="0" err="1"/>
              <a:t>sous-jascente</a:t>
            </a:r>
            <a:r>
              <a:rPr lang="fr-FR" dirty="0"/>
              <a:t> en essayant :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$foo['bar']</a:t>
            </a:r>
            <a:r>
              <a:rPr lang="en-US" sz="2800" dirty="0"/>
              <a:t> (array and element);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$foo-&gt;bar</a:t>
            </a:r>
            <a:r>
              <a:rPr lang="en-US" sz="2800" dirty="0"/>
              <a:t> (object and public property);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$foo-&gt;bar()</a:t>
            </a:r>
            <a:r>
              <a:rPr lang="en-US" sz="2800" dirty="0"/>
              <a:t> (object and public method);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</a:t>
            </a:r>
            <a:r>
              <a:rPr lang="en-US" sz="28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getBar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/>
              <a:t> (object and </a:t>
            </a:r>
            <a:r>
              <a:rPr lang="en-US" sz="2800" i="1" dirty="0"/>
              <a:t>getter</a:t>
            </a:r>
            <a:r>
              <a:rPr lang="en-US" sz="2800" dirty="0"/>
              <a:t> method);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</a:t>
            </a:r>
            <a:r>
              <a:rPr lang="en-US" sz="28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isBar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/>
              <a:t> (object and </a:t>
            </a:r>
            <a:r>
              <a:rPr lang="en-US" sz="2800" i="1" dirty="0" err="1"/>
              <a:t>isser</a:t>
            </a:r>
            <a:r>
              <a:rPr lang="en-US" sz="2800" dirty="0"/>
              <a:t> method);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$foo-&gt;</a:t>
            </a:r>
            <a:r>
              <a:rPr lang="en-US" sz="2800" b="1" dirty="0" err="1">
                <a:solidFill>
                  <a:schemeClr val="bg1"/>
                </a:solidFill>
                <a:latin typeface="Consolas" panose="020B0609020204030204" pitchFamily="49" charset="0"/>
              </a:rPr>
              <a:t>hasBar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()</a:t>
            </a:r>
            <a:r>
              <a:rPr lang="en-US" sz="2800" dirty="0"/>
              <a:t> (object and </a:t>
            </a:r>
            <a:r>
              <a:rPr lang="en-US" sz="2800" i="1" dirty="0" err="1"/>
              <a:t>hasser</a:t>
            </a:r>
            <a:r>
              <a:rPr lang="en-US" sz="2800" dirty="0"/>
              <a:t> method);</a:t>
            </a:r>
          </a:p>
          <a:p>
            <a:pPr lvl="1"/>
            <a:r>
              <a:rPr lang="fr-FR" sz="2800" dirty="0"/>
              <a:t>Si rien de ce qui précède n’existe, utiliser</a:t>
            </a:r>
            <a:r>
              <a:rPr lang="en-US" sz="2800" dirty="0"/>
              <a:t> </a:t>
            </a:r>
            <a:r>
              <a:rPr lang="en-US" sz="2800" b="1" dirty="0">
                <a:solidFill>
                  <a:schemeClr val="bg1"/>
                </a:solidFill>
                <a:latin typeface="Consolas" panose="020B0609020204030204" pitchFamily="49" charset="0"/>
              </a:rPr>
              <a:t>null</a:t>
            </a:r>
            <a:r>
              <a:rPr lang="en-US" sz="280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DC56A-80FE-42B9-9C36-000A21504F3B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731613C-D303-4B0A-8715-C9CF33024E9A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2706221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Vérifier vos </a:t>
            </a:r>
            <a:r>
              <a:rPr lang="fr-FR" dirty="0" err="1"/>
              <a:t>templates</a:t>
            </a:r>
            <a:r>
              <a:rPr lang="fr-FR" dirty="0"/>
              <a:t> </a:t>
            </a:r>
            <a:r>
              <a:rPr lang="fr-FR" dirty="0" err="1"/>
              <a:t>Twig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fichier</a:t>
            </a:r>
            <a:r>
              <a:rPr lang="fr-FR" dirty="0"/>
              <a:t> particulier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répertoire</a:t>
            </a: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endParaRPr lang="fr-FR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bundle</a:t>
            </a:r>
            <a:r>
              <a:rPr lang="fr-FR" dirty="0"/>
              <a:t> complet</a:t>
            </a:r>
            <a:br>
              <a:rPr lang="fr-FR" dirty="0"/>
            </a:br>
            <a:endParaRPr lang="fr-FR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062CCA-1B5D-4C9F-87E2-8CA074F1C506}" type="slidenum">
              <a:rPr lang="fr-FR" alt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fr-FR" altLang="fr-FR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996459-A621-4C6C-858A-B28D0A179E64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9600" y="155654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…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996704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templates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/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base.html.twig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4364856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templates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5733008"/>
            <a:ext cx="10972800" cy="576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bin/console 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lint:twig</a:t>
            </a:r>
            <a:r>
              <a:rPr lang="fr-FR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 @</a:t>
            </a:r>
            <a:r>
              <a:rPr lang="fr-FR" sz="28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Courier New" pitchFamily="49" charset="0"/>
              </a:rPr>
              <a:t>DebugBundle</a:t>
            </a:r>
            <a:endParaRPr lang="fr-FR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Accès à la base de données :</a:t>
            </a:r>
            <a:br>
              <a:rPr lang="fr-FR" dirty="0"/>
            </a:br>
            <a:r>
              <a:rPr lang="fr-FR" dirty="0"/>
              <a:t>ORM Doctrine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CC2DED-33BF-4559-A9C8-5889C02ED7D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9FB2216-687B-4F41-9A78-386A7CB516DE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 : </a:t>
            </a:r>
            <a:r>
              <a:rPr lang="fr-FR" dirty="0">
                <a:solidFill>
                  <a:schemeClr val="bg1"/>
                </a:solidFill>
              </a:rPr>
              <a:t>Object-</a:t>
            </a:r>
            <a:r>
              <a:rPr lang="fr-FR" dirty="0" err="1">
                <a:solidFill>
                  <a:schemeClr val="bg1"/>
                </a:solidFill>
              </a:rPr>
              <a:t>Relational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Mapping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Couche d’abstraction d’accès aux données</a:t>
            </a:r>
          </a:p>
          <a:p>
            <a:pPr>
              <a:defRPr/>
            </a:pPr>
            <a:r>
              <a:rPr lang="fr-FR" dirty="0"/>
              <a:t>Ne </a:t>
            </a:r>
            <a:r>
              <a:rPr lang="fr-FR" dirty="0">
                <a:solidFill>
                  <a:schemeClr val="bg1"/>
                </a:solidFill>
              </a:rPr>
              <a:t>plus</a:t>
            </a:r>
            <a:r>
              <a:rPr lang="fr-FR" dirty="0"/>
              <a:t> écrire </a:t>
            </a:r>
            <a:r>
              <a:rPr lang="fr-FR" dirty="0">
                <a:solidFill>
                  <a:schemeClr val="bg1"/>
                </a:solidFill>
              </a:rPr>
              <a:t>de requêtes </a:t>
            </a:r>
            <a:r>
              <a:rPr lang="fr-FR" dirty="0"/>
              <a:t>mais des objets</a:t>
            </a:r>
          </a:p>
          <a:p>
            <a:pPr>
              <a:defRPr/>
            </a:pPr>
            <a:r>
              <a:rPr lang="fr-FR" dirty="0" err="1">
                <a:solidFill>
                  <a:schemeClr val="bg1"/>
                </a:solidFill>
              </a:rPr>
              <a:t>Lazy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loading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(chargement paresseux)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Décrire les relations</a:t>
            </a:r>
            <a:r>
              <a:rPr lang="fr-FR" dirty="0"/>
              <a:t> uni ou bidirectionnelles entre objets</a:t>
            </a:r>
          </a:p>
          <a:p>
            <a:pPr lvl="1">
              <a:defRPr/>
            </a:pPr>
            <a:r>
              <a:rPr lang="fr-FR" dirty="0"/>
              <a:t>One-To-One</a:t>
            </a:r>
          </a:p>
          <a:p>
            <a:pPr lvl="1">
              <a:defRPr/>
            </a:pPr>
            <a:r>
              <a:rPr lang="fr-FR" dirty="0" err="1"/>
              <a:t>Many</a:t>
            </a:r>
            <a:r>
              <a:rPr lang="fr-FR" dirty="0"/>
              <a:t>-To-One</a:t>
            </a:r>
          </a:p>
          <a:p>
            <a:pPr lvl="1">
              <a:defRPr/>
            </a:pPr>
            <a:r>
              <a:rPr lang="fr-FR" dirty="0" err="1"/>
              <a:t>Many</a:t>
            </a:r>
            <a:r>
              <a:rPr lang="fr-FR" dirty="0"/>
              <a:t>-To-</a:t>
            </a:r>
            <a:r>
              <a:rPr lang="fr-FR" dirty="0" err="1"/>
              <a:t>Many</a:t>
            </a:r>
            <a:endParaRPr lang="fr-FR" dirty="0"/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Gestion personnalisée </a:t>
            </a:r>
            <a:r>
              <a:rPr lang="fr-FR" dirty="0"/>
              <a:t>des accès </a:t>
            </a:r>
            <a:r>
              <a:rPr lang="fr-FR" dirty="0">
                <a:solidFill>
                  <a:schemeClr val="bg1"/>
                </a:solidFill>
              </a:rPr>
              <a:t>si nécessaire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401EC9-CCAA-46AE-8533-745523B8BF4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554C802-E4DA-4821-AD79-BF4E2A1A8345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Object-</a:t>
            </a:r>
            <a:r>
              <a:rPr lang="fr-FR" dirty="0" err="1">
                <a:solidFill>
                  <a:schemeClr val="bg1"/>
                </a:solidFill>
              </a:rPr>
              <a:t>Relational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Mapping</a:t>
            </a:r>
            <a:endParaRPr lang="fr-FR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dirty="0"/>
              <a:t>Classe PHP </a:t>
            </a:r>
            <a:r>
              <a:rPr lang="fr-FR" dirty="0">
                <a:sym typeface="Wingdings" panose="05000000000000000000" pitchFamily="2" charset="2"/>
              </a:rPr>
              <a:t>↔</a:t>
            </a:r>
            <a:r>
              <a:rPr lang="fr-FR" dirty="0"/>
              <a:t> table du SGBD</a:t>
            </a:r>
          </a:p>
          <a:p>
            <a:pPr>
              <a:defRPr/>
            </a:pPr>
            <a:r>
              <a:rPr lang="fr-FR" dirty="0"/>
              <a:t>Propriétés de l’instance </a:t>
            </a:r>
            <a:r>
              <a:rPr lang="fr-FR" dirty="0">
                <a:sym typeface="Wingdings" panose="05000000000000000000" pitchFamily="2" charset="2"/>
              </a:rPr>
              <a:t>↔</a:t>
            </a:r>
            <a:r>
              <a:rPr lang="fr-FR" dirty="0"/>
              <a:t> colonnes de la table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11F128-6D5C-4A1E-9AC5-EF1CEC96134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FFF2CE4-5D5E-4572-B07D-B2812DD44738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pic>
        <p:nvPicPr>
          <p:cNvPr id="64519" name="Picture 2" descr="../_images/doctrine_im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2924175"/>
            <a:ext cx="8210550" cy="2736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ORM : Entités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 </a:t>
            </a:r>
            <a:r>
              <a:rPr lang="fr-FR" dirty="0" err="1">
                <a:solidFill>
                  <a:schemeClr val="bg1"/>
                </a:solidFill>
              </a:rPr>
              <a:t>mapping</a:t>
            </a:r>
            <a:r>
              <a:rPr lang="fr-FR" dirty="0"/>
              <a:t> (mise en correspondance) entre un objet et une table de la base de données se fait </a:t>
            </a:r>
            <a:r>
              <a:rPr lang="fr-FR" dirty="0">
                <a:solidFill>
                  <a:schemeClr val="bg1"/>
                </a:solidFill>
              </a:rPr>
              <a:t>par le biais d’une entité</a:t>
            </a:r>
            <a:r>
              <a:rPr lang="fr-FR" dirty="0"/>
              <a:t> (</a:t>
            </a:r>
            <a:r>
              <a:rPr lang="fr-FR" b="1" dirty="0" err="1">
                <a:latin typeface="Consolas" panose="020B0609020204030204" pitchFamily="49" charset="0"/>
              </a:rPr>
              <a:t>Entity</a:t>
            </a:r>
            <a:r>
              <a:rPr lang="fr-FR" dirty="0"/>
              <a:t>)</a:t>
            </a:r>
          </a:p>
          <a:p>
            <a:pPr>
              <a:defRPr/>
            </a:pPr>
            <a:r>
              <a:rPr lang="fr-FR" dirty="0"/>
              <a:t>L’</a:t>
            </a:r>
            <a:r>
              <a:rPr lang="fr-FR" dirty="0">
                <a:solidFill>
                  <a:schemeClr val="bg1"/>
                </a:solidFill>
              </a:rPr>
              <a:t>entité est une classe</a:t>
            </a:r>
            <a:r>
              <a:rPr lang="fr-FR" dirty="0"/>
              <a:t> qui possède des attributs et se situe dans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src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/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Entity</a:t>
            </a:r>
            <a:endParaRPr lang="fr-FR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/>
              <a:t>Des </a:t>
            </a:r>
            <a:r>
              <a:rPr lang="fr-FR" dirty="0">
                <a:solidFill>
                  <a:schemeClr val="bg1"/>
                </a:solidFill>
              </a:rPr>
              <a:t>annotations</a:t>
            </a:r>
            <a:r>
              <a:rPr lang="fr-FR" dirty="0"/>
              <a:t> permettent de </a:t>
            </a:r>
            <a:r>
              <a:rPr lang="fr-FR" dirty="0">
                <a:solidFill>
                  <a:schemeClr val="bg1"/>
                </a:solidFill>
              </a:rPr>
              <a:t>faire le lien</a:t>
            </a:r>
            <a:r>
              <a:rPr lang="fr-FR" dirty="0"/>
              <a:t> avec la base de données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  <a:r>
              <a:rPr lang="fr-FR" dirty="0"/>
              <a:t> propose un </a:t>
            </a:r>
            <a:r>
              <a:rPr lang="fr-FR" dirty="0">
                <a:solidFill>
                  <a:schemeClr val="bg1"/>
                </a:solidFill>
              </a:rPr>
              <a:t>assistant de génération d’entité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  <a:r>
              <a:rPr lang="fr-FR" dirty="0"/>
              <a:t> permet de </a:t>
            </a:r>
            <a:r>
              <a:rPr lang="fr-FR" dirty="0">
                <a:solidFill>
                  <a:schemeClr val="bg1"/>
                </a:solidFill>
              </a:rPr>
              <a:t>générer</a:t>
            </a:r>
            <a:r>
              <a:rPr lang="fr-FR" dirty="0"/>
              <a:t> automatiquement </a:t>
            </a:r>
            <a:r>
              <a:rPr lang="fr-FR" dirty="0">
                <a:solidFill>
                  <a:schemeClr val="bg1"/>
                </a:solidFill>
              </a:rPr>
              <a:t>accesseurs</a:t>
            </a:r>
            <a:r>
              <a:rPr lang="fr-FR" dirty="0"/>
              <a:t> (getters) et </a:t>
            </a:r>
            <a:r>
              <a:rPr lang="fr-FR" dirty="0">
                <a:solidFill>
                  <a:schemeClr val="bg1"/>
                </a:solidFill>
              </a:rPr>
              <a:t>modificateurs</a:t>
            </a:r>
            <a:r>
              <a:rPr lang="fr-FR" dirty="0"/>
              <a:t> (setters)</a:t>
            </a:r>
          </a:p>
          <a:p>
            <a:pPr>
              <a:defRPr/>
            </a:pPr>
            <a:r>
              <a:rPr lang="fr-FR" dirty="0"/>
              <a:t>La </a:t>
            </a:r>
            <a:r>
              <a:rPr lang="fr-FR" dirty="0">
                <a:solidFill>
                  <a:schemeClr val="bg1"/>
                </a:solidFill>
              </a:rPr>
              <a:t>console</a:t>
            </a:r>
            <a:r>
              <a:rPr lang="fr-FR" dirty="0"/>
              <a:t> peut </a:t>
            </a:r>
            <a:r>
              <a:rPr lang="fr-FR" dirty="0">
                <a:solidFill>
                  <a:schemeClr val="bg1"/>
                </a:solidFill>
              </a:rPr>
              <a:t>générer</a:t>
            </a:r>
            <a:r>
              <a:rPr lang="fr-FR" dirty="0"/>
              <a:t> la </a:t>
            </a:r>
            <a:r>
              <a:rPr lang="fr-FR" dirty="0">
                <a:solidFill>
                  <a:schemeClr val="bg1"/>
                </a:solidFill>
              </a:rPr>
              <a:t>table</a:t>
            </a:r>
            <a:r>
              <a:rPr lang="fr-FR" dirty="0"/>
              <a:t> de la base de donnes à partir de l’entité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72F7E0-798C-4D19-A3AE-A80FFD31038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5D7B63D-2388-44EE-868B-BD15D1620C6F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un exemple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F7CD8A3-8F1B-4D03-9509-1D157848F703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App\Repository\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Doctrine\ORM\Mapping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as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\Entity(</a:t>
            </a:r>
            <a:r>
              <a:rPr lang="fr-FR" sz="18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repositoryClass: 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::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\Id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\GeneratedValue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int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\Column(</a:t>
            </a:r>
            <a:r>
              <a:rPr lang="fr-FR" sz="18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length: </a:t>
            </a:r>
            <a:r>
              <a:rPr lang="fr-FR" sz="18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255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string </a:t>
            </a:r>
            <a:r>
              <a:rPr lang="fr-FR" sz="18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72737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int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72737A"/>
                </a:solidFill>
                <a:latin typeface="Consolas" panose="020B0609020204030204" pitchFamily="49" charset="0"/>
              </a:rPr>
              <a:t>price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17951" y="2431486"/>
            <a:ext cx="10972800" cy="637473"/>
          </a:xfrm>
          <a:prstGeom prst="roundRect">
            <a:avLst>
              <a:gd name="adj" fmla="val 950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09600" y="3258078"/>
            <a:ext cx="10972800" cy="1205940"/>
          </a:xfrm>
          <a:prstGeom prst="roundRect">
            <a:avLst>
              <a:gd name="adj" fmla="val 532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058093"/>
            <a:ext cx="10972800" cy="1146771"/>
          </a:xfrm>
          <a:prstGeom prst="roundRect">
            <a:avLst>
              <a:gd name="adj" fmla="val 1409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Maker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5399BA-D54E-4980-AD9F-8FD1F8A12C9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3E91380-9B35-489A-970A-92B8FC08F591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bin/console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make:entity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Product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created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src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/Entity/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Product.php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created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src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/Repository/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ProductRepository.php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Entity generated! Now let's add some fields!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You can always add more fields later manually or by re-running this command.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New property name (press &lt;return&gt; to stop adding fields)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 </a:t>
            </a:r>
            <a:r>
              <a:rPr lang="fr-FR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name</a:t>
            </a: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Field type (enter </a:t>
            </a:r>
            <a:r>
              <a:rPr lang="en-US" sz="1800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?</a:t>
            </a:r>
            <a:r>
              <a:rPr lang="en-US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to see all types)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en-US" sz="1800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 string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fr-FR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Field </a:t>
            </a:r>
            <a:r>
              <a:rPr lang="fr-FR" sz="1800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length</a:t>
            </a: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fr-FR" sz="1800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255</a:t>
            </a: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 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Can this field be null in the database (nullable) (yes/no)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en-US" sz="1800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no</a:t>
            </a: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Composer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latin typeface="Consolas" panose="020B0609020204030204" pitchFamily="49" charset="0"/>
                <a:cs typeface="Courier New" pitchFamily="49" charset="0"/>
              </a:rPr>
              <a:t>https://getcomposer.org/</a:t>
            </a:r>
          </a:p>
          <a:p>
            <a:pPr>
              <a:defRPr/>
            </a:pPr>
            <a:r>
              <a:rPr lang="pt-BR" dirty="0">
                <a:cs typeface="Courier New" pitchFamily="49" charset="0"/>
              </a:rPr>
              <a:t>Outil de </a:t>
            </a: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gestion des dépendances de bibliothèques</a:t>
            </a:r>
          </a:p>
          <a:p>
            <a:pPr>
              <a:defRPr/>
            </a:pPr>
            <a:r>
              <a:rPr lang="pt-BR" dirty="0">
                <a:cs typeface="Courier New" pitchFamily="49" charset="0"/>
              </a:rPr>
              <a:t>Écrit en </a:t>
            </a: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PHP</a:t>
            </a:r>
            <a:r>
              <a:rPr lang="pt-BR" dirty="0">
                <a:cs typeface="Courier New" pitchFamily="49" charset="0"/>
              </a:rPr>
              <a:t>, utilisé en </a:t>
            </a: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ligne de commande</a:t>
            </a: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cs typeface="Courier New" pitchFamily="49" charset="0"/>
              </a:rPr>
              <a:t>Configuration</a:t>
            </a:r>
            <a:r>
              <a:rPr lang="pt-BR" dirty="0">
                <a:cs typeface="Courier New" pitchFamily="49" charset="0"/>
              </a:rPr>
              <a:t> des bibliothèques et de leurs dépendances dans </a:t>
            </a:r>
            <a:r>
              <a:rPr lang="pt-B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composer.json</a:t>
            </a:r>
          </a:p>
          <a:p>
            <a:pPr>
              <a:defRPr/>
            </a:pPr>
            <a:r>
              <a:rPr lang="pt-BR" dirty="0">
                <a:cs typeface="Courier New" pitchFamily="49" charset="0"/>
              </a:rPr>
              <a:t>Installation :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curl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-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sS</a:t>
            </a:r>
            <a:r>
              <a:rPr lang="fr-FR" sz="2400" b="1" dirty="0">
                <a:latin typeface="Consolas" panose="020B0609020204030204" pitchFamily="49" charset="0"/>
                <a:cs typeface="Courier New" pitchFamily="49" charset="0"/>
              </a:rPr>
              <a:t> https://getcomposer.org/installer | </a:t>
            </a:r>
            <a:r>
              <a:rPr lang="fr-FR" sz="2400" b="1" dirty="0" err="1">
                <a:latin typeface="Consolas" panose="020B0609020204030204" pitchFamily="49" charset="0"/>
                <a:cs typeface="Courier New" pitchFamily="49" charset="0"/>
              </a:rPr>
              <a:t>php</a:t>
            </a:r>
            <a:endParaRPr lang="fr-FR" sz="2400" b="1" dirty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pt-BR" dirty="0">
                <a:cs typeface="Courier New" pitchFamily="49" charset="0"/>
              </a:rPr>
              <a:t>ou</a:t>
            </a:r>
          </a:p>
          <a:p>
            <a:pPr>
              <a:buFont typeface="Wingdings" pitchFamily="2" charset="2"/>
              <a:buNone/>
              <a:defRPr/>
            </a:pPr>
            <a:r>
              <a:rPr lang="pt-BR" sz="2400" b="1" dirty="0">
                <a:latin typeface="Consolas" panose="020B0609020204030204" pitchFamily="49" charset="0"/>
                <a:cs typeface="Courier New" pitchFamily="49" charset="0"/>
              </a:rPr>
              <a:t>php -r "readfile('https://getcomposer.org/installer');" | php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7924EC-42BF-49A9-99EF-AECDAAB7F1F0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78266BA-6FCD-4609-9F37-4E0A89EA9EE9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Maker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5399BA-D54E-4980-AD9F-8FD1F8A12C9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2B0E44C-11C2-4EBD-98EE-DE90DFF439EE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Can this field be null in the database (nullable) (yes/no)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no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updated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src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/Entity/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Product.php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Add another property? Enter the property name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 (or press &lt;return&gt; to stop adding fields)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Success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!</a:t>
            </a: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Next: When you're ready, create a migration with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bin/console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make:migration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2724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 err="1">
                <a:latin typeface="Consolas" panose="020B0609020204030204" pitchFamily="49" charset="0"/>
              </a:rPr>
              <a:t>Entity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7BE5E9-C8D7-4C11-9B61-49F316BD1CD6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&lt;?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php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src/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Product.php</a:t>
            </a:r>
            <a:endParaRPr lang="fr-FR" sz="18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App\Repository\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Doctrine\ORM\Mapping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as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\Entity(</a:t>
            </a:r>
            <a:r>
              <a:rPr lang="fr-FR" sz="18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repositoryClass: 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::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\Id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\GeneratedValue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?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int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</a:t>
            </a:r>
            <a:r>
              <a:rPr lang="fr-FR" sz="1800" b="0" i="1" dirty="0">
                <a:solidFill>
                  <a:srgbClr val="A9B7C6"/>
                </a:solidFill>
                <a:latin typeface="Consolas" panose="020B0609020204030204" pitchFamily="49" charset="0"/>
              </a:rPr>
              <a:t>ORM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\Column(</a:t>
            </a:r>
            <a:r>
              <a:rPr lang="fr-FR" sz="18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length: </a:t>
            </a:r>
            <a:r>
              <a:rPr lang="fr-FR" sz="18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40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private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?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string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CC7832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…</a:t>
            </a: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645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 err="1">
                <a:latin typeface="Consolas" panose="020B0609020204030204" pitchFamily="49" charset="0"/>
              </a:rPr>
              <a:t>Entity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8D07FE5-7F20-468F-8428-1EDB3631F40A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…</a:t>
            </a: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endParaRPr lang="fr-FR" sz="1800" b="0" i="0" dirty="0">
              <a:solidFill>
                <a:srgbClr val="CC7832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getId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(): ?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int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id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getName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(): ?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string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setName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string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self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name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return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143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Repository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E9DC9E-3BE9-4CB7-8A42-317472ADDAF9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&lt;?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php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src/Repository/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ProductRepository.php</a:t>
            </a:r>
            <a:endParaRPr lang="fr-FR" sz="18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App\Repository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\Product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Doctrine\Bundle\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DoctrineBundle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\Repository\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ServiceEntityRepository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Persistence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/**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</a:t>
            </a:r>
            <a:r>
              <a:rPr lang="fr-FR" sz="1800" b="1" i="1" dirty="0">
                <a:solidFill>
                  <a:srgbClr val="629755"/>
                </a:solidFill>
                <a:latin typeface="Consolas" panose="020B0609020204030204" pitchFamily="49" charset="0"/>
              </a:rPr>
              <a:t>@extends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ServiceEntityRepository</a:t>
            </a:r>
            <a:r>
              <a:rPr lang="fr-FR" sz="1800" b="0" i="1" dirty="0">
                <a:solidFill>
                  <a:srgbClr val="77B767"/>
                </a:solidFill>
                <a:latin typeface="Consolas" panose="020B0609020204030204" pitchFamily="49" charset="0"/>
              </a:rPr>
              <a:t>&lt;Product&gt;</a:t>
            </a:r>
            <a:br>
              <a:rPr lang="fr-FR" sz="1800" b="0" i="1" dirty="0">
                <a:solidFill>
                  <a:srgbClr val="77B767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@method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Product|null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find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lockMode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lockVersion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)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@method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Product|null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findOneBy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criteria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orderBy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)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@method Product[]    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findAll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()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@method Product[]    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findBy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criteria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orderBy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fr-FR" sz="1800" i="1" dirty="0">
                <a:solidFill>
                  <a:srgbClr val="629755"/>
                </a:solidFill>
                <a:latin typeface="Consolas" panose="020B0609020204030204" pitchFamily="49" charset="0"/>
              </a:rPr>
              <a:t>							    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1" dirty="0" err="1">
                <a:solidFill>
                  <a:srgbClr val="9876AA"/>
                </a:solidFill>
                <a:latin typeface="Consolas" panose="020B0609020204030204" pitchFamily="49" charset="0"/>
              </a:rPr>
              <a:t>limit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1" dirty="0">
                <a:solidFill>
                  <a:srgbClr val="9876AA"/>
                </a:solidFill>
                <a:latin typeface="Consolas" panose="020B0609020204030204" pitchFamily="49" charset="0"/>
              </a:rPr>
              <a:t>$offset 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1" dirty="0" err="1">
                <a:solidFill>
                  <a:srgbClr val="CC7832"/>
                </a:solidFill>
                <a:latin typeface="Consolas" panose="020B0609020204030204" pitchFamily="49" charset="0"/>
              </a:rPr>
              <a:t>null</a:t>
            </a: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)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*/</a:t>
            </a:r>
            <a:br>
              <a:rPr lang="fr-FR" sz="18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 </a:t>
            </a:r>
            <a:r>
              <a:rPr lang="fr-FR" sz="1800" b="0" i="0" dirty="0" err="1">
                <a:solidFill>
                  <a:srgbClr val="72737A"/>
                </a:solidFill>
                <a:latin typeface="Consolas" panose="020B0609020204030204" pitchFamily="49" charset="0"/>
              </a:rPr>
              <a:t>ProductRepository</a:t>
            </a:r>
            <a:r>
              <a:rPr lang="fr-FR" sz="18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extends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ServiceEntityRepository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774793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Repository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7EAB7C3-B3E4-4832-94C3-02AC46B549B1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__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construct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registry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parent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::</a:t>
            </a:r>
            <a:r>
              <a:rPr lang="fr-FR" sz="1800" b="0" i="1" dirty="0">
                <a:solidFill>
                  <a:srgbClr val="FFC66D"/>
                </a:solidFill>
                <a:latin typeface="Consolas" panose="020B0609020204030204" pitchFamily="49" charset="0"/>
              </a:rPr>
              <a:t>__</a:t>
            </a:r>
            <a:r>
              <a:rPr lang="fr-FR" sz="1800" b="0" i="1" dirty="0" err="1">
                <a:solidFill>
                  <a:srgbClr val="FFC66D"/>
                </a:solidFill>
                <a:latin typeface="Consolas" panose="020B0609020204030204" pitchFamily="49" charset="0"/>
              </a:rPr>
              <a:t>construct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registry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Product::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save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(Product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bool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$flush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false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void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getEntityManager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persist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if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$flush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getEntityManager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()-&gt;</a:t>
            </a:r>
            <a:r>
              <a:rPr lang="fr-FR" sz="18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flush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remove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(Product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bool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$flush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false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8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void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getEntityManager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remove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if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$flush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fr-FR" sz="18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8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getEntityManager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()-&gt;</a:t>
            </a:r>
            <a:r>
              <a:rPr lang="fr-FR" sz="18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flush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01933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génération des propriétés/relations - </a:t>
            </a:r>
            <a:r>
              <a:rPr lang="fr-FR" b="1" dirty="0">
                <a:latin typeface="Consolas" panose="020B0609020204030204" pitchFamily="49" charset="0"/>
              </a:rPr>
              <a:t>Repository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579B2E-667D-40DE-8FE9-EE46E046B89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E9FA107-180F-4C6C-A256-EEAAC7AAE878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/**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* @return Product[]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Returns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an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array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of Product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objects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*/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public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function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findByExampleField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($value): 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array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{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return $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this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createQueryBuilder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('p')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andWhere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('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p.exampleField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= :val')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setParameter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('val', $value)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orderBy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('p.id', 'ASC')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setMaxResults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(10)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getQuery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    -&gt;</a:t>
            </a:r>
            <a:r>
              <a:rPr lang="fr-FR" sz="18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getResult</a:t>
            </a: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()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    ;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   }</a:t>
            </a:r>
            <a:br>
              <a:rPr lang="fr-FR" sz="18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8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lang="fr-FR" sz="18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375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Entité : (re)génération des accesseurs/mutateurs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5399BA-D54E-4980-AD9F-8FD1F8A12C9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E644903-EC03-4140-92F6-7E40333C9F02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55FFFF"/>
                </a:solidFill>
                <a:latin typeface="Consolas" panose="020B0609020204030204" pitchFamily="49" charset="0"/>
              </a:rPr>
              <a:t>$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bin/console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make:entity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--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regenerate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This command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will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generate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missing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methods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(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e.g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. getters &amp; setters) for a class</a:t>
            </a: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or all classes in a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.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To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overwrite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any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existing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methods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,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re-run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this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command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with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the --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overwrite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flag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Enter a class or </a:t>
            </a:r>
            <a:r>
              <a:rPr lang="fr-FR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namespace</a:t>
            </a:r>
            <a:r>
              <a:rPr lang="fr-FR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to </a:t>
            </a:r>
            <a:r>
              <a:rPr lang="fr-FR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regenerate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[</a:t>
            </a: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App\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]: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&gt;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updated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src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Product.php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no change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: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src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Entity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/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Order.php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 </a:t>
            </a:r>
            <a:r>
              <a:rPr lang="fr-FR" sz="1800" b="1" dirty="0" err="1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Success</a:t>
            </a:r>
            <a:r>
              <a:rPr lang="fr-FR" sz="1800" b="1" dirty="0">
                <a:solidFill>
                  <a:srgbClr val="BBBB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!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  <a:ea typeface="Calibri"/>
                <a:cs typeface="Times New Roman"/>
              </a:rPr>
              <a:t>'</a:t>
            </a:r>
            <a:endPara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777270" y="3872111"/>
            <a:ext cx="3813481" cy="2509217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F8400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class</a:t>
            </a:r>
            <a:r>
              <a:rPr lang="fr-FR" sz="1800" dirty="0">
                <a:solidFill>
                  <a:srgbClr val="FAFAFA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Product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{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// …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    public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 err="1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function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 err="1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getId</a:t>
            </a: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()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    {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       </a:t>
            </a:r>
            <a:r>
              <a:rPr lang="fr-FR" sz="1800" dirty="0">
                <a:solidFill>
                  <a:srgbClr val="FF8400"/>
                </a:solidFill>
                <a:latin typeface="Consolas"/>
                <a:ea typeface="Times New Roman"/>
                <a:cs typeface="Courier New"/>
              </a:rPr>
              <a:t>return</a:t>
            </a:r>
            <a:r>
              <a:rPr lang="fr-FR" sz="1800" dirty="0">
                <a:solidFill>
                  <a:srgbClr val="FAFAFA"/>
                </a:solidFill>
                <a:latin typeface="Consolas"/>
                <a:ea typeface="Times New Roman"/>
                <a:cs typeface="Courier New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$</a:t>
            </a:r>
            <a:r>
              <a:rPr lang="fr-FR" sz="1800" dirty="0" err="1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this</a:t>
            </a:r>
            <a:r>
              <a:rPr lang="fr-FR" sz="1800" dirty="0">
                <a:solidFill>
                  <a:srgbClr val="E67700"/>
                </a:solidFill>
                <a:latin typeface="Consolas"/>
                <a:ea typeface="Times New Roman"/>
                <a:cs typeface="Courier New"/>
              </a:rPr>
              <a:t>-&gt;</a:t>
            </a:r>
            <a:r>
              <a:rPr lang="fr-FR" sz="1800" dirty="0">
                <a:solidFill>
                  <a:srgbClr val="FFFFFF"/>
                </a:solidFill>
                <a:latin typeface="Consolas"/>
                <a:ea typeface="Times New Roman"/>
                <a:cs typeface="Courier New"/>
              </a:rPr>
              <a:t>id</a:t>
            </a:r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;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r>
              <a:rPr lang="fr-FR" sz="1800" dirty="0">
                <a:solidFill>
                  <a:srgbClr val="939393"/>
                </a:solidFill>
                <a:latin typeface="Consolas"/>
                <a:ea typeface="Times New Roman"/>
                <a:cs typeface="Courier New"/>
              </a:rPr>
              <a:t>    }</a:t>
            </a:r>
          </a:p>
          <a:p>
            <a:r>
              <a:rPr lang="fr-FR" sz="1800" i="1" dirty="0">
                <a:solidFill>
                  <a:srgbClr val="B729D9"/>
                </a:solidFill>
                <a:latin typeface="Consolas" panose="020B0609020204030204" pitchFamily="49" charset="0"/>
                <a:ea typeface="Times New Roman"/>
                <a:cs typeface="Courier New"/>
              </a:rPr>
              <a:t>// …</a:t>
            </a:r>
            <a:endParaRPr lang="fr-FR" sz="1800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98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Création de la base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Configuration de l’accès à la base de données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Génération de la base de données (vide)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Gestion des versions successives au fil des évolutions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migrations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0E13091-4B1C-4F74-BC89-C3425161304C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58C3F0-57AA-FF06-B7BE-54BA649314A6}"/>
              </a:ext>
            </a:extLst>
          </p:cNvPr>
          <p:cNvSpPr txBox="1"/>
          <p:nvPr/>
        </p:nvSpPr>
        <p:spPr>
          <a:xfrm>
            <a:off x="609600" y="1628800"/>
            <a:ext cx="10972800" cy="646331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pt-BR" sz="1800" b="0" i="0" dirty="0">
                <a:solidFill>
                  <a:srgbClr val="7F9F7F"/>
                </a:solidFill>
                <a:effectLst/>
                <a:latin typeface="Consolas" panose="020B0609020204030204" pitchFamily="49" charset="0"/>
              </a:rPr>
              <a:t># .env.local</a:t>
            </a:r>
          </a:p>
          <a:p>
            <a:r>
              <a:rPr lang="pt-BR" sz="1800" b="0" i="0" dirty="0">
                <a:solidFill>
                  <a:srgbClr val="CC9393"/>
                </a:solidFill>
                <a:effectLst/>
                <a:latin typeface="Consolas" panose="020B0609020204030204" pitchFamily="49" charset="0"/>
              </a:rPr>
              <a:t>"mysql://db_user:db_password@127.0.0.1:3306/db_name?serverVersion=</a:t>
            </a:r>
            <a:r>
              <a:rPr lang="pt-BR" sz="1800" dirty="0">
                <a:solidFill>
                  <a:srgbClr val="CC9393"/>
                </a:solidFill>
                <a:latin typeface="Consolas" panose="020B0609020204030204" pitchFamily="49" charset="0"/>
              </a:rPr>
              <a:t>mariadb-10.2.25</a:t>
            </a:r>
            <a:r>
              <a:rPr lang="pt-BR" sz="1800" b="0" i="0" dirty="0">
                <a:solidFill>
                  <a:srgbClr val="CC9393"/>
                </a:solidFill>
                <a:effectLst/>
                <a:latin typeface="Consolas" panose="020B0609020204030204" pitchFamily="49" charset="0"/>
              </a:rPr>
              <a:t>"</a:t>
            </a:r>
            <a:endParaRPr lang="fr-FR" sz="1800" dirty="0">
              <a:latin typeface="Consolas" panose="020B0609020204030204" pitchFamily="49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BB3CEF-BEE3-206F-2A13-58FBB937095B}"/>
              </a:ext>
            </a:extLst>
          </p:cNvPr>
          <p:cNvSpPr txBox="1"/>
          <p:nvPr/>
        </p:nvSpPr>
        <p:spPr>
          <a:xfrm>
            <a:off x="609600" y="3112794"/>
            <a:ext cx="10972800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bin/console doctrine:database:create</a:t>
            </a:r>
            <a:endParaRPr lang="it-IT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Created database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`cutron01_bookmark`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for connection named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default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76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Mise à jour de la base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Création d’une migration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Application de la migration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5792557-A6CC-4215-8669-BAC933E09B54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E6E739-22CA-C64D-FCB0-C4C466FDBF7B}"/>
              </a:ext>
            </a:extLst>
          </p:cNvPr>
          <p:cNvSpPr txBox="1"/>
          <p:nvPr/>
        </p:nvSpPr>
        <p:spPr>
          <a:xfrm>
            <a:off x="609600" y="1556792"/>
            <a:ext cx="10972800" cy="2031325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bin/console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make:migration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Success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BB00"/>
                </a:highlight>
                <a:latin typeface="Consolas" panose="020B0609020204030204" pitchFamily="49" charset="0"/>
              </a:rPr>
              <a:t>!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Next: Review the new migration 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"migrations/Version20220927080525.php"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Then: Run the migration with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php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bin/console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doctrine:migrations:migrate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See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https://symfony.com/doc/current/bundles/DoctrineMigrationsBundle/index.html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4B2C80-4624-13FC-60A7-7588A1DE823D}"/>
              </a:ext>
            </a:extLst>
          </p:cNvPr>
          <p:cNvSpPr txBox="1"/>
          <p:nvPr/>
        </p:nvSpPr>
        <p:spPr>
          <a:xfrm>
            <a:off x="609600" y="4115515"/>
            <a:ext cx="10972800" cy="2308324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5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$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bin/console </a:t>
            </a:r>
            <a:r>
              <a:rPr lang="fr-FR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doctrine:migrations:migrate</a:t>
            </a:r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endParaRPr lang="fr-F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WARNING! You are about to execute a migration in database "cutron01_bookmark" that could result in schema changes and data loss. Are you sure you wish to continue? (yes/no)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[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yes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]: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fr-F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&gt;</a:t>
            </a:r>
          </a:p>
          <a:p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[notice] Migrating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up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to </a:t>
            </a:r>
            <a:r>
              <a:rPr lang="en-US" sz="1800" b="1" dirty="0" err="1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DoctrineMigrations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\Version20220927080525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  <a:p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[notice] finished in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354.2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ms, used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22M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memory,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1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migrations executed, </a:t>
            </a:r>
            <a:r>
              <a:rPr lang="en-US" sz="1800" b="1" dirty="0">
                <a:solidFill>
                  <a:srgbClr val="BB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5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sql</a:t>
            </a:r>
            <a:r>
              <a:rPr lang="en-US" sz="1800" b="1" dirty="0">
                <a:solidFill>
                  <a:srgbClr val="00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Consolas" panose="020B0609020204030204" pitchFamily="49" charset="0"/>
              </a:rPr>
              <a:t> queries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009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Mise à jour de la base de données : </a:t>
            </a:r>
            <a:r>
              <a:rPr lang="fr-FR" b="1" dirty="0">
                <a:latin typeface="Consolas" panose="020B0609020204030204" pitchFamily="49" charset="0"/>
              </a:rPr>
              <a:t>Migration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747C91F-41FD-43A0-800C-5B530865F6E5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227BE0A-1EEE-791F-D7FB-05EC53D1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9D2B4-8D52-4199-56C3-1BA5534A870A}"/>
              </a:ext>
            </a:extLst>
          </p:cNvPr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&lt;?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php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</a:t>
            </a:r>
            <a:r>
              <a:rPr lang="fr-FR" sz="1600" dirty="0">
                <a:solidFill>
                  <a:srgbClr val="808080"/>
                </a:solidFill>
                <a:latin typeface="Consolas" panose="020B0609020204030204" pitchFamily="49" charset="0"/>
              </a:rPr>
              <a:t>migrations/Version20211004193632.php</a:t>
            </a:r>
            <a:br>
              <a:rPr lang="fr-FR" sz="160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declare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strict_types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</a:t>
            </a:r>
            <a:r>
              <a:rPr lang="fr-FR" sz="16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1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DoctrineMigrations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Doctrine\DBAL\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Doctrine\Migrations\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AbstractMigration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/**</a:t>
            </a:r>
            <a:b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 Auto-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generated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Migration: 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Please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modify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to 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your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1" dirty="0" err="1">
                <a:solidFill>
                  <a:srgbClr val="629755"/>
                </a:solidFill>
                <a:latin typeface="Consolas" panose="020B0609020204030204" pitchFamily="49" charset="0"/>
              </a:rPr>
              <a:t>needs</a:t>
            </a: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!</a:t>
            </a:r>
            <a:b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  <a:t> */</a:t>
            </a:r>
            <a:br>
              <a:rPr lang="fr-FR" sz="1600" b="0" i="1" dirty="0">
                <a:solidFill>
                  <a:srgbClr val="629755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final class </a:t>
            </a:r>
            <a:r>
              <a:rPr lang="fr-FR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Version20211004193632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AbstractMigration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getDescription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():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string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add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quote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table'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Aft>
                <a:spcPts val="0"/>
              </a:spcAft>
            </a:pPr>
            <a:endParaRPr lang="fr-FR" sz="1600" dirty="0">
              <a:solidFill>
                <a:srgbClr val="A9B7C6"/>
              </a:solidFill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2414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2970A-832C-AC30-1980-4B601F5D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Symfony CLI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BFB49A-0D2B-AE7B-482D-71206C92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Symfony CLI</a:t>
            </a:r>
            <a:r>
              <a:rPr lang="en-US" dirty="0"/>
              <a:t> is a free and open source developer tool to help you build, run, and manage your Symfony applications directly from your terminal. It's designed to boost your productivity with smart features like:</a:t>
            </a:r>
          </a:p>
          <a:p>
            <a:pPr lvl="1" indent="-342900"/>
            <a:r>
              <a:rPr lang="en-US" b="1" dirty="0"/>
              <a:t>Web server</a:t>
            </a:r>
            <a:r>
              <a:rPr lang="en-US" dirty="0"/>
              <a:t> optimized for development, with </a:t>
            </a:r>
            <a:r>
              <a:rPr lang="en-US" b="1" dirty="0"/>
              <a:t>HTTPS support</a:t>
            </a:r>
          </a:p>
          <a:p>
            <a:pPr lvl="1" indent="-342900"/>
            <a:r>
              <a:rPr lang="en-US" b="1" dirty="0"/>
              <a:t>Docker</a:t>
            </a:r>
            <a:r>
              <a:rPr lang="en-US" dirty="0"/>
              <a:t> integration and automatic environment variable management</a:t>
            </a:r>
          </a:p>
          <a:p>
            <a:pPr lvl="1" indent="-342900"/>
            <a:r>
              <a:rPr lang="en-US" dirty="0"/>
              <a:t>Management of multiple </a:t>
            </a:r>
            <a:r>
              <a:rPr lang="en-US" b="1" dirty="0"/>
              <a:t>PHP versions</a:t>
            </a:r>
          </a:p>
          <a:p>
            <a:pPr lvl="1" indent="-342900"/>
            <a:r>
              <a:rPr lang="en-US" dirty="0"/>
              <a:t>Support for background </a:t>
            </a:r>
            <a:r>
              <a:rPr lang="en-US" b="1" dirty="0"/>
              <a:t>workers</a:t>
            </a:r>
          </a:p>
          <a:p>
            <a:pPr lvl="1" indent="-342900"/>
            <a:r>
              <a:rPr lang="en-US" dirty="0"/>
              <a:t>Seamless integration with </a:t>
            </a:r>
            <a:r>
              <a:rPr lang="en-US" b="1" dirty="0"/>
              <a:t>Symfony Cloud</a:t>
            </a:r>
          </a:p>
          <a:p>
            <a:r>
              <a:rPr lang="pt-BR" dirty="0">
                <a:cs typeface="Courier New" pitchFamily="49" charset="0"/>
              </a:rPr>
              <a:t>Installation :</a:t>
            </a:r>
            <a:endParaRPr lang="fr-FR" dirty="0"/>
          </a:p>
          <a:p>
            <a:pPr marL="0" indent="0">
              <a:buNone/>
            </a:pPr>
            <a:r>
              <a:rPr lang="pt-BR" b="1" dirty="0">
                <a:latin typeface="Consolas" panose="020B0609020204030204" pitchFamily="49" charset="0"/>
              </a:rPr>
              <a:t>wget https://get.symfony.com/cli/installer -O - | bash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D38F57-FE84-78FA-5080-E376F41F7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6A78C-AC49-4C81-A93A-E8AF743CF3EB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2272BD-002D-FC2B-3FED-EACD784AC1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1611576-C739-4945-8620-50A0F255CFCD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627677-0988-86DB-D10D-633E06A049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05963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Mise à jour de la base de données : </a:t>
            </a:r>
            <a:r>
              <a:rPr lang="fr-FR" b="1" dirty="0">
                <a:latin typeface="Consolas" panose="020B0609020204030204" pitchFamily="49" charset="0"/>
              </a:rPr>
              <a:t>Migration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03376CC-DE6D-4FC3-A02F-BDEF067C81B4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227BE0A-1EEE-791F-D7FB-05EC53D1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9D2B4-8D52-4199-56C3-1BA5534A870A}"/>
              </a:ext>
            </a:extLst>
          </p:cNvPr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…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up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void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addSql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'CREATE TABLE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quote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(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 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id INT AUTO_INCREMENT NOT NULL,</a:t>
            </a: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  content VARCHAR(255) NOT NULL,</a:t>
            </a: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 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meta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VARCHAR(255) NOT NULL,</a:t>
            </a: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  PRIMARY KEY(id)</a:t>
            </a:r>
          </a:p>
          <a:p>
            <a:pPr>
              <a:spcAft>
                <a:spcPts val="0"/>
              </a:spcAft>
            </a:pP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) DEFAULT CHARACTER SET utf8mb4 COLLATE `utf8mb4_unicode_ci`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6A8759"/>
                </a:solidFill>
                <a:latin typeface="Consolas" panose="020B0609020204030204" pitchFamily="49" charset="0"/>
              </a:rPr>
              <a:t>                        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ENGINE =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InnoDB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down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schema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void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this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addSql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'DROP TABLE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quote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endParaRPr lang="fr-FR" sz="16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43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Lecture / mise à jour de la base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Création des entités comme de objets classiques :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new</a:t>
            </a: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Lectures à partir d’un dépôt 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repository</a:t>
            </a:r>
            <a:r>
              <a:rPr lang="fr-FR" dirty="0"/>
              <a:t>) :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find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…()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Modifications</a:t>
            </a:r>
            <a:r>
              <a:rPr lang="fr-FR" dirty="0"/>
              <a:t> des entités </a:t>
            </a:r>
            <a:r>
              <a:rPr lang="fr-FR" dirty="0">
                <a:solidFill>
                  <a:schemeClr val="bg1"/>
                </a:solidFill>
              </a:rPr>
              <a:t>rendues persistantes </a:t>
            </a:r>
            <a:r>
              <a:rPr lang="fr-FR" dirty="0"/>
              <a:t>dans la base de données à partir d’un gestionnaire d’entités 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EntityManager</a:t>
            </a:r>
            <a:r>
              <a:rPr lang="fr-FR" dirty="0"/>
              <a:t>)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persist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i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entity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dirty="0"/>
              <a:t> demande de persistance</a:t>
            </a:r>
          </a:p>
          <a:p>
            <a:pPr>
              <a:defRPr/>
            </a:pP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remove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i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$</a:t>
            </a:r>
            <a:r>
              <a:rPr lang="fr-FR" b="1" i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entity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dirty="0"/>
              <a:t> demande de suppression</a:t>
            </a:r>
          </a:p>
          <a:p>
            <a:pPr>
              <a:defRPr/>
            </a:pP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flush()</a:t>
            </a:r>
            <a:r>
              <a:rPr lang="fr-FR" dirty="0"/>
              <a:t> synchronisation de la BD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AAF4B3-70B9-4925-937A-5BF606B3D7B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ADE37A-3FF0-4861-85A4-BDFC1569C395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src/Controller/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ProductController.php</a:t>
            </a:r>
            <a:b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App\Controller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...</a:t>
            </a:r>
            <a:b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App\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Entity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\Product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Doctrine\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Persistence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Symfony\Component\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HttpFoundation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Response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use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Symfony\Component\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Routing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\Annotation\Route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ProductController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AbstractController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#[Route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'/product'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600" b="0" i="0" dirty="0" err="1">
                <a:solidFill>
                  <a:srgbClr val="467CDA"/>
                </a:solidFill>
                <a:latin typeface="Consolas" panose="020B0609020204030204" pitchFamily="49" charset="0"/>
              </a:rPr>
              <a:t>name</a:t>
            </a:r>
            <a:r>
              <a:rPr lang="fr-FR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: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create_product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createProduct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Response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getManager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setName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setPrice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1999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setDescription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Ergonomic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and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stylish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!'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endParaRPr lang="fr-FR" sz="1600" b="0" i="0" dirty="0">
              <a:solidFill>
                <a:srgbClr val="A9B7C6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nouvelle entité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8588AE-B280-48D7-9D90-925D98F965C1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988840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4991164"/>
            <a:ext cx="10972800" cy="1058916"/>
          </a:xfrm>
          <a:prstGeom prst="roundRect">
            <a:avLst>
              <a:gd name="adj" fmla="val 7933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46E66423-9BD1-2D37-0ECF-DE60C18F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05064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69404ADC-0461-7FDE-7853-185088BDE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79896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#[Route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'/product'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fr-FR" sz="1600" b="0" i="0" dirty="0" err="1">
                <a:solidFill>
                  <a:srgbClr val="467CDA"/>
                </a:solidFill>
                <a:latin typeface="Consolas" panose="020B0609020204030204" pitchFamily="49" charset="0"/>
              </a:rPr>
              <a:t>name</a:t>
            </a:r>
            <a:r>
              <a:rPr lang="fr-FR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: 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create_product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</a:t>
            </a:r>
            <a:r>
              <a:rPr lang="fr-FR" sz="1600" b="0" i="0" dirty="0" err="1">
                <a:solidFill>
                  <a:srgbClr val="CC7832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createProduct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Response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getManager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new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Product()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setName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setPrice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1999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setDescription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Ergonomic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and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stylish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!'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tell Doctrine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you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want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to (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eventually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)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save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the Product (no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queries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yet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b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persist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actually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executes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the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queries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(i.e. the INSERT </a:t>
            </a:r>
            <a:r>
              <a:rPr lang="fr-FR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query</a:t>
            </a: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b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flush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return new </a:t>
            </a:r>
            <a:r>
              <a:rPr lang="fr-FR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Response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Saved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new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</a:t>
            </a:r>
            <a:r>
              <a:rPr lang="fr-FR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with</a:t>
            </a:r>
            <a:r>
              <a:rPr lang="fr-FR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 id '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fr-FR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fr-FR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fr-FR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getId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())</a:t>
            </a: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fr-FR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persistance de l’entité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80C37A0-D8B8-4D12-B791-333830E51322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1249" y="1334974"/>
            <a:ext cx="10972800" cy="8064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3501008"/>
            <a:ext cx="10972800" cy="5760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9600" y="4243108"/>
            <a:ext cx="10972800" cy="57606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22F139D5-03D8-4DAD-C95C-6609A5C9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49" y="2276872"/>
            <a:ext cx="10972800" cy="10581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fr-FR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#[Route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'/product/{id}'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name: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en-US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product_show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’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function 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show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ManagerRegistry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int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Response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getRepository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(Product::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find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if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(!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throw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$this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createNotFoundException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'No product found for id 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b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new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Response(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'Check out this great product: 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getName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or render a template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// in the template, print things with {{ product.name }}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// return $this-&gt;render('product/</a:t>
            </a:r>
            <a:r>
              <a:rPr lang="en-US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show.html.twig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', ['product' =&gt; $product]);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sz="16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recherche à partir de l’identifiant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CDAD5D-CBBE-4B83-8A94-E20A00FF5E84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768779"/>
            <a:ext cx="10972800" cy="3640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2276533"/>
            <a:ext cx="10972800" cy="129614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C1D139D4-40E8-95B9-F44E-19337B88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07" y="1336731"/>
            <a:ext cx="10972800" cy="3640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#[Route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'/product/{id}'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name: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en-US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product_show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’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function 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show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int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 err="1">
                <a:solidFill>
                  <a:srgbClr val="A9B7C6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Response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b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find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...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sz="16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recherche à partir de l’identifiant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5DD4F29-EFA0-42F1-BAB4-599ED5112632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303236"/>
            <a:ext cx="10972800" cy="36407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1804637"/>
            <a:ext cx="10972800" cy="544243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r>
              <a:rPr lang="en-US" sz="160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#[Route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'/product/{id}'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467CDA"/>
                </a:solidFill>
                <a:latin typeface="Consolas" panose="020B0609020204030204" pitchFamily="49" charset="0"/>
              </a:rPr>
              <a:t>name: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en-US" sz="1600" b="0" i="0" dirty="0" err="1">
                <a:solidFill>
                  <a:srgbClr val="6A8759"/>
                </a:solidFill>
                <a:latin typeface="Consolas" panose="020B0609020204030204" pitchFamily="49" charset="0"/>
              </a:rPr>
              <a:t>show_product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]</a:t>
            </a:r>
            <a:b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BBB529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public function 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show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(?Product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): Response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if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(!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 {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throw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$this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createNotFoundException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'No product found for id 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return new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Response(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'Check out this great product: 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.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getName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or render a template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// in the template, print things with {{ product.name }}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    // return $this-&gt;render('product/</a:t>
            </a:r>
            <a:r>
              <a:rPr lang="en-US" sz="1600" b="0" i="0" dirty="0" err="1">
                <a:solidFill>
                  <a:srgbClr val="808080"/>
                </a:solidFill>
                <a:latin typeface="Consolas" panose="020B0609020204030204" pitchFamily="49" charset="0"/>
              </a:rPr>
              <a:t>show.html.twig</a:t>
            </a: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', ['product' =&gt; $product]);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}</a:t>
            </a:r>
            <a:endParaRPr lang="en-US" sz="1600" b="0" i="0" dirty="0">
              <a:solidFill>
                <a:srgbClr val="80808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recherche avec </a:t>
            </a:r>
            <a:r>
              <a:rPr lang="fr-FR" b="1" dirty="0" err="1">
                <a:latin typeface="Consolas" panose="020B0609020204030204" pitchFamily="49" charset="0"/>
              </a:rPr>
              <a:t>ParamConverter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411130-56C3-42BF-9CD9-CC8F7EBBD3C2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768779"/>
            <a:ext cx="10972800" cy="83876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2743001"/>
            <a:ext cx="10972800" cy="129614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C1D139D4-40E8-95B9-F44E-19337B88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07" y="1049359"/>
            <a:ext cx="10972800" cy="5757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Utilisation de l’entité : autres recherches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1B0332-94FD-4062-B0F0-F033E9CE19C5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84171B-9B26-4415-87FA-52F240C2D7BE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7951" y="1058093"/>
            <a:ext cx="10972800" cy="5323235"/>
          </a:xfrm>
          <a:prstGeom prst="rect">
            <a:avLst/>
          </a:prstGeom>
          <a:solidFill>
            <a:srgbClr val="3333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$doctrine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getManager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dirty="0">
                <a:solidFill>
                  <a:srgbClr val="9876AA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dirty="0" err="1">
                <a:solidFill>
                  <a:srgbClr val="FFC66D"/>
                </a:solidFill>
                <a:latin typeface="Consolas" panose="020B0609020204030204" pitchFamily="49" charset="0"/>
              </a:rPr>
              <a:t>getRepository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(Product::</a:t>
            </a:r>
            <a:r>
              <a:rPr 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look for a single Product by its primary key (usually 'id’)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find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$id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look for a single Product by name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 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findOneBy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([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'name'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])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or find by name and price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roductRepository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findOneBy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([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'name'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'price'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897BB"/>
                </a:solidFill>
                <a:latin typeface="Consolas" panose="020B0609020204030204" pitchFamily="49" charset="0"/>
              </a:rPr>
              <a:t>1999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])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look for multiple Product objects matching the name, ordered by price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$products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findBy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 [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'name'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'Keyboard'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]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,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[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'price'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=&gt; </a:t>
            </a:r>
            <a:r>
              <a:rPr lang="en-US" sz="1600" b="0" i="0" dirty="0">
                <a:solidFill>
                  <a:srgbClr val="6A8759"/>
                </a:solidFill>
                <a:latin typeface="Consolas" panose="020B0609020204030204" pitchFamily="49" charset="0"/>
              </a:rPr>
              <a:t>'ASC'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] 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look for *all* Product objects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72737A"/>
                </a:solidFill>
                <a:latin typeface="Consolas" panose="020B0609020204030204" pitchFamily="49" charset="0"/>
              </a:rPr>
              <a:t>$products 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= 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dirty="0" err="1">
                <a:solidFill>
                  <a:srgbClr val="9876AA"/>
                </a:solidFill>
                <a:latin typeface="Consolas" panose="020B0609020204030204" pitchFamily="49" charset="0"/>
              </a:rPr>
              <a:t>productRepository</a:t>
            </a:r>
            <a:r>
              <a:rPr lang="en-US" sz="160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 err="1">
                <a:solidFill>
                  <a:srgbClr val="FFC66D"/>
                </a:solidFill>
                <a:latin typeface="Consolas" panose="020B0609020204030204" pitchFamily="49" charset="0"/>
              </a:rPr>
              <a:t>findAll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  <a:t>// Delete an object</a:t>
            </a:r>
            <a:br>
              <a:rPr lang="en-US" sz="1600" b="0" i="0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remove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</a:t>
            </a: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$product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r>
              <a:rPr lang="en-US" sz="1600" b="0" i="0" dirty="0">
                <a:solidFill>
                  <a:srgbClr val="9876AA"/>
                </a:solidFill>
                <a:latin typeface="Consolas" panose="020B0609020204030204" pitchFamily="49" charset="0"/>
              </a:rPr>
              <a:t>$</a:t>
            </a:r>
            <a:r>
              <a:rPr lang="en-US" sz="1600" b="0" i="0" dirty="0" err="1">
                <a:solidFill>
                  <a:srgbClr val="9876AA"/>
                </a:solidFill>
                <a:latin typeface="Consolas" panose="020B0609020204030204" pitchFamily="49" charset="0"/>
              </a:rPr>
              <a:t>entityManager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-&gt;</a:t>
            </a:r>
            <a:r>
              <a:rPr lang="en-US" sz="1600" b="0" i="0" dirty="0">
                <a:solidFill>
                  <a:srgbClr val="FFC66D"/>
                </a:solidFill>
                <a:latin typeface="Consolas" panose="020B0609020204030204" pitchFamily="49" charset="0"/>
              </a:rPr>
              <a:t>flush</a:t>
            </a:r>
            <a:r>
              <a:rPr lang="en-US" sz="1600" b="0" i="0" dirty="0">
                <a:solidFill>
                  <a:srgbClr val="A9B7C6"/>
                </a:solidFill>
                <a:latin typeface="Consolas" panose="020B0609020204030204" pitchFamily="49" charset="0"/>
              </a:rPr>
              <a:t>()</a:t>
            </a:r>
            <a: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  <a:t>;</a:t>
            </a: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br>
              <a:rPr lang="en-US" sz="1600" b="0" i="0" dirty="0">
                <a:solidFill>
                  <a:srgbClr val="CC7832"/>
                </a:solidFill>
                <a:latin typeface="Consolas" panose="020B0609020204030204" pitchFamily="49" charset="0"/>
              </a:rPr>
            </a:br>
            <a:endParaRPr lang="fr-FR" sz="16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09600" y="1052736"/>
            <a:ext cx="10972800" cy="5964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09600" y="1789108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9600" y="2532001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09600" y="3284226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4000174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4752399"/>
            <a:ext cx="10972800" cy="57606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09600" y="5444690"/>
            <a:ext cx="10972800" cy="832337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Les formulaires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24F7EB-422F-4C61-A09B-4D191915CC9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64A3DA1-C597-4577-A736-5A0D00CE1317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Objectif des formulaires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Un </a:t>
            </a:r>
            <a:r>
              <a:rPr lang="fr-FR" dirty="0">
                <a:solidFill>
                  <a:schemeClr val="bg1"/>
                </a:solidFill>
              </a:rPr>
              <a:t>formulaire se construit sur un objet</a:t>
            </a:r>
          </a:p>
          <a:p>
            <a:pPr>
              <a:defRPr/>
            </a:pPr>
            <a:r>
              <a:rPr lang="fr-FR" dirty="0"/>
              <a:t>Son </a:t>
            </a:r>
            <a:r>
              <a:rPr lang="fr-FR" dirty="0">
                <a:solidFill>
                  <a:schemeClr val="bg1"/>
                </a:solidFill>
              </a:rPr>
              <a:t>objectif</a:t>
            </a:r>
            <a:r>
              <a:rPr lang="fr-FR" dirty="0"/>
              <a:t> est d’</a:t>
            </a:r>
            <a:r>
              <a:rPr lang="fr-FR" dirty="0">
                <a:solidFill>
                  <a:schemeClr val="bg1"/>
                </a:solidFill>
              </a:rPr>
              <a:t>hydrater l’objet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Hydrater</a:t>
            </a:r>
            <a:r>
              <a:rPr lang="fr-FR" dirty="0"/>
              <a:t> : affecter les attributs de l’objet</a:t>
            </a:r>
          </a:p>
          <a:p>
            <a:pPr>
              <a:defRPr/>
            </a:pPr>
            <a:r>
              <a:rPr lang="fr-FR" dirty="0"/>
              <a:t>Construire un formulaire :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FormBuilder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Ajouter des champs </a:t>
            </a:r>
            <a:r>
              <a:rPr lang="fr-FR" dirty="0"/>
              <a:t>au formulaire, type sémantique :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text</a:t>
            </a:r>
            <a:r>
              <a:rPr lang="fr-FR" dirty="0"/>
              <a:t>,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email</a:t>
            </a:r>
            <a:r>
              <a:rPr lang="fr-FR" dirty="0"/>
              <a:t>, </a:t>
            </a:r>
            <a:r>
              <a:rPr lang="fr-FR" b="1" dirty="0" err="1">
                <a:latin typeface="Consolas" panose="020B0609020204030204" pitchFamily="49" charset="0"/>
                <a:cs typeface="Courier New" pitchFamily="49" charset="0"/>
              </a:rPr>
              <a:t>integer</a:t>
            </a:r>
            <a:r>
              <a:rPr lang="fr-FR" dirty="0"/>
              <a:t>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Sécurisation automatique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Contrôler la validité </a:t>
            </a:r>
            <a:r>
              <a:rPr lang="fr-FR" dirty="0"/>
              <a:t>d’un formulaire</a:t>
            </a:r>
          </a:p>
          <a:p>
            <a:pPr>
              <a:defRPr/>
            </a:pPr>
            <a:r>
              <a:rPr lang="fr-FR" dirty="0"/>
              <a:t>Exploitation du formulaire dans la </a:t>
            </a:r>
            <a:r>
              <a:rPr lang="fr-FR" dirty="0">
                <a:solidFill>
                  <a:schemeClr val="bg1"/>
                </a:solidFill>
              </a:rPr>
              <a:t>vue </a:t>
            </a:r>
            <a:r>
              <a:rPr lang="fr-FR" dirty="0" err="1">
                <a:solidFill>
                  <a:schemeClr val="bg1"/>
                </a:solidFill>
              </a:rPr>
              <a:t>Twig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:</a:t>
            </a:r>
            <a:br>
              <a:rPr lang="fr-FR" dirty="0"/>
            </a:b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{{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form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myForm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 }}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C43DE5-1950-410B-8537-B7EE127564E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E349540-6354-4D04-8BD4-B032BC35F94D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Créer un projet Symfony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1B8087-30BC-4FC9-B8D0-479E66270249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F240C1E-50BC-45FB-8FA6-A1B87AA584CB}" type="datetime11">
              <a:rPr lang="fr-FR" smtClean="0"/>
              <a:t>10:47:47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  <p:extLst>
      <p:ext uri="{BB962C8B-B14F-4D97-AF65-F5344CB8AC3E}">
        <p14:creationId xmlns:p14="http://schemas.microsoft.com/office/powerpoint/2010/main" val="17914275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Construction de formulaire dans le contrôleur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TaskController.php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AbstractController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creates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object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and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initializes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some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data for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example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'Write a blog post'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tomorrow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600" b="1" dirty="0">
              <a:latin typeface="Consolas" panose="020B0609020204030204" pitchFamily="49" charset="0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90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290690-4CC5-4A60-A40A-E1A8149EE427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09600" y="4509120"/>
            <a:ext cx="10972800" cy="1008112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805676" y="1394479"/>
            <a:ext cx="65806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Construction de formulaire dans le contrôleur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TaskController.php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createFormBuilder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TextType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save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'label'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])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getForm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...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fr-FR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91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44152-FB28-4D7C-8B43-7C88D551C9E7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2309530"/>
            <a:ext cx="10972800" cy="7920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4221088"/>
            <a:ext cx="10972800" cy="1296144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05676" y="1178903"/>
            <a:ext cx="65806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Classe de formulaire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/Type/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TaskType.php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SubmitType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\Extension\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Core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TextType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FormBuilderInterface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AbstractType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buildForm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FormBuilderInterface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$builder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array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$options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builder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TextType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dueDate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add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save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SubmitType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92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1E3FA91-2698-42C1-9BC8-11179CB919A6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1328802"/>
          </a:xfrm>
          <a:prstGeom prst="roundRect">
            <a:avLst>
              <a:gd name="adj" fmla="val 519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3206284"/>
            <a:ext cx="10972800" cy="39939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3710340"/>
            <a:ext cx="10972800" cy="39939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" y="4227352"/>
            <a:ext cx="10972800" cy="1289880"/>
          </a:xfrm>
          <a:prstGeom prst="roundRect">
            <a:avLst>
              <a:gd name="adj" fmla="val 5444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60704" y="3338548"/>
            <a:ext cx="41182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Classe de formulaire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creates a task object and initializes some data for this example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setTask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'Write a blog post'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setDueDate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DateTime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tomorrow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93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D87D346-FA91-4B0D-AC62-3C0E0FB54B0B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09600" y="1772816"/>
            <a:ext cx="10972800" cy="360040"/>
          </a:xfrm>
          <a:prstGeom prst="roundRect">
            <a:avLst>
              <a:gd name="adj" fmla="val 5198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3501008"/>
            <a:ext cx="10972800" cy="105970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4705171"/>
            <a:ext cx="10972800" cy="399390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460704" y="1052736"/>
            <a:ext cx="4118248" cy="2970177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src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1" u="none" strike="noStrike" cap="none" normalizeH="0" baseline="0" dirty="0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fr-FR" altLang="fr-FR" sz="1600" b="1" i="1" u="none" strike="noStrike" cap="none" normalizeH="0" baseline="0" dirty="0" err="1">
                <a:ln>
                  <a:noFill/>
                </a:ln>
                <a:solidFill>
                  <a:srgbClr val="B72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Task.php</a:t>
            </a:r>
            <a:endParaRPr kumimoji="0" lang="fr-FR" altLang="fr-FR" sz="1600" b="1" i="1" u="none" strike="noStrike" cap="none" normalizeH="0" baseline="0" dirty="0">
              <a:ln>
                <a:noFill/>
              </a:ln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App\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Entity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b="1" dirty="0">
              <a:solidFill>
                <a:srgbClr val="93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class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protected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fr-FR" alt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lvl="0"/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task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</a:p>
          <a:p>
            <a:pPr lvl="0"/>
            <a:r>
              <a:rPr lang="fr-FR" altLang="fr-FR" sz="1600" b="1" dirty="0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public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function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setDueDate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\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DateTime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$</a:t>
            </a:r>
            <a:r>
              <a:rPr lang="fr-FR" altLang="fr-FR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dueDate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>
                <a:solidFill>
                  <a:srgbClr val="E67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fr-FR" altLang="fr-FR" sz="16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fr-FR" altLang="fr-FR" sz="1600" b="1" dirty="0" err="1">
                <a:solidFill>
                  <a:srgbClr val="FF8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null</a:t>
            </a:r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</a:p>
          <a:p>
            <a:pPr lvl="0"/>
            <a:r>
              <a:rPr lang="fr-FR" altLang="fr-FR" sz="1600" b="1" dirty="0">
                <a:solidFill>
                  <a:srgbClr val="93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fr-FR" alt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fr-FR" altLang="fr-FR" sz="1600" b="1" i="1" dirty="0">
              <a:solidFill>
                <a:srgbClr val="B72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Rendu de formulaire dans les </a:t>
            </a:r>
            <a:r>
              <a:rPr lang="fr-FR" dirty="0" err="1"/>
              <a:t>templates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Entity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render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/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new.html.twig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[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myForm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createView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(),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94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6B1318C-29F1-4B66-BBF1-A16FAA505AC6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9600" y="4476909"/>
            <a:ext cx="10972800" cy="320243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09600" y="4973826"/>
            <a:ext cx="10972800" cy="831438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603504" y="5639747"/>
            <a:ext cx="4978896" cy="665921"/>
          </a:xfrm>
          <a:prstGeom prst="rect">
            <a:avLst/>
          </a:prstGeom>
          <a:solidFill>
            <a:srgbClr val="333333"/>
          </a:solidFill>
          <a:ln w="254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{# </a:t>
            </a:r>
            <a:r>
              <a:rPr lang="fr-FR" altLang="fr-FR" sz="1600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templates</a:t>
            </a:r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altLang="fr-FR" sz="1600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task</a:t>
            </a:r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/</a:t>
            </a:r>
            <a:r>
              <a:rPr lang="fr-FR" altLang="fr-FR" sz="1600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new.html.twig</a:t>
            </a:r>
            <a:r>
              <a:rPr lang="fr-FR" altLang="fr-FR" sz="1600" i="1" dirty="0">
                <a:solidFill>
                  <a:srgbClr val="B729D9"/>
                </a:solidFill>
                <a:latin typeface="Consolas" panose="020B0609020204030204" pitchFamily="49" charset="0"/>
              </a:rPr>
              <a:t> #}</a:t>
            </a:r>
          </a:p>
          <a:p>
            <a:pPr lvl="0"/>
            <a:r>
              <a:rPr lang="fr-FR" altLang="fr-FR" sz="1600" dirty="0">
                <a:solidFill>
                  <a:srgbClr val="A0A0A0"/>
                </a:solidFill>
                <a:latin typeface="Consolas" panose="020B0609020204030204" pitchFamily="49" charset="0"/>
              </a:rPr>
              <a:t>{{</a:t>
            </a:r>
            <a:r>
              <a:rPr lang="fr-FR" altLang="fr-FR" sz="1600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600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altLang="fr-FR" sz="1600" dirty="0">
                <a:solidFill>
                  <a:srgbClr val="E67700"/>
                </a:solidFill>
                <a:latin typeface="Consolas" panose="020B0609020204030204" pitchFamily="49" charset="0"/>
              </a:rPr>
              <a:t>(</a:t>
            </a:r>
            <a:r>
              <a:rPr lang="fr-FR" altLang="fr-FR" sz="1600" dirty="0" err="1">
                <a:solidFill>
                  <a:srgbClr val="FFFFFF"/>
                </a:solidFill>
                <a:latin typeface="Consolas" panose="020B0609020204030204" pitchFamily="49" charset="0"/>
              </a:rPr>
              <a:t>myForm</a:t>
            </a:r>
            <a:r>
              <a:rPr lang="fr-FR" altLang="fr-FR" sz="1600" dirty="0">
                <a:solidFill>
                  <a:srgbClr val="E67700"/>
                </a:solidFill>
                <a:latin typeface="Consolas" panose="020B0609020204030204" pitchFamily="49" charset="0"/>
              </a:rPr>
              <a:t>)</a:t>
            </a:r>
            <a:r>
              <a:rPr lang="fr-FR" altLang="fr-FR" sz="1600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600" dirty="0">
                <a:solidFill>
                  <a:srgbClr val="A0A0A0"/>
                </a:solidFill>
                <a:latin typeface="Consolas" panose="020B0609020204030204" pitchFamily="49" charset="0"/>
              </a:rPr>
              <a:t>}}</a:t>
            </a:r>
            <a:r>
              <a:rPr lang="fr-FR" altLang="fr-F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487488" y="4476909"/>
            <a:ext cx="720080" cy="3202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297743" y="5228750"/>
            <a:ext cx="2311729" cy="3202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3" name="Connecteur en arc 12"/>
          <p:cNvCxnSpPr>
            <a:cxnSpLocks/>
            <a:stCxn id="11" idx="2"/>
            <a:endCxn id="12" idx="1"/>
          </p:cNvCxnSpPr>
          <p:nvPr/>
        </p:nvCxnSpPr>
        <p:spPr bwMode="auto">
          <a:xfrm rot="16200000" flipH="1">
            <a:off x="2276775" y="4367904"/>
            <a:ext cx="591720" cy="1450215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991544" y="5228750"/>
            <a:ext cx="1008112" cy="32024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0" name="Connecteur en arc 19"/>
          <p:cNvCxnSpPr>
            <a:cxnSpLocks/>
            <a:stCxn id="19" idx="2"/>
            <a:endCxn id="9" idx="1"/>
          </p:cNvCxnSpPr>
          <p:nvPr/>
        </p:nvCxnSpPr>
        <p:spPr bwMode="auto">
          <a:xfrm rot="16200000" flipH="1">
            <a:off x="4337695" y="3706898"/>
            <a:ext cx="423715" cy="4107904"/>
          </a:xfrm>
          <a:prstGeom prst="curvedConnector2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16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Traitement de formulaire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99" y="1052736"/>
            <a:ext cx="10972800" cy="5255989"/>
          </a:xfrm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\Component\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HttpFoundation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\Type\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 panose="020B0609020204030204" pitchFamily="49" charset="0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just setup a fresh $task object (remove the example data)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new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handleRequest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request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if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isSubmitted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&amp;&amp;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$form</a:t>
            </a:r>
            <a:r>
              <a:rPr lang="en-US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isValid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())</a:t>
            </a: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{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$form-&gt;</a:t>
            </a:r>
            <a:r>
              <a:rPr lang="en-US" sz="1600" b="1" i="1" dirty="0" err="1">
                <a:solidFill>
                  <a:srgbClr val="B729D9"/>
                </a:solidFill>
                <a:latin typeface="Consolas" panose="020B0609020204030204" pitchFamily="49" charset="0"/>
              </a:rPr>
              <a:t>getData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() holds the submitted values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but, the original `$task` variable has also been updated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getData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en-US" sz="1600" b="1" i="1" dirty="0">
                <a:solidFill>
                  <a:srgbClr val="B729D9"/>
                </a:solidFill>
                <a:latin typeface="Consolas" panose="020B0609020204030204" pitchFamily="49" charset="0"/>
              </a:rPr>
              <a:t>// ... perform some action, such as saving the task to the database</a:t>
            </a:r>
            <a:endParaRPr lang="en-US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        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redirectToRoute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task_success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 panose="020B0609020204030204" pitchFamily="49" charset="0"/>
              </a:rPr>
              <a:t>return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render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task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/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new.html.twig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,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[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    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 panose="020B0609020204030204" pitchFamily="49" charset="0"/>
              </a:rPr>
              <a:t>myForm</a:t>
            </a:r>
            <a:r>
              <a:rPr lang="fr-FR" sz="1600" b="1" dirty="0">
                <a:solidFill>
                  <a:srgbClr val="56DB3A"/>
                </a:solidFill>
                <a:latin typeface="Consolas" panose="020B0609020204030204" pitchFamily="49" charset="0"/>
              </a:rPr>
              <a:t>'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 panose="020B0609020204030204" pitchFamily="49" charset="0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form</a:t>
            </a:r>
            <a:r>
              <a:rPr lang="fr-FR" sz="1600" b="1" dirty="0">
                <a:solidFill>
                  <a:srgbClr val="E67700"/>
                </a:solidFill>
                <a:latin typeface="Consolas" panose="020B0609020204030204" pitchFamily="49" charset="0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 panose="020B0609020204030204" pitchFamily="49" charset="0"/>
              </a:rPr>
              <a:t>createView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(),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 panose="020B0609020204030204" pitchFamily="49" charset="0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]);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 panose="020B0609020204030204" pitchFamily="49" charset="0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95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5DEE6E-2061-4071-8D9F-093DBD83D72C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22599" y="3244291"/>
            <a:ext cx="10972800" cy="320243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22599" y="3522613"/>
            <a:ext cx="10972800" cy="314299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22599" y="3795864"/>
            <a:ext cx="10972800" cy="960595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Configuration de formulaire depuis </a:t>
            </a:r>
            <a:r>
              <a:rPr lang="fr-FR" b="1" dirty="0" err="1">
                <a:latin typeface="Consolas" panose="020B0609020204030204" pitchFamily="49" charset="0"/>
              </a:rPr>
              <a:t>FormBuilder</a:t>
            </a:r>
            <a:endParaRPr lang="fr-FR" b="1" dirty="0">
              <a:latin typeface="Consolas" panose="020B06090202040302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99" y="1052736"/>
            <a:ext cx="10972800" cy="5255989"/>
          </a:xfrm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form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=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createFormBuilder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setAction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generateUrl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/>
              </a:rPr>
              <a:t>target_route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setMethod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'GET'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getForm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();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96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8498E04-3E63-4BF2-804C-3D2C23B7C101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22599" y="4028822"/>
            <a:ext cx="10972800" cy="480298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Configuration de </a:t>
            </a:r>
            <a:r>
              <a:rPr lang="fr-FR"/>
              <a:t>classe de formulaire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599" y="1052736"/>
            <a:ext cx="10972800" cy="5255989"/>
          </a:xfrm>
          <a:solidFill>
            <a:srgbClr val="333333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src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/Controller/</a:t>
            </a:r>
            <a:r>
              <a:rPr lang="fr-FR" sz="1600" b="1" i="1" dirty="0" err="1">
                <a:solidFill>
                  <a:srgbClr val="B729D9"/>
                </a:solidFill>
                <a:latin typeface="Consolas"/>
              </a:rPr>
              <a:t>TaskController.php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namespace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App\Controller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App\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Form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TaskType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use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Symfony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\Bundle\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FrameworkBundle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\Controller\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F8400"/>
                </a:solidFill>
                <a:latin typeface="Consolas"/>
              </a:rPr>
              <a:t>class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TaskController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extends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AbstractController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FF8400"/>
                </a:solidFill>
                <a:latin typeface="Consolas"/>
              </a:rPr>
              <a:t>public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 err="1">
                <a:solidFill>
                  <a:srgbClr val="FF8400"/>
                </a:solidFill>
                <a:latin typeface="Consolas"/>
              </a:rPr>
              <a:t>function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new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()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{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$form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E67700"/>
                </a:solidFill>
                <a:latin typeface="Consolas"/>
              </a:rPr>
              <a:t>=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$this</a:t>
            </a:r>
            <a:r>
              <a:rPr lang="en-US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en-US" sz="1600" b="1" dirty="0" err="1">
                <a:solidFill>
                  <a:srgbClr val="FFFFFF"/>
                </a:solidFill>
                <a:latin typeface="Consolas"/>
              </a:rPr>
              <a:t>createForm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Consolas"/>
              </a:rPr>
              <a:t>TaskType</a:t>
            </a:r>
            <a:r>
              <a:rPr lang="en-US" sz="1600" b="1" dirty="0">
                <a:solidFill>
                  <a:srgbClr val="E67700"/>
                </a:solidFill>
                <a:latin typeface="Consolas"/>
              </a:rPr>
              <a:t>::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class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Consolas"/>
              </a:rPr>
              <a:t>$task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,</a:t>
            </a:r>
            <a:r>
              <a:rPr lang="en-US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en-US" sz="1600" b="1" dirty="0">
                <a:solidFill>
                  <a:srgbClr val="939393"/>
                </a:solidFill>
                <a:latin typeface="Consolas"/>
              </a:rPr>
              <a:t>[</a:t>
            </a:r>
            <a:endParaRPr lang="en-US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'action'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FFFFFF"/>
                </a:solidFill>
                <a:latin typeface="Consolas"/>
              </a:rPr>
              <a:t>$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this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-&gt;</a:t>
            </a:r>
            <a:r>
              <a:rPr lang="fr-FR" sz="1600" b="1" dirty="0" err="1">
                <a:solidFill>
                  <a:srgbClr val="FFFFFF"/>
                </a:solidFill>
                <a:latin typeface="Consolas"/>
              </a:rPr>
              <a:t>generateUrl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(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/>
              </a:rPr>
              <a:t>target_route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),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    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 err="1">
                <a:solidFill>
                  <a:srgbClr val="56DB3A"/>
                </a:solidFill>
                <a:latin typeface="Consolas"/>
              </a:rPr>
              <a:t>method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E67700"/>
                </a:solidFill>
                <a:latin typeface="Consolas"/>
              </a:rPr>
              <a:t>=&gt;</a:t>
            </a:r>
            <a:r>
              <a:rPr lang="fr-FR" sz="1600" b="1" dirty="0">
                <a:solidFill>
                  <a:srgbClr val="FAFAFA"/>
                </a:solidFill>
                <a:latin typeface="Consolas"/>
              </a:rPr>
              <a:t> </a:t>
            </a:r>
            <a:r>
              <a:rPr lang="fr-FR" sz="1600" b="1" dirty="0">
                <a:solidFill>
                  <a:srgbClr val="56DB3A"/>
                </a:solidFill>
                <a:latin typeface="Consolas"/>
              </a:rPr>
              <a:t>'GET'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,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]);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    </a:t>
            </a:r>
            <a:r>
              <a:rPr lang="fr-FR" sz="1600" b="1" i="1" dirty="0">
                <a:solidFill>
                  <a:srgbClr val="B729D9"/>
                </a:solidFill>
                <a:latin typeface="Consolas"/>
              </a:rPr>
              <a:t>// ...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FAFAFA"/>
                </a:solidFill>
                <a:latin typeface="Consolas"/>
              </a:rPr>
              <a:t>    </a:t>
            </a: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b="1" dirty="0">
                <a:solidFill>
                  <a:srgbClr val="939393"/>
                </a:solidFill>
                <a:latin typeface="Consolas"/>
              </a:rPr>
              <a:t>}</a:t>
            </a:r>
            <a:endParaRPr lang="fr-FR" sz="1600" b="1" dirty="0">
              <a:solidFill>
                <a:srgbClr val="FAFAFA"/>
              </a:solidFill>
              <a:latin typeface="Consola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89D22B-BFC5-424B-AF49-CD6DF55605F1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FB759FE4-97AE-4E63-A765-A81B13C360A9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  <a:endParaRPr lang="fr-FR" dirty="0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622599" y="4258666"/>
            <a:ext cx="10972800" cy="504056"/>
          </a:xfrm>
          <a:prstGeom prst="roundRect">
            <a:avLst>
              <a:gd name="adj" fmla="val 11352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67A133-DB99-483C-9D8E-4D93E5BDD49D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E659B94-3132-49C3-A6FE-DE993C4A5EB1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Sécurité, principe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La sécurité regroupe deux principes :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Authentification</a:t>
            </a:r>
            <a:r>
              <a:rPr lang="fr-FR" dirty="0"/>
              <a:t> (</a:t>
            </a:r>
            <a:r>
              <a:rPr lang="fr-FR" dirty="0" err="1"/>
              <a:t>authentication</a:t>
            </a:r>
            <a:r>
              <a:rPr lang="fr-FR" dirty="0"/>
              <a:t>)</a:t>
            </a:r>
          </a:p>
          <a:p>
            <a:pPr lvl="1">
              <a:defRPr/>
            </a:pPr>
            <a:r>
              <a:rPr lang="fr-FR" dirty="0">
                <a:solidFill>
                  <a:schemeClr val="bg1"/>
                </a:solidFill>
              </a:rPr>
              <a:t>Droits d’accès </a:t>
            </a:r>
            <a:r>
              <a:rPr lang="fr-FR" dirty="0"/>
              <a:t>(</a:t>
            </a:r>
            <a:r>
              <a:rPr lang="fr-FR" dirty="0" err="1"/>
              <a:t>authorization</a:t>
            </a:r>
            <a:r>
              <a:rPr lang="fr-FR" dirty="0"/>
              <a:t>)</a:t>
            </a:r>
          </a:p>
          <a:p>
            <a:pPr>
              <a:defRPr/>
            </a:pPr>
            <a:r>
              <a:rPr lang="fr-FR" dirty="0"/>
              <a:t>L’</a:t>
            </a:r>
            <a:r>
              <a:rPr lang="fr-FR" dirty="0">
                <a:solidFill>
                  <a:schemeClr val="bg1"/>
                </a:solidFill>
              </a:rPr>
              <a:t>authentification</a:t>
            </a:r>
            <a:r>
              <a:rPr lang="fr-FR" dirty="0"/>
              <a:t> consiste à s’assurer de l’</a:t>
            </a:r>
            <a:r>
              <a:rPr lang="fr-FR" dirty="0">
                <a:solidFill>
                  <a:schemeClr val="bg1"/>
                </a:solidFill>
              </a:rPr>
              <a:t>identité d’un utilisateur</a:t>
            </a:r>
            <a:r>
              <a:rPr lang="fr-FR" dirty="0"/>
              <a:t> : formulaire de connexion, authentification HTTP, …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Authentification</a:t>
            </a:r>
            <a:r>
              <a:rPr lang="fr-FR" dirty="0"/>
              <a:t> gérée par le 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firewall</a:t>
            </a:r>
          </a:p>
          <a:p>
            <a:pPr>
              <a:defRPr/>
            </a:pPr>
            <a:r>
              <a:rPr lang="fr-FR" dirty="0"/>
              <a:t>Les </a:t>
            </a:r>
            <a:r>
              <a:rPr lang="fr-FR" dirty="0">
                <a:solidFill>
                  <a:schemeClr val="bg1"/>
                </a:solidFill>
              </a:rPr>
              <a:t>droits d’accès</a:t>
            </a:r>
            <a:r>
              <a:rPr lang="fr-FR" dirty="0"/>
              <a:t> permettent de contrôler qu’</a:t>
            </a:r>
            <a:r>
              <a:rPr lang="fr-FR" dirty="0">
                <a:solidFill>
                  <a:schemeClr val="bg1"/>
                </a:solidFill>
              </a:rPr>
              <a:t>un utilisateur authentifié peut exécuter une action</a:t>
            </a:r>
          </a:p>
          <a:p>
            <a:pPr>
              <a:defRPr/>
            </a:pPr>
            <a:r>
              <a:rPr lang="fr-FR" dirty="0">
                <a:solidFill>
                  <a:schemeClr val="bg1"/>
                </a:solidFill>
              </a:rPr>
              <a:t>Droits d’accès </a:t>
            </a:r>
            <a:r>
              <a:rPr lang="fr-FR" dirty="0"/>
              <a:t>sont gérés par </a:t>
            </a:r>
            <a:r>
              <a:rPr lang="fr-FR" b="1" dirty="0" err="1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access</a:t>
            </a:r>
            <a:r>
              <a:rPr lang="fr-FR" b="1" dirty="0">
                <a:solidFill>
                  <a:schemeClr val="bg1"/>
                </a:solidFill>
                <a:latin typeface="Consolas" panose="020B0609020204030204" pitchFamily="49" charset="0"/>
                <a:cs typeface="Courier New" pitchFamily="49" charset="0"/>
              </a:rPr>
              <a:t> control</a:t>
            </a:r>
          </a:p>
          <a:p>
            <a:pPr>
              <a:defRPr/>
            </a:pPr>
            <a:r>
              <a:rPr lang="fr-FR" b="1" dirty="0">
                <a:solidFill>
                  <a:schemeClr val="bg1"/>
                </a:solidFill>
                <a:cs typeface="Courier New" pitchFamily="49" charset="0"/>
              </a:rPr>
              <a:t>Configuré </a:t>
            </a:r>
            <a:r>
              <a:rPr lang="fr-FR" dirty="0">
                <a:cs typeface="Courier New" pitchFamily="49" charset="0"/>
              </a:rPr>
              <a:t>dans</a:t>
            </a:r>
            <a:r>
              <a:rPr lang="fr-FR" b="1" dirty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fr-FR" b="1" dirty="0">
                <a:latin typeface="Consolas" panose="020B0609020204030204" pitchFamily="49" charset="0"/>
                <a:cs typeface="Courier New" pitchFamily="49" charset="0"/>
              </a:rPr>
              <a:t>config/security.yml</a:t>
            </a:r>
            <a:endParaRPr lang="fr-FR" b="1" dirty="0">
              <a:solidFill>
                <a:schemeClr val="bg1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E565AE-4759-4E20-8394-0188CA90C1D8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fr-FR" altLang="fr-FR" sz="120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E7456FF-E285-4E22-BAFC-7D06F36EA36E}" type="datetime11">
              <a:rPr lang="fr-FR" smtClean="0"/>
              <a:t>10:47:48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Conception et programmation Web objet avancées 2025-2026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2019-3">
  <a:themeElements>
    <a:clrScheme name="Personnalisé 10">
      <a:dk1>
        <a:srgbClr val="000000"/>
      </a:dk1>
      <a:lt1>
        <a:srgbClr val="3681FC"/>
      </a:lt1>
      <a:dk2>
        <a:srgbClr val="000000"/>
      </a:dk2>
      <a:lt2>
        <a:srgbClr val="526191"/>
      </a:lt2>
      <a:accent1>
        <a:srgbClr val="FFFFFF"/>
      </a:accent1>
      <a:accent2>
        <a:srgbClr val="3F68DF"/>
      </a:accent2>
      <a:accent3>
        <a:srgbClr val="FAC916"/>
      </a:accent3>
      <a:accent4>
        <a:srgbClr val="FF3300"/>
      </a:accent4>
      <a:accent5>
        <a:srgbClr val="7030A0"/>
      </a:accent5>
      <a:accent6>
        <a:srgbClr val="1D31EC"/>
      </a:accent6>
      <a:hlink>
        <a:srgbClr val="238123"/>
      </a:hlink>
      <a:folHlink>
        <a:srgbClr val="264866"/>
      </a:folHlink>
    </a:clrScheme>
    <a:fontScheme name="Points numériqu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Points numériqu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ints numériques 10">
        <a:dk1>
          <a:srgbClr val="5B5B89"/>
        </a:dk1>
        <a:lt1>
          <a:srgbClr val="FFFFFF"/>
        </a:lt1>
        <a:dk2>
          <a:srgbClr val="CC99FF"/>
        </a:dk2>
        <a:lt2>
          <a:srgbClr val="EBFE34"/>
        </a:lt2>
        <a:accent1>
          <a:srgbClr val="6666FF"/>
        </a:accent1>
        <a:accent2>
          <a:srgbClr val="52527C"/>
        </a:accent2>
        <a:accent3>
          <a:srgbClr val="E2CAFF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ints numériques 11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238123"/>
        </a:hlink>
        <a:folHlink>
          <a:srgbClr val="2648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 Web2" id="{42475C82-D8CD-42B5-9253-840B089EDE5A}" vid="{1801DA36-90A1-4315-B058-0DD455EF8C5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16547</TotalTime>
  <Words>8897</Words>
  <Application>Microsoft Office PowerPoint</Application>
  <PresentationFormat>Grand écran</PresentationFormat>
  <Paragraphs>1161</Paragraphs>
  <Slides>104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104</vt:i4>
      </vt:variant>
    </vt:vector>
  </HeadingPairs>
  <TitlesOfParts>
    <vt:vector size="111" baseType="lpstr">
      <vt:lpstr>Arial</vt:lpstr>
      <vt:lpstr>Calibri</vt:lpstr>
      <vt:lpstr>Consolas</vt:lpstr>
      <vt:lpstr>Courier New</vt:lpstr>
      <vt:lpstr>Times New Roman</vt:lpstr>
      <vt:lpstr>Wingdings</vt:lpstr>
      <vt:lpstr>Thème2019-3</vt:lpstr>
      <vt:lpstr>Symfony 7, les grandes lignes</vt:lpstr>
      <vt:lpstr>Introduction</vt:lpstr>
      <vt:lpstr>Symfony</vt:lpstr>
      <vt:lpstr>https://symfony.com/</vt:lpstr>
      <vt:lpstr>Symfony</vt:lpstr>
      <vt:lpstr>Composer, Dependency Manager for PHP</vt:lpstr>
      <vt:lpstr>Composer</vt:lpstr>
      <vt:lpstr>Symfony CLI</vt:lpstr>
      <vt:lpstr>Créer un projet Symfony</vt:lpstr>
      <vt:lpstr>Créer un projet Symfony avec Symfony CLI</vt:lpstr>
      <vt:lpstr>Ré-installer les composants Symfony sur un projet existant</vt:lpstr>
      <vt:lpstr>Ré-installer les composants Symfony sur un projet existant</vt:lpstr>
      <vt:lpstr> Structure des répertoires</vt:lpstr>
      <vt:lpstr>Structure des répertoires</vt:lpstr>
      <vt:lpstr>Contrôleur frontal</vt:lpstr>
      <vt:lpstr>Contrôleur frontal ?</vt:lpstr>
      <vt:lpstr>Flux applicatif</vt:lpstr>
      <vt:lpstr>Flux applicatif de Symfony2</vt:lpstr>
      <vt:lpstr>Gestion des environnements, de la configuration</vt:lpstr>
      <vt:lpstr>Plusieurs environnements pour l’application</vt:lpstr>
      <vt:lpstr>Configuration de l’application</vt:lpstr>
      <vt:lpstr>Environnement de production</vt:lpstr>
      <vt:lpstr>Environnement de développement</vt:lpstr>
      <vt:lpstr>Le profiler en mode développement</vt:lpstr>
      <vt:lpstr>Architecture MVC</vt:lpstr>
      <vt:lpstr>Architecture MVC</vt:lpstr>
      <vt:lpstr>Les fichiers de configuration</vt:lpstr>
      <vt:lpstr>Les fichiers de configuration</vt:lpstr>
      <vt:lpstr>Le format YAML</vt:lpstr>
      <vt:lpstr>YAML, les grandes lignes</vt:lpstr>
      <vt:lpstr>YAML, les types</vt:lpstr>
      <vt:lpstr>YAML, les types</vt:lpstr>
      <vt:lpstr>YAML, un exemple</vt:lpstr>
      <vt:lpstr>Vérifier vos fichiers YAML</vt:lpstr>
      <vt:lpstr>Les annotations</vt:lpstr>
      <vt:lpstr>Annotations</vt:lpstr>
      <vt:lpstr>Attributs PHP</vt:lpstr>
      <vt:lpstr>Le routage</vt:lpstr>
      <vt:lpstr>Le routage</vt:lpstr>
      <vt:lpstr>Le routage dans les attributs PHP</vt:lpstr>
      <vt:lpstr>Le routage</vt:lpstr>
      <vt:lpstr>Le routage avec paramètres</vt:lpstr>
      <vt:lpstr>Le routage avec paramètres, validation</vt:lpstr>
      <vt:lpstr>Le routage avec paramètres, valeurs par défaut</vt:lpstr>
      <vt:lpstr>Le routage avec paramètres, conversion</vt:lpstr>
      <vt:lpstr>Consultation des routes en console</vt:lpstr>
      <vt:lpstr>Consultation du routage avec Profiler</vt:lpstr>
      <vt:lpstr>Routes pour produire des URL</vt:lpstr>
      <vt:lpstr>Les contrôleurs et les actions</vt:lpstr>
      <vt:lpstr>Les contrôleurs</vt:lpstr>
      <vt:lpstr>Les actions</vt:lpstr>
      <vt:lpstr>Les actions</vt:lpstr>
      <vt:lpstr>Les vues</vt:lpstr>
      <vt:lpstr>Les vues</vt:lpstr>
      <vt:lpstr>Les vues</vt:lpstr>
      <vt:lpstr>Twig</vt:lpstr>
      <vt:lpstr>Twig, les bases</vt:lpstr>
      <vt:lpstr>Écrire dans le template</vt:lpstr>
      <vt:lpstr>Production d’URL dans le template</vt:lpstr>
      <vt:lpstr>Rendu d’un template dans un contrôleur</vt:lpstr>
      <vt:lpstr>Utilisation d’objets dans le template</vt:lpstr>
      <vt:lpstr>Utilisation d’objets dans le template</vt:lpstr>
      <vt:lpstr>Vérifier vos templates Twig</vt:lpstr>
      <vt:lpstr>Accès à la base de données : ORM Doctrine</vt:lpstr>
      <vt:lpstr>ORM</vt:lpstr>
      <vt:lpstr>ORM</vt:lpstr>
      <vt:lpstr>ORM : Entités</vt:lpstr>
      <vt:lpstr>Entité : un exemple</vt:lpstr>
      <vt:lpstr>Entité : génération des propriétés/relations - Maker</vt:lpstr>
      <vt:lpstr>Entité : génération des propriétés/relations - Maker</vt:lpstr>
      <vt:lpstr>Entité : génération des propriétés/relations - Entity</vt:lpstr>
      <vt:lpstr>Entité : génération des propriétés/relations - Entity</vt:lpstr>
      <vt:lpstr>Entité : génération des propriétés/relations - Repository</vt:lpstr>
      <vt:lpstr>Entité : génération des propriétés/relations - Repository</vt:lpstr>
      <vt:lpstr>Entité : génération des propriétés/relations - Repository</vt:lpstr>
      <vt:lpstr>Entité : (re)génération des accesseurs/mutateurs</vt:lpstr>
      <vt:lpstr>Création de la base de données</vt:lpstr>
      <vt:lpstr>Mise à jour de la base de données</vt:lpstr>
      <vt:lpstr>Mise à jour de la base de données : Migration</vt:lpstr>
      <vt:lpstr>Mise à jour de la base de données : Migration</vt:lpstr>
      <vt:lpstr>Lecture / mise à jour de la base de données</vt:lpstr>
      <vt:lpstr>Utilisation de l’entité : nouvelle entité</vt:lpstr>
      <vt:lpstr>Utilisation de l’entité : persistance de l’entité</vt:lpstr>
      <vt:lpstr>Utilisation de l’entité : recherche à partir de l’identifiant</vt:lpstr>
      <vt:lpstr>Utilisation de l’entité : recherche à partir de l’identifiant</vt:lpstr>
      <vt:lpstr>Utilisation de l’entité : recherche avec ParamConverter</vt:lpstr>
      <vt:lpstr>Utilisation de l’entité : autres recherches</vt:lpstr>
      <vt:lpstr>Les formulaires</vt:lpstr>
      <vt:lpstr>Objectif des formulaires</vt:lpstr>
      <vt:lpstr>Construction de formulaire dans le contrôleur (1/2)</vt:lpstr>
      <vt:lpstr>Construction de formulaire dans le contrôleur (2/2)</vt:lpstr>
      <vt:lpstr>Classe de formulaire (1/2)</vt:lpstr>
      <vt:lpstr>Classe de formulaire (2/2)</vt:lpstr>
      <vt:lpstr>Rendu de formulaire dans les templates</vt:lpstr>
      <vt:lpstr>Traitement de formulaire</vt:lpstr>
      <vt:lpstr>Configuration de formulaire depuis FormBuilder</vt:lpstr>
      <vt:lpstr>Configuration de classe de formulaire</vt:lpstr>
      <vt:lpstr>Sécurité</vt:lpstr>
      <vt:lpstr>Sécurité, principe</vt:lpstr>
      <vt:lpstr>Sécurité, principe</vt:lpstr>
      <vt:lpstr>Sécurité, accès illimité</vt:lpstr>
      <vt:lpstr>Sécurité, accès non authentifié</vt:lpstr>
      <vt:lpstr>Sécurité, accès refusé</vt:lpstr>
      <vt:lpstr>Sécurité, accès avec privilèges</vt:lpstr>
    </vt:vector>
  </TitlesOfParts>
  <Company>UMRS INSERM 514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Jérôme Cutrona</dc:creator>
  <cp:lastModifiedBy>JEROME CUTRONA</cp:lastModifiedBy>
  <cp:revision>2605</cp:revision>
  <cp:lastPrinted>1601-01-01T00:00:00Z</cp:lastPrinted>
  <dcterms:created xsi:type="dcterms:W3CDTF">2005-09-14T08:47:05Z</dcterms:created>
  <dcterms:modified xsi:type="dcterms:W3CDTF">2025-09-15T09:00:23Z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