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8" r:id="rId1"/>
  </p:sldMasterIdLst>
  <p:notesMasterIdLst>
    <p:notesMasterId r:id="rId107"/>
  </p:notesMasterIdLst>
  <p:handoutMasterIdLst>
    <p:handoutMasterId r:id="rId108"/>
  </p:handoutMasterIdLst>
  <p:sldIdLst>
    <p:sldId id="256" r:id="rId2"/>
    <p:sldId id="393" r:id="rId3"/>
    <p:sldId id="415" r:id="rId4"/>
    <p:sldId id="396" r:id="rId5"/>
    <p:sldId id="397" r:id="rId6"/>
    <p:sldId id="394" r:id="rId7"/>
    <p:sldId id="395" r:id="rId8"/>
    <p:sldId id="471" r:id="rId9"/>
    <p:sldId id="400" r:id="rId10"/>
    <p:sldId id="401" r:id="rId11"/>
    <p:sldId id="469" r:id="rId12"/>
    <p:sldId id="472" r:id="rId13"/>
    <p:sldId id="473" r:id="rId14"/>
    <p:sldId id="399" r:id="rId15"/>
    <p:sldId id="398" r:id="rId16"/>
    <p:sldId id="402" r:id="rId17"/>
    <p:sldId id="403" r:id="rId18"/>
    <p:sldId id="411" r:id="rId19"/>
    <p:sldId id="405" r:id="rId20"/>
    <p:sldId id="474" r:id="rId21"/>
    <p:sldId id="404" r:id="rId22"/>
    <p:sldId id="498" r:id="rId23"/>
    <p:sldId id="476" r:id="rId24"/>
    <p:sldId id="475" r:id="rId25"/>
    <p:sldId id="410" r:id="rId26"/>
    <p:sldId id="406" r:id="rId27"/>
    <p:sldId id="407" r:id="rId28"/>
    <p:sldId id="433" r:id="rId29"/>
    <p:sldId id="434" r:id="rId30"/>
    <p:sldId id="435" r:id="rId31"/>
    <p:sldId id="437" r:id="rId32"/>
    <p:sldId id="438" r:id="rId33"/>
    <p:sldId id="436" r:id="rId34"/>
    <p:sldId id="501" r:id="rId35"/>
    <p:sldId id="485" r:id="rId36"/>
    <p:sldId id="481" r:id="rId37"/>
    <p:sldId id="482" r:id="rId38"/>
    <p:sldId id="499" r:id="rId39"/>
    <p:sldId id="420" r:id="rId40"/>
    <p:sldId id="422" r:id="rId41"/>
    <p:sldId id="423" r:id="rId42"/>
    <p:sldId id="478" r:id="rId43"/>
    <p:sldId id="424" r:id="rId44"/>
    <p:sldId id="479" r:id="rId45"/>
    <p:sldId id="480" r:id="rId46"/>
    <p:sldId id="483" r:id="rId47"/>
    <p:sldId id="421" r:id="rId48"/>
    <p:sldId id="429" r:id="rId49"/>
    <p:sldId id="439" r:id="rId50"/>
    <p:sldId id="425" r:id="rId51"/>
    <p:sldId id="426" r:id="rId52"/>
    <p:sldId id="427" r:id="rId53"/>
    <p:sldId id="428" r:id="rId54"/>
    <p:sldId id="430" r:id="rId55"/>
    <p:sldId id="432" r:id="rId56"/>
    <p:sldId id="431" r:id="rId57"/>
    <p:sldId id="440" r:id="rId58"/>
    <p:sldId id="441" r:id="rId59"/>
    <p:sldId id="443" r:id="rId60"/>
    <p:sldId id="444" r:id="rId61"/>
    <p:sldId id="489" r:id="rId62"/>
    <p:sldId id="488" r:id="rId63"/>
    <p:sldId id="490" r:id="rId64"/>
    <p:sldId id="442" r:id="rId65"/>
    <p:sldId id="446" r:id="rId66"/>
    <p:sldId id="451" r:id="rId67"/>
    <p:sldId id="468" r:id="rId68"/>
    <p:sldId id="452" r:id="rId69"/>
    <p:sldId id="453" r:id="rId70"/>
    <p:sldId id="454" r:id="rId71"/>
    <p:sldId id="503" r:id="rId72"/>
    <p:sldId id="504" r:id="rId73"/>
    <p:sldId id="505" r:id="rId74"/>
    <p:sldId id="507" r:id="rId75"/>
    <p:sldId id="508" r:id="rId76"/>
    <p:sldId id="506" r:id="rId77"/>
    <p:sldId id="502" r:id="rId78"/>
    <p:sldId id="511" r:id="rId79"/>
    <p:sldId id="512" r:id="rId80"/>
    <p:sldId id="513" r:id="rId81"/>
    <p:sldId id="514" r:id="rId82"/>
    <p:sldId id="457" r:id="rId83"/>
    <p:sldId id="455" r:id="rId84"/>
    <p:sldId id="484" r:id="rId85"/>
    <p:sldId id="510" r:id="rId86"/>
    <p:sldId id="500" r:id="rId87"/>
    <p:sldId id="509" r:id="rId88"/>
    <p:sldId id="487" r:id="rId89"/>
    <p:sldId id="447" r:id="rId90"/>
    <p:sldId id="458" r:id="rId91"/>
    <p:sldId id="459" r:id="rId92"/>
    <p:sldId id="491" r:id="rId93"/>
    <p:sldId id="492" r:id="rId94"/>
    <p:sldId id="493" r:id="rId95"/>
    <p:sldId id="494" r:id="rId96"/>
    <p:sldId id="495" r:id="rId97"/>
    <p:sldId id="496" r:id="rId98"/>
    <p:sldId id="497" r:id="rId99"/>
    <p:sldId id="460" r:id="rId100"/>
    <p:sldId id="461" r:id="rId101"/>
    <p:sldId id="464" r:id="rId102"/>
    <p:sldId id="463" r:id="rId103"/>
    <p:sldId id="465" r:id="rId104"/>
    <p:sldId id="466" r:id="rId105"/>
    <p:sldId id="467" r:id="rId10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33333"/>
    <a:srgbClr val="969696"/>
    <a:srgbClr val="666699"/>
    <a:srgbClr val="99CCFF"/>
    <a:srgbClr val="6699FF"/>
    <a:srgbClr val="CC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4725" autoAdjust="0"/>
  </p:normalViewPr>
  <p:slideViewPr>
    <p:cSldViewPr snapToObjects="1">
      <p:cViewPr varScale="1">
        <p:scale>
          <a:sx n="242" d="100"/>
          <a:sy n="242" d="100"/>
        </p:scale>
        <p:origin x="210" y="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-165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9078A95-86D0-4AF6-A588-D9E0647AC5F3}" type="slidenum">
              <a:rPr lang="fr-FR" altLang="fr-FR">
                <a:latin typeface="Consolas" panose="020B0609020204030204" pitchFamily="49" charset="0"/>
              </a:rPr>
              <a:pPr/>
              <a:t>‹N°›</a:t>
            </a:fld>
            <a:endParaRPr lang="fr-FR" altLang="fr-F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6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olas" panose="020B0609020204030204" pitchFamily="49" charset="0"/>
              </a:defRPr>
            </a:lvl1pPr>
          </a:lstStyle>
          <a:p>
            <a:fld id="{8D703128-1EEA-48C9-984D-66E6F4D5A686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24031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5AA7C03C-1BE9-4930-926B-F43B0EA7BF0B}" type="slidenum">
              <a:rPr lang="fr-FR" altLang="fr-FR" sz="1200">
                <a:latin typeface="Arial" charset="0"/>
              </a:rPr>
              <a:pPr/>
              <a:t>1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53336"/>
            <a:ext cx="1453952" cy="247502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6687C2A-F8EA-4A46-A555-60A0B1EB8AF1}" type="datetime11">
              <a:rPr lang="fr-FR" smtClean="0"/>
              <a:t>10:42:14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2711624" y="6458098"/>
            <a:ext cx="6768752" cy="247502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  <a:endParaRPr lang="fr-FR" dirty="0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28448" y="6453336"/>
            <a:ext cx="1453952" cy="247502"/>
          </a:xfrm>
        </p:spPr>
        <p:txBody>
          <a:bodyPr/>
          <a:lstStyle>
            <a:lvl1pPr>
              <a:defRPr/>
            </a:lvl1pPr>
          </a:lstStyle>
          <a:p>
            <a:fld id="{AF36D80A-3001-417A-8EE4-65D5CF8253E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946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42977-17E1-49E1-BDBE-07F218F50574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F6C73-35D7-4ADB-BD6C-FA01E0EDBE91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03905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0340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0340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FA35C-1868-44F5-BD73-D817D1CF318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011C7-3144-412D-8B68-3A31FC26395F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58133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BD95C-733E-400E-B99E-2626D5FC6B3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3A74-6D8B-487D-8CA3-92FE09B3163C}" type="datetime11">
              <a:rPr lang="fr-FR" smtClean="0"/>
              <a:t>10:42:15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19538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8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28448" y="6453188"/>
            <a:ext cx="1453952" cy="247650"/>
          </a:xfrm>
          <a:ln/>
        </p:spPr>
        <p:txBody>
          <a:bodyPr/>
          <a:lstStyle>
            <a:lvl1pPr>
              <a:defRPr/>
            </a:lvl1pPr>
          </a:lstStyle>
          <a:p>
            <a:fld id="{95F6A78C-AC49-4C81-A93A-E8AF743CF3E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609600" y="6453188"/>
            <a:ext cx="1453952" cy="2476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D111-62F5-424A-B704-9A6083FA8862}" type="datetime11">
              <a:rPr lang="fr-FR" smtClean="0"/>
              <a:t>10:42:14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7568" y="6453188"/>
            <a:ext cx="7776864" cy="2476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70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lephp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942975"/>
            <a:ext cx="499745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4000" b="1" cap="small" spc="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CD650-681E-48B9-9A43-09FD3A26659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BF0A64E-C8AC-4F79-96EA-A04CC30BAD94}" type="datetime11">
              <a:rPr lang="fr-FR" smtClean="0"/>
              <a:t>10:42:14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1104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1E4EE-3541-4EE2-BB65-A93A5645DAF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367B6-5515-469F-927A-A5B4B290771E}" type="datetime11">
              <a:rPr lang="fr-FR" smtClean="0"/>
              <a:t>10:42:15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41892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E82DB-469D-461C-91B7-FFA9F5E3806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493B-1BF9-4F03-AAD5-7B6D1210A8B8}" type="datetime11">
              <a:rPr lang="fr-FR" smtClean="0"/>
              <a:t>10:42:15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70369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AD315-385A-45D7-A578-D6E4F1A7459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EECC2-7C06-40AE-83B8-A665B4AEFA12}" type="datetime11">
              <a:rPr lang="fr-FR" smtClean="0"/>
              <a:t>10:42:15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66404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DE317-A10A-4EA0-971D-EC9C4866EECF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5535-0644-40DB-BF85-567D2155D44B}" type="datetime11">
              <a:rPr lang="fr-FR" smtClean="0"/>
              <a:t>10:42:15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90281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8AC37-B7A4-4F8A-98A7-B311EA606F7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0EE4-1A63-4F9E-BA1D-042DA28991B1}" type="datetime11">
              <a:rPr lang="fr-FR" smtClean="0"/>
              <a:t>10:42:15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25998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19233-B856-40D7-8974-04A037B4FFA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FB242-A6A6-44C8-A021-45FDE0528786}" type="datetime11">
              <a:rPr lang="fr-FR" smtClean="0"/>
              <a:t>10:42:15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32594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28448" y="6453188"/>
            <a:ext cx="145395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fld id="{5CB92A68-B6D7-4E89-922F-8ABF7DFF11B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188"/>
            <a:ext cx="145395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9FC31CC-D1A4-43A3-B5CF-1D3E77DE62B4}" type="datetime11">
              <a:rPr lang="fr-FR" smtClean="0"/>
              <a:t>10:42:14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5560" y="6453188"/>
            <a:ext cx="792088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2023-2024</a:t>
            </a:r>
            <a:endParaRPr lang="fr-FR" dirty="0"/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736"/>
            <a:ext cx="10972800" cy="525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274638"/>
            <a:ext cx="109585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53" r:id="rId2"/>
    <p:sldLayoutId id="2147484464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ymfony.com/doc/current/best_practic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fr-FR" dirty="0"/>
              <a:t>Symfony 6,</a:t>
            </a:r>
            <a:br>
              <a:rPr lang="fr-FR" dirty="0"/>
            </a:br>
            <a:r>
              <a:rPr lang="fr-FR" dirty="0"/>
              <a:t>les grandes lignes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/>
              <a:t>Jérôme CUTRONA</a:t>
            </a:r>
          </a:p>
          <a:p>
            <a:pPr>
              <a:defRPr/>
            </a:pPr>
            <a:r>
              <a:rPr lang="fr-FR" b="1" dirty="0">
                <a:latin typeface="Consolas" panose="020B0609020204030204" pitchFamily="49" charset="0"/>
              </a:rPr>
              <a:t>jerome.cutrona@univ-reims.fr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83D122-DFB5-4969-A5A7-9240C9BC9934}" type="datetime11">
              <a:rPr lang="fr-FR" smtClean="0"/>
              <a:t>10:42:14</a:t>
            </a:fld>
            <a:endParaRPr lang="fr-FR" dirty="0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1991544" y="6453336"/>
            <a:ext cx="8208912" cy="252264"/>
          </a:xfrm>
        </p:spPr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  <a:endParaRPr lang="fr-FR" dirty="0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A370E8-5854-4310-9530-66D8F5BBED2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fr-FR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Créer un projet Symfony avec Composer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0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$ 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composer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create-project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website-skeleton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symfony4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website-skeleton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(v4.3.99)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website-skeleton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v4.3.99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Downloading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100%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Created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project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in symfony4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composer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repositories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with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package information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Updating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dependencies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including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require-dev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Package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operations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: 1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, 0 updates, 0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removals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flex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v1.4.6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from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cache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operations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: 1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recipe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(56f8e69dc1f8b43cbca1b515f0fa1a4b)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Configuring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flex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&gt;=1.0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From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github.com/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recipes:master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composer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repositories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with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package information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Updating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dependencies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including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require-dev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Restricting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packages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listed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in '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' to '4.3.*'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Enable the '</a:t>
            </a:r>
            <a:r>
              <a:rPr lang="fr-FR" sz="1400" b="1" dirty="0" err="1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cURL</a:t>
            </a:r>
            <a:r>
              <a:rPr lang="fr-FR" sz="1400" b="1" dirty="0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' PHP extension for </a:t>
            </a:r>
            <a:r>
              <a:rPr lang="fr-FR" sz="1400" b="1" dirty="0" err="1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faster</a:t>
            </a:r>
            <a:r>
              <a:rPr lang="fr-FR" sz="1400" b="1" dirty="0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 downloads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b="1" dirty="0">
              <a:solidFill>
                <a:srgbClr val="000000"/>
              </a:solidFill>
              <a:highlight>
                <a:srgbClr val="000000"/>
              </a:highlight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Prefetching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77 packages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Segoe UI Symbol"/>
              </a:rPr>
              <a:t>🎶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Downloading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100%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b="1" dirty="0">
              <a:solidFill>
                <a:srgbClr val="000000"/>
              </a:solidFill>
              <a:highlight>
                <a:srgbClr val="000000"/>
              </a:highlight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Package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operations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: 103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, 0 updates, 0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removals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ocramius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/package-versions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1.4.0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from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cache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doctrine/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lexer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1.1.0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from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cache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doctrine/annotations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v1.8.0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from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cache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psr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/log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1.1.2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from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cache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…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34C045-DB2A-4B2C-BE77-1805A49AF92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A66971-9091-47B1-87D4-0C25144CFCAE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https://symfony.com/doc/current/setup.html#creating-symfony-applications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09600" y="1052737"/>
            <a:ext cx="10972800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principe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 sécurité regroupe deux principes :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Authentification</a:t>
            </a:r>
            <a:r>
              <a:rPr lang="fr-FR" dirty="0"/>
              <a:t> (</a:t>
            </a:r>
            <a:r>
              <a:rPr lang="fr-FR" dirty="0" err="1"/>
              <a:t>authentication</a:t>
            </a:r>
            <a:r>
              <a:rPr lang="fr-FR" dirty="0"/>
              <a:t>)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Droits d’accès </a:t>
            </a:r>
            <a:r>
              <a:rPr lang="fr-FR" dirty="0"/>
              <a:t>(</a:t>
            </a:r>
            <a:r>
              <a:rPr lang="fr-FR" dirty="0" err="1"/>
              <a:t>authorization</a:t>
            </a:r>
            <a:r>
              <a:rPr lang="fr-FR" dirty="0"/>
              <a:t>)</a:t>
            </a:r>
          </a:p>
          <a:p>
            <a:pPr>
              <a:defRPr/>
            </a:pPr>
            <a:r>
              <a:rPr lang="fr-FR" dirty="0"/>
              <a:t>L’</a:t>
            </a:r>
            <a:r>
              <a:rPr lang="fr-FR" dirty="0">
                <a:solidFill>
                  <a:schemeClr val="bg1"/>
                </a:solidFill>
              </a:rPr>
              <a:t>authentification</a:t>
            </a:r>
            <a:r>
              <a:rPr lang="fr-FR" dirty="0"/>
              <a:t> consiste à s’assurer de l’</a:t>
            </a:r>
            <a:r>
              <a:rPr lang="fr-FR" dirty="0">
                <a:solidFill>
                  <a:schemeClr val="bg1"/>
                </a:solidFill>
              </a:rPr>
              <a:t>identité d’un utilisateur</a:t>
            </a:r>
            <a:r>
              <a:rPr lang="fr-FR" dirty="0"/>
              <a:t> : formulaire de connexion, authentification HTTP, …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Authentification</a:t>
            </a:r>
            <a:r>
              <a:rPr lang="fr-FR" dirty="0"/>
              <a:t> gérée par le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firewall</a:t>
            </a:r>
          </a:p>
          <a:p>
            <a:pPr>
              <a:defRPr/>
            </a:pPr>
            <a:r>
              <a:rPr lang="fr-FR" dirty="0"/>
              <a:t>Les </a:t>
            </a:r>
            <a:r>
              <a:rPr lang="fr-FR" dirty="0">
                <a:solidFill>
                  <a:schemeClr val="bg1"/>
                </a:solidFill>
              </a:rPr>
              <a:t>droits d’accès</a:t>
            </a:r>
            <a:r>
              <a:rPr lang="fr-FR" dirty="0"/>
              <a:t> permettent de contrôler qu’</a:t>
            </a:r>
            <a:r>
              <a:rPr lang="fr-FR" dirty="0">
                <a:solidFill>
                  <a:schemeClr val="bg1"/>
                </a:solidFill>
              </a:rPr>
              <a:t>un utilisateur authentifié peut exécuter une action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Droits d’accès </a:t>
            </a:r>
            <a:r>
              <a:rPr lang="fr-FR" dirty="0"/>
              <a:t>sont gérés par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access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 control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cs typeface="Courier New" pitchFamily="49" charset="0"/>
              </a:rPr>
              <a:t>Configuré </a:t>
            </a:r>
            <a:r>
              <a:rPr lang="fr-FR" dirty="0">
                <a:cs typeface="Courier New" pitchFamily="49" charset="0"/>
              </a:rPr>
              <a:t>dans</a:t>
            </a:r>
            <a:r>
              <a:rPr lang="fr-FR" b="1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config/security.yml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E565AE-4759-4E20-8394-0188CA90C1D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96930D-865F-4956-AB66-7F0A4D37607C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principe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6AB0AB-2228-4650-93BB-EC5E7B29E40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6EEF9F2-55C1-46A4-95AF-4D5333A0DD6D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pic>
        <p:nvPicPr>
          <p:cNvPr id="76807" name="Espace réservé du contenu 6" descr="security_authentication_authoriz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38275"/>
            <a:ext cx="82296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accès illimité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47AA74-BFA1-47D4-BEC0-830796A885B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6604C47-5637-49A6-9E62-362FDEB00940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pic>
        <p:nvPicPr>
          <p:cNvPr id="77831" name="Image 6" descr="security_anonymous_user_acc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/>
          <a:stretch>
            <a:fillRect/>
          </a:stretch>
        </p:blipFill>
        <p:spPr bwMode="auto">
          <a:xfrm>
            <a:off x="2420938" y="1268413"/>
            <a:ext cx="73501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accès non authentifié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4137F1-5469-467E-9036-A4C736CA4AB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E4CA4F-5251-4AA6-A872-7D5830B4AB80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pic>
        <p:nvPicPr>
          <p:cNvPr id="78855" name="Espace réservé du contenu 6" descr="security_anonymous_user_denied_authoriz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2650"/>
          <a:stretch>
            <a:fillRect/>
          </a:stretch>
        </p:blipFill>
        <p:spPr bwMode="auto">
          <a:xfrm>
            <a:off x="2982913" y="1268413"/>
            <a:ext cx="62261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accès refusé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F42922-2667-4B94-9A13-0A47E970CE0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05D75B2-868B-48EF-9B02-07FED3A90455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pic>
        <p:nvPicPr>
          <p:cNvPr id="79879" name="Espace réservé du contenu 7" descr="security_ryan_no_role_admin_acc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268413"/>
            <a:ext cx="62642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accès avec privilèges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88E759-1F17-448F-BAE5-2EDE1A97DD2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7D2473-D28A-4A0A-BDA2-9F68BC799984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pic>
        <p:nvPicPr>
          <p:cNvPr id="80903" name="Espace réservé du contenu 6" descr="security_admin_role_acc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"/>
          <a:stretch>
            <a:fillRect/>
          </a:stretch>
        </p:blipFill>
        <p:spPr bwMode="auto">
          <a:xfrm>
            <a:off x="2551113" y="1268413"/>
            <a:ext cx="70897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Créer un projet Symfony avec Composer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0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What's</a:t>
            </a:r>
            <a:r>
              <a:rPr lang="fr-FR" sz="1400" b="1" dirty="0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next</a:t>
            </a:r>
            <a:r>
              <a:rPr lang="fr-FR" sz="1400" b="1" dirty="0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?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* </a:t>
            </a:r>
            <a:r>
              <a:rPr lang="fr-FR" sz="1400" b="1" dirty="0" err="1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Run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your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application: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  1. Go to the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project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directory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  2.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Create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your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code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repository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with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the 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git </a:t>
            </a:r>
            <a:r>
              <a:rPr lang="fr-FR" sz="1400" b="1" dirty="0" err="1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init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command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  3.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Download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the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CLI at 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https://symfony.com/download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to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a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development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web server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* </a:t>
            </a:r>
            <a:r>
              <a:rPr lang="fr-FR" sz="1400" b="1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Read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the documentation at 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https://symfony.com/doc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Database</a:t>
            </a:r>
            <a:r>
              <a:rPr lang="fr-FR" sz="1400" b="1" dirty="0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 Configuration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*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Modify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your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DATABASE_URL config in 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.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env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* Configure the 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driver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mysql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 and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server_version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(5.7) in 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config/packages/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doctrine.yaml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 How to test?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* </a:t>
            </a:r>
            <a:r>
              <a:rPr lang="fr-FR" sz="1400" b="1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Write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test cases in the 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tests/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folder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* </a:t>
            </a:r>
            <a:r>
              <a:rPr lang="fr-FR" sz="1400" b="1" dirty="0" err="1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Run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php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bin/</a:t>
            </a:r>
            <a:r>
              <a:rPr lang="fr-FR" sz="1400" b="1" dirty="0" err="1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phpunit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34C045-DB2A-4B2C-BE77-1805A49AF92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FEE63D7-BAB2-4DBE-85AE-58BFDB5E2640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00642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Ré-installer</a:t>
            </a:r>
            <a:r>
              <a:rPr lang="fr-FR" dirty="0"/>
              <a:t> les composants Symfony sur un projet existant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1B8087-30BC-4FC9-B8D0-479E6627024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D1F7B11-1D8D-45F8-9FE2-E14D992ED939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67283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Ré-installer</a:t>
            </a:r>
            <a:r>
              <a:rPr lang="fr-FR" dirty="0"/>
              <a:t> les composants Symfony sur un projet existant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0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$ 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git clone https://iut-info.univ-reims.fr/gitlab/cutron01/symfony4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Clonage dans 'symfony4'...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Username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for 'https://iut-info.univ-reims.fr': cutron01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Password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for 'https://cutron01@iut-info.univ-reims.fr':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warning: redirection vers https://iut-info.univ-reims.fr/gitlab/cutron01/symfony4.git/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remote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Enumerating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objects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81,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done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.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remote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Counting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objects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100% (81/81),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done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.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remote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Compressing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objects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100% (76/76),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done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.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remote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Total 81 (delta 8),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reused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0 (delta 0)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Dépaquetage des objets: 100% (81/81), fait.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b="1" dirty="0">
              <a:solidFill>
                <a:srgbClr val="55FFFF"/>
              </a:solidFill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$ 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composer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composer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repositories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with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package information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Updating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dependencies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including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require-dev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Package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operations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: 99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, 0 updates, 0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removals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flex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v1.4.6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from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cache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composer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repositories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with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package information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Updating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dependencies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including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require-dev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Restricting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packages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listed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in '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' to '4.2.*'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Enable the '</a:t>
            </a:r>
            <a:r>
              <a:rPr lang="fr-FR" sz="1400" b="1" dirty="0" err="1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cURL</a:t>
            </a:r>
            <a:r>
              <a:rPr lang="fr-FR" sz="1400" b="1" dirty="0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' PHP extension for </a:t>
            </a:r>
            <a:r>
              <a:rPr lang="fr-FR" sz="1400" b="1" dirty="0" err="1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faster</a:t>
            </a:r>
            <a:r>
              <a:rPr lang="fr-FR" sz="1400" b="1" dirty="0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 downloads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Prefetching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48 packages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latin typeface="Consolas" panose="020B0609020204030204" pitchFamily="49" charset="0"/>
                <a:ea typeface="Calibri"/>
                <a:cs typeface="Segoe UI Symbol"/>
              </a:rPr>
              <a:t>🎶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Downloading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100%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…</a:t>
            </a:r>
            <a:endParaRPr lang="fr-FR" sz="1200" b="1" dirty="0">
              <a:solidFill>
                <a:srgbClr val="FFFFFF"/>
              </a:solidFill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34C045-DB2A-4B2C-BE77-1805A49AF92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1DFF08-015A-4FAF-9294-F35DD372374B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https://symfony.com/doc/current/setup.html#setting-up-an-existing-symfony-project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9600" y="1052737"/>
            <a:ext cx="10972800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3399170"/>
            <a:ext cx="10972800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 Structure des répertoires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BD32BC-4402-4325-82EB-0F11B1D782A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2240AAA-5CB1-43AE-B320-84A0773FF5AD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Structure des répertoires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bin</a:t>
            </a:r>
            <a:r>
              <a:rPr lang="fr-FR" dirty="0"/>
              <a:t> : Fichiers exécutables (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console</a:t>
            </a:r>
            <a:r>
              <a:rPr lang="fr-FR" dirty="0"/>
              <a:t>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dirty="0"/>
              <a:t>, …)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config</a:t>
            </a:r>
            <a:r>
              <a:rPr lang="fr-FR" dirty="0"/>
              <a:t> : Fichiers de configuration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public</a:t>
            </a:r>
            <a:r>
              <a:rPr lang="fr-FR" dirty="0"/>
              <a:t> : Ressources statiques et contrôleur frontal</a:t>
            </a:r>
          </a:p>
          <a:p>
            <a:pPr>
              <a:defRPr/>
            </a:pP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src</a:t>
            </a:r>
            <a:r>
              <a:rPr lang="fr-FR" dirty="0"/>
              <a:t> : Sources de l’application Web</a:t>
            </a:r>
          </a:p>
          <a:p>
            <a:pPr>
              <a:defRPr/>
            </a:pP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templates</a:t>
            </a:r>
            <a:r>
              <a:rPr lang="fr-FR" dirty="0"/>
              <a:t> : Modèles de pages Web </a:t>
            </a:r>
            <a:r>
              <a:rPr lang="fr-FR" dirty="0" err="1"/>
              <a:t>twig</a:t>
            </a:r>
            <a:endParaRPr lang="fr-FR" dirty="0"/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tests</a:t>
            </a:r>
            <a:r>
              <a:rPr lang="fr-FR" dirty="0"/>
              <a:t> : Tests des composants et de l’application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translations</a:t>
            </a:r>
            <a:r>
              <a:rPr lang="fr-FR" dirty="0"/>
              <a:t> : Fichiers de traduction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var</a:t>
            </a:r>
            <a:r>
              <a:rPr lang="fr-FR" dirty="0"/>
              <a:t> : Fichiers temporaires</a:t>
            </a:r>
          </a:p>
          <a:p>
            <a:pPr>
              <a:defRPr/>
            </a:pP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vendor</a:t>
            </a:r>
            <a:r>
              <a:rPr lang="fr-FR" dirty="0"/>
              <a:t> : Bibliothèques utilisées par l’application Web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1F29AB-DA33-4861-B793-16E81BF9B3D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46F8F0-A3B3-4E58-B217-5640644B9153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Contrôleur frontal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AFB7F3-1BF0-49D1-B2CA-41E1495E0EE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51B863-716D-4272-9D9F-F131C561B2B2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Contrôleur frontal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Jusqu’à présent, vous utilisiez de multiples scripts PHP « programme » :</a:t>
            </a:r>
          </a:p>
          <a:p>
            <a:pPr lvl="1">
              <a:defRPr/>
            </a:pPr>
            <a:r>
              <a:rPr lang="fr-FR" b="1" dirty="0">
                <a:latin typeface="Consolas" panose="020B0609020204030204" pitchFamily="49" charset="0"/>
              </a:rPr>
              <a:t>saisir_donnees.php</a:t>
            </a:r>
          </a:p>
          <a:p>
            <a:pPr lvl="1">
              <a:defRPr/>
            </a:pPr>
            <a:r>
              <a:rPr lang="fr-FR" b="1" dirty="0">
                <a:latin typeface="Consolas" panose="020B0609020204030204" pitchFamily="49" charset="0"/>
              </a:rPr>
              <a:t>valider_donnees.php</a:t>
            </a:r>
          </a:p>
          <a:p>
            <a:pPr lvl="1">
              <a:defRPr/>
            </a:pPr>
            <a:r>
              <a:rPr lang="fr-FR" dirty="0"/>
              <a:t>…</a:t>
            </a:r>
          </a:p>
          <a:p>
            <a:pPr>
              <a:defRPr/>
            </a:pPr>
            <a:r>
              <a:rPr lang="fr-FR" dirty="0"/>
              <a:t>L’architecture de Symfony n’utilise qu’un seul script « programme », le </a:t>
            </a:r>
            <a:r>
              <a:rPr lang="fr-FR" dirty="0">
                <a:solidFill>
                  <a:schemeClr val="bg1"/>
                </a:solidFill>
              </a:rPr>
              <a:t>contrôleur frontal</a:t>
            </a:r>
          </a:p>
          <a:p>
            <a:pPr>
              <a:defRPr/>
            </a:pPr>
            <a:r>
              <a:rPr lang="fr-FR" dirty="0"/>
              <a:t>Tous les </a:t>
            </a:r>
            <a:r>
              <a:rPr lang="fr-FR" dirty="0">
                <a:solidFill>
                  <a:schemeClr val="bg1"/>
                </a:solidFill>
              </a:rPr>
              <a:t>contenus dynamiques PHP </a:t>
            </a:r>
            <a:r>
              <a:rPr lang="fr-FR" dirty="0"/>
              <a:t>seront </a:t>
            </a:r>
            <a:r>
              <a:rPr lang="fr-FR" dirty="0">
                <a:solidFill>
                  <a:schemeClr val="bg1"/>
                </a:solidFill>
              </a:rPr>
              <a:t>produits par ce script</a:t>
            </a:r>
          </a:p>
          <a:p>
            <a:pPr>
              <a:defRPr/>
            </a:pPr>
            <a:r>
              <a:rPr lang="fr-FR" dirty="0"/>
              <a:t>C’est le </a:t>
            </a:r>
            <a:r>
              <a:rPr lang="fr-FR" dirty="0">
                <a:solidFill>
                  <a:schemeClr val="bg1"/>
                </a:solidFill>
              </a:rPr>
              <a:t>point d’entrée </a:t>
            </a:r>
            <a:r>
              <a:rPr lang="fr-FR" dirty="0"/>
              <a:t>unique de l’application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D61D48-E8A0-4C4E-A981-46249B4C782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133151A-EF94-4AAD-8A3C-7008D844FD32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Flux applicatif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9E1DF8-866E-47DE-8303-B09C5BD9219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3E4506-491C-4A4D-8FDB-EB1929C7C28C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Flux applicatif de Symfony2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Toutes les </a:t>
            </a:r>
            <a:r>
              <a:rPr lang="fr-FR" dirty="0">
                <a:solidFill>
                  <a:schemeClr val="bg1"/>
                </a:solidFill>
              </a:rPr>
              <a:t>requêtes</a:t>
            </a:r>
            <a:r>
              <a:rPr lang="fr-FR" dirty="0"/>
              <a:t> sont </a:t>
            </a:r>
            <a:r>
              <a:rPr lang="fr-FR" dirty="0">
                <a:solidFill>
                  <a:schemeClr val="bg1"/>
                </a:solidFill>
              </a:rPr>
              <a:t>interceptées</a:t>
            </a:r>
            <a:r>
              <a:rPr lang="fr-FR" dirty="0"/>
              <a:t> par le contrôleur frontal</a:t>
            </a:r>
          </a:p>
          <a:p>
            <a:pPr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bg1"/>
                </a:solidFill>
              </a:rPr>
              <a:t>noyau</a:t>
            </a:r>
            <a:r>
              <a:rPr lang="fr-FR" dirty="0"/>
              <a:t> trouve le </a:t>
            </a:r>
            <a:r>
              <a:rPr lang="fr-FR" dirty="0">
                <a:solidFill>
                  <a:schemeClr val="bg1"/>
                </a:solidFill>
              </a:rPr>
              <a:t>contrôleur et l’action </a:t>
            </a:r>
            <a:r>
              <a:rPr lang="fr-FR" dirty="0"/>
              <a:t>via le </a:t>
            </a:r>
            <a:r>
              <a:rPr lang="fr-FR" dirty="0">
                <a:solidFill>
                  <a:schemeClr val="bg1"/>
                </a:solidFill>
              </a:rPr>
              <a:t>système de routage </a:t>
            </a:r>
            <a:r>
              <a:rPr lang="fr-FR" dirty="0"/>
              <a:t>et exécute l’</a:t>
            </a:r>
            <a:r>
              <a:rPr lang="fr-FR" dirty="0">
                <a:solidFill>
                  <a:schemeClr val="bg1"/>
                </a:solidFill>
              </a:rPr>
              <a:t>action </a:t>
            </a:r>
            <a:r>
              <a:rPr lang="fr-FR" dirty="0"/>
              <a:t>adéquate</a:t>
            </a:r>
          </a:p>
          <a:p>
            <a:pPr>
              <a:defRPr/>
            </a:pPr>
            <a:r>
              <a:rPr lang="fr-FR" dirty="0"/>
              <a:t>Une </a:t>
            </a:r>
            <a:r>
              <a:rPr lang="fr-FR" dirty="0">
                <a:solidFill>
                  <a:schemeClr val="bg1"/>
                </a:solidFill>
              </a:rPr>
              <a:t>réponse</a:t>
            </a:r>
            <a:r>
              <a:rPr lang="fr-FR" dirty="0"/>
              <a:t> est produite</a:t>
            </a:r>
          </a:p>
          <a:p>
            <a:pPr>
              <a:defRPr/>
            </a:pPr>
            <a:r>
              <a:rPr lang="fr-FR" dirty="0"/>
              <a:t>Basé sur la mécanique HTTP : requête </a:t>
            </a:r>
            <a:r>
              <a:rPr lang="fr-FR" dirty="0">
                <a:sym typeface="Wingdings" panose="05000000000000000000" pitchFamily="2" charset="2"/>
              </a:rPr>
              <a:t> réponse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D75576-DA56-4D2E-9EF2-D36789D9DF9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1A59EE-E897-479C-B7F9-A8912E85EC45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pic>
        <p:nvPicPr>
          <p:cNvPr id="43010" name="Picture 2" descr="C:\Users\CuC\Desktop\request-flo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5" y="3708400"/>
            <a:ext cx="6572250" cy="2600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Introduction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8F99F7-A090-43ED-AE62-20734E3ECAD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F1C5CB1-6807-4D03-A0DC-9C0A1B43BBB9}" type="datetime11">
              <a:rPr lang="fr-FR" smtClean="0"/>
              <a:t>10:42:14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Gestion des environnements, de la configuration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AFB7F3-1BF0-49D1-B2CA-41E1495E0EE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ACE8802-CD07-4E84-9B04-86BD47440B78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667198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Plusieurs environnements pour l’application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Environnement de </a:t>
            </a:r>
            <a:r>
              <a:rPr lang="fr-FR" dirty="0">
                <a:solidFill>
                  <a:schemeClr val="bg1"/>
                </a:solidFill>
              </a:rPr>
              <a:t>production</a:t>
            </a:r>
            <a:r>
              <a:rPr lang="fr-FR" dirty="0"/>
              <a:t> :</a:t>
            </a:r>
          </a:p>
          <a:p>
            <a:pPr lvl="1">
              <a:defRPr/>
            </a:pPr>
            <a:r>
              <a:rPr lang="fr-FR" dirty="0"/>
              <a:t>Application telle qu’elle sera visible par les </a:t>
            </a:r>
            <a:r>
              <a:rPr lang="fr-FR" dirty="0">
                <a:solidFill>
                  <a:schemeClr val="bg1"/>
                </a:solidFill>
              </a:rPr>
              <a:t>visiteurs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Rapidité</a:t>
            </a:r>
            <a:r>
              <a:rPr lang="fr-FR" dirty="0"/>
              <a:t> nécessaire</a:t>
            </a:r>
          </a:p>
          <a:p>
            <a:pPr lvl="1">
              <a:defRPr/>
            </a:pPr>
            <a:r>
              <a:rPr lang="fr-FR" dirty="0"/>
              <a:t>Tests de cache peu poussés</a:t>
            </a:r>
          </a:p>
          <a:p>
            <a:pPr>
              <a:defRPr/>
            </a:pPr>
            <a:r>
              <a:rPr lang="fr-FR" dirty="0"/>
              <a:t>Environnement de </a:t>
            </a:r>
            <a:r>
              <a:rPr lang="fr-FR" dirty="0">
                <a:solidFill>
                  <a:schemeClr val="bg1"/>
                </a:solidFill>
              </a:rPr>
              <a:t>développement</a:t>
            </a:r>
            <a:r>
              <a:rPr lang="fr-FR" dirty="0"/>
              <a:t> :</a:t>
            </a:r>
          </a:p>
          <a:p>
            <a:pPr lvl="1">
              <a:defRPr/>
            </a:pPr>
            <a:r>
              <a:rPr lang="fr-FR" dirty="0"/>
              <a:t>Application pour les </a:t>
            </a:r>
            <a:r>
              <a:rPr lang="fr-FR" dirty="0">
                <a:solidFill>
                  <a:schemeClr val="bg1"/>
                </a:solidFill>
              </a:rPr>
              <a:t>développeurs</a:t>
            </a:r>
          </a:p>
          <a:p>
            <a:pPr lvl="1">
              <a:defRPr/>
            </a:pPr>
            <a:r>
              <a:rPr lang="fr-FR" dirty="0"/>
              <a:t>Environnement de </a:t>
            </a:r>
            <a:r>
              <a:rPr lang="fr-FR" dirty="0">
                <a:solidFill>
                  <a:schemeClr val="bg1"/>
                </a:solidFill>
              </a:rPr>
              <a:t>débogage</a:t>
            </a:r>
            <a:r>
              <a:rPr lang="fr-FR" dirty="0"/>
              <a:t> complet</a:t>
            </a:r>
          </a:p>
          <a:p>
            <a:pPr lvl="1">
              <a:defRPr/>
            </a:pPr>
            <a:r>
              <a:rPr lang="fr-FR" dirty="0"/>
              <a:t>Plus </a:t>
            </a:r>
            <a:r>
              <a:rPr lang="fr-FR" dirty="0">
                <a:solidFill>
                  <a:schemeClr val="bg1"/>
                </a:solidFill>
              </a:rPr>
              <a:t>lent</a:t>
            </a:r>
            <a:r>
              <a:rPr lang="fr-FR" dirty="0"/>
              <a:t> que la version de production</a:t>
            </a:r>
          </a:p>
          <a:p>
            <a:pPr>
              <a:defRPr/>
            </a:pPr>
            <a:r>
              <a:rPr lang="fr-FR" dirty="0"/>
              <a:t>Environnement de </a:t>
            </a:r>
            <a:r>
              <a:rPr lang="fr-FR" dirty="0">
                <a:solidFill>
                  <a:schemeClr val="bg1"/>
                </a:solidFill>
              </a:rPr>
              <a:t>test</a:t>
            </a:r>
            <a:r>
              <a:rPr lang="fr-FR" dirty="0"/>
              <a:t> :</a:t>
            </a:r>
          </a:p>
          <a:p>
            <a:pPr lvl="1">
              <a:defRPr/>
            </a:pPr>
            <a:r>
              <a:rPr lang="fr-FR" dirty="0"/>
              <a:t>Application pour les </a:t>
            </a:r>
            <a:r>
              <a:rPr lang="fr-FR" dirty="0">
                <a:solidFill>
                  <a:schemeClr val="bg1"/>
                </a:solidFill>
              </a:rPr>
              <a:t>tests</a:t>
            </a:r>
          </a:p>
          <a:p>
            <a:pPr lvl="1">
              <a:defRPr/>
            </a:pPr>
            <a:r>
              <a:rPr lang="fr-FR" dirty="0"/>
              <a:t>Environnement de </a:t>
            </a:r>
            <a:r>
              <a:rPr lang="fr-FR" dirty="0">
                <a:solidFill>
                  <a:schemeClr val="bg1"/>
                </a:solidFill>
              </a:rPr>
              <a:t>débogage</a:t>
            </a:r>
            <a:r>
              <a:rPr lang="fr-FR" dirty="0"/>
              <a:t> inutile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1EC23A-A9A6-42E6-B0A1-39816532FB0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2A3C2C1-404F-4068-B484-BFCDB9BBED94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Configuration de l’application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Modèle</a:t>
            </a:r>
            <a:r>
              <a:rPr lang="fr-FR" dirty="0"/>
              <a:t> de configuration :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env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Jamais de configuration réelle</a:t>
            </a:r>
            <a:r>
              <a:rPr lang="fr-FR" dirty="0">
                <a:sym typeface="Wingdings" panose="05000000000000000000" pitchFamily="2" charset="2"/>
              </a:rPr>
              <a:t> (mot de passe, serveur, …)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	 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Synchronisé</a:t>
            </a:r>
            <a:r>
              <a:rPr lang="fr-FR" dirty="0">
                <a:sym typeface="Wingdings" panose="05000000000000000000" pitchFamily="2" charset="2"/>
              </a:rPr>
              <a:t> sur le dépôt Git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	 Penser à 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mettre à jour les modèles </a:t>
            </a:r>
            <a:r>
              <a:rPr lang="fr-FR" dirty="0">
                <a:sym typeface="Wingdings" panose="05000000000000000000" pitchFamily="2" charset="2"/>
              </a:rPr>
              <a:t>de configuration</a:t>
            </a:r>
          </a:p>
          <a:p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Configuration effective </a:t>
            </a:r>
            <a:r>
              <a:rPr lang="fr-FR" dirty="0">
                <a:sym typeface="Wingdings" panose="05000000000000000000" pitchFamily="2" charset="2"/>
              </a:rPr>
              <a:t>: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env.local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	 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Configuration</a:t>
            </a:r>
            <a:r>
              <a:rPr lang="fr-FR" dirty="0">
                <a:sym typeface="Wingdings" panose="05000000000000000000" pitchFamily="2" charset="2"/>
              </a:rPr>
              <a:t> de votre environnement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	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NON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 Synchronisé </a:t>
            </a:r>
            <a:r>
              <a:rPr lang="fr-FR" dirty="0">
                <a:sym typeface="Wingdings" panose="05000000000000000000" pitchFamily="2" charset="2"/>
              </a:rPr>
              <a:t>sur le dépôt Git</a:t>
            </a:r>
          </a:p>
          <a:p>
            <a:r>
              <a:rPr lang="fr-FR" dirty="0">
                <a:sym typeface="Wingdings" panose="05000000000000000000" pitchFamily="2" charset="2"/>
              </a:rPr>
              <a:t>Gestion de l’environnement :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dev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prod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test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	 dans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env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.$APP_ENV</a:t>
            </a:r>
            <a:b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dirty="0">
                <a:sym typeface="Wingdings" panose="05000000000000000000" pitchFamily="2" charset="2"/>
              </a:rPr>
              <a:t> ou dans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env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.$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APP_ENV.local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endParaRPr lang="fr-FR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A78C-AC49-4C81-A93A-E8AF743CF3EB}" type="slidenum">
              <a:rPr lang="fr-FR" alt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22</a:t>
            </a:fld>
            <a:endParaRPr lang="fr-FR" alt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B4F0302-7709-488F-95E5-2B2FAF54B56F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9600" y="5550331"/>
            <a:ext cx="10972800" cy="83099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lvl="0" eaLnBrk="1" hangingPunct="1">
              <a:spcBef>
                <a:spcPts val="0"/>
              </a:spcBef>
              <a:buClr>
                <a:srgbClr val="264866"/>
              </a:buClr>
            </a:pPr>
            <a:r>
              <a:rPr lang="fr-FR" b="1" kern="0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#.env ou .</a:t>
            </a:r>
            <a:r>
              <a:rPr lang="fr-FR" b="1" kern="0" dirty="0" err="1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env.local</a:t>
            </a:r>
            <a:endParaRPr lang="fr-FR" b="1" kern="0" dirty="0">
              <a:solidFill>
                <a:srgbClr val="55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lvl="0" eaLnBrk="1" hangingPunct="1">
              <a:spcBef>
                <a:spcPts val="0"/>
              </a:spcBef>
              <a:buClr>
                <a:srgbClr val="264866"/>
              </a:buClr>
            </a:pPr>
            <a:r>
              <a:rPr lang="fr-F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APP_ENV=</a:t>
            </a:r>
            <a:r>
              <a:rPr lang="fr-FR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prod</a:t>
            </a:r>
            <a:endParaRPr lang="fr-FR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5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Environnement de production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A78C-AC49-4C81-A93A-E8AF743CF3EB}" type="slidenum">
              <a:rPr lang="fr-FR" altLang="fr-FR" smtClean="0"/>
              <a:pPr/>
              <a:t>23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4C7D3E-FABC-45D6-9BB6-8668BB2B1DBA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  <a:endParaRPr lang="fr-FR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052736"/>
            <a:ext cx="9073008" cy="52419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045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Environnement de développement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A78C-AC49-4C81-A93A-E8AF743CF3EB}" type="slidenum">
              <a:rPr lang="fr-FR" altLang="fr-FR" smtClean="0"/>
              <a:pPr/>
              <a:t>24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62C3487-C8B4-4428-9397-DC50A64CE895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  <a:endParaRPr lang="fr-FR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052736"/>
            <a:ext cx="8928994" cy="52152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744072" y="3037687"/>
            <a:ext cx="4838328" cy="13280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Barre de développement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insérée automatiquement si 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&lt;/body&gt;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fait partie de la réponse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367674" y="5870955"/>
            <a:ext cx="9456652" cy="47279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8" idx="1"/>
            <a:endCxn id="9" idx="0"/>
          </p:cNvCxnSpPr>
          <p:nvPr/>
        </p:nvCxnSpPr>
        <p:spPr bwMode="auto">
          <a:xfrm flipH="1">
            <a:off x="6096000" y="3701699"/>
            <a:ext cx="648072" cy="216925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999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profiler en mode développement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398A18-7C5F-4C6A-AA5A-79156DFE11F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3C5E368-203F-451B-9BFD-8DB607A0C5FE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59027"/>
            <a:ext cx="6830078" cy="4616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1646121" y="1219069"/>
            <a:ext cx="6830078" cy="4611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642" y="1374101"/>
            <a:ext cx="6830078" cy="4616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163" y="1534142"/>
            <a:ext cx="6830078" cy="4616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683" y="1694185"/>
            <a:ext cx="6826717" cy="4614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Architecture MVC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B402C8-1D50-4EA6-90EC-55444F67F00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ABE2342-EDD0-4F7B-9AA0-9F627D7E4E3D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Architecture MVC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Modèle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ORM Doctrine</a:t>
            </a:r>
          </a:p>
          <a:p>
            <a:pPr lvl="1">
              <a:defRPr/>
            </a:pPr>
            <a:r>
              <a:rPr lang="fr-FR" dirty="0"/>
              <a:t>Accès/persistance des </a:t>
            </a:r>
            <a:r>
              <a:rPr lang="fr-FR" dirty="0">
                <a:solidFill>
                  <a:schemeClr val="bg1"/>
                </a:solidFill>
              </a:rPr>
              <a:t>données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Vue</a:t>
            </a:r>
          </a:p>
          <a:p>
            <a:pPr lvl="1">
              <a:defRPr/>
            </a:pPr>
            <a:r>
              <a:rPr lang="fr-FR" dirty="0" err="1">
                <a:solidFill>
                  <a:schemeClr val="bg1"/>
                </a:solidFill>
              </a:rPr>
              <a:t>Twig</a:t>
            </a:r>
            <a:endParaRPr lang="fr-FR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Présentation</a:t>
            </a:r>
            <a:r>
              <a:rPr lang="fr-FR" dirty="0"/>
              <a:t> des données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Contrôleur</a:t>
            </a:r>
            <a:r>
              <a:rPr lang="fr-FR" dirty="0"/>
              <a:t>	</a:t>
            </a:r>
          </a:p>
          <a:p>
            <a:pPr lvl="1">
              <a:defRPr/>
            </a:pPr>
            <a:r>
              <a:rPr lang="fr-FR" dirty="0" err="1">
                <a:solidFill>
                  <a:schemeClr val="bg1"/>
                </a:solidFill>
              </a:rPr>
              <a:t>Symfony</a:t>
            </a:r>
            <a:endParaRPr lang="fr-FR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Logique</a:t>
            </a:r>
            <a:r>
              <a:rPr lang="fr-FR" dirty="0"/>
              <a:t> de l’application</a:t>
            </a:r>
          </a:p>
          <a:p>
            <a:pPr lvl="1">
              <a:defRPr/>
            </a:pPr>
            <a:r>
              <a:rPr lang="fr-FR" dirty="0"/>
              <a:t>Utilise le modèle</a:t>
            </a:r>
          </a:p>
          <a:p>
            <a:pPr lvl="1">
              <a:defRPr/>
            </a:pPr>
            <a:r>
              <a:rPr lang="fr-FR" dirty="0"/>
              <a:t>Prépare les données pour la vue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C06818-AFB1-4E7D-AB1F-CB5FEC6241A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2CACC0B-7B03-4323-8160-7B58831B526E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fichiers de configuration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0AE2BC-822A-49DE-BCAC-1E372EEE792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4CF89E-2C24-4D30-BE2A-22D2ED7356FF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fichiers de configuration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De nombreux éléments de </a:t>
            </a:r>
            <a:r>
              <a:rPr lang="fr-FR" dirty="0" err="1"/>
              <a:t>Symfony</a:t>
            </a:r>
            <a:r>
              <a:rPr lang="fr-FR" dirty="0"/>
              <a:t> vont devoir être configurés</a:t>
            </a:r>
          </a:p>
          <a:p>
            <a:pPr>
              <a:defRPr/>
            </a:pPr>
            <a:r>
              <a:rPr lang="fr-FR" dirty="0"/>
              <a:t>Le but est de </a:t>
            </a:r>
            <a:r>
              <a:rPr lang="fr-FR" dirty="0">
                <a:solidFill>
                  <a:schemeClr val="bg1"/>
                </a:solidFill>
              </a:rPr>
              <a:t>séparer le code de l’application et sa configuration</a:t>
            </a:r>
          </a:p>
          <a:p>
            <a:pPr>
              <a:defRPr/>
            </a:pPr>
            <a:r>
              <a:rPr lang="fr-FR" dirty="0"/>
              <a:t>La configuration consiste en un </a:t>
            </a:r>
            <a:r>
              <a:rPr lang="fr-FR" dirty="0">
                <a:solidFill>
                  <a:schemeClr val="bg1"/>
                </a:solidFill>
              </a:rPr>
              <a:t>ensemble de données structurées</a:t>
            </a:r>
          </a:p>
          <a:p>
            <a:pPr>
              <a:defRPr/>
            </a:pPr>
            <a:r>
              <a:rPr lang="fr-FR" dirty="0"/>
              <a:t>Il existe </a:t>
            </a:r>
            <a:r>
              <a:rPr lang="fr-FR" dirty="0">
                <a:solidFill>
                  <a:schemeClr val="bg1"/>
                </a:solidFill>
              </a:rPr>
              <a:t>4 formats </a:t>
            </a:r>
            <a:r>
              <a:rPr lang="fr-FR" dirty="0"/>
              <a:t>possibles :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XML</a:t>
            </a:r>
            <a:r>
              <a:rPr lang="fr-FR" dirty="0"/>
              <a:t>, </a:t>
            </a:r>
            <a:r>
              <a:rPr lang="fr-FR" dirty="0" err="1"/>
              <a:t>namespace</a:t>
            </a:r>
            <a:r>
              <a:rPr lang="fr-FR" dirty="0"/>
              <a:t> et schémas, visuellement lourd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PHP</a:t>
            </a:r>
            <a:r>
              <a:rPr lang="fr-FR" dirty="0"/>
              <a:t>, </a:t>
            </a:r>
            <a:r>
              <a:rPr lang="fr-FR" dirty="0" err="1"/>
              <a:t>namespace</a:t>
            </a:r>
            <a:r>
              <a:rPr lang="fr-FR" dirty="0"/>
              <a:t>, instanciation, peu lisible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YAML</a:t>
            </a:r>
            <a:r>
              <a:rPr lang="fr-FR" dirty="0"/>
              <a:t>, simple et efficace !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Annotations, </a:t>
            </a:r>
            <a:r>
              <a:rPr lang="fr-FR" dirty="0"/>
              <a:t>maintenant </a:t>
            </a:r>
            <a:r>
              <a:rPr lang="fr-FR" dirty="0">
                <a:solidFill>
                  <a:schemeClr val="bg1"/>
                </a:solidFill>
              </a:rPr>
              <a:t>attributs PHP</a:t>
            </a:r>
            <a:r>
              <a:rPr lang="fr-FR" dirty="0"/>
              <a:t>, au plus près du code concerné</a:t>
            </a:r>
          </a:p>
          <a:p>
            <a:pPr>
              <a:defRPr/>
            </a:pPr>
            <a:r>
              <a:rPr lang="fr-FR" dirty="0"/>
              <a:t>Nous retiendrons le format </a:t>
            </a:r>
            <a:r>
              <a:rPr lang="fr-FR" dirty="0">
                <a:solidFill>
                  <a:schemeClr val="bg1"/>
                </a:solidFill>
              </a:rPr>
              <a:t>YAML et les annotations </a:t>
            </a:r>
            <a:r>
              <a:rPr lang="fr-FR" dirty="0"/>
              <a:t>en fonction des bonnes pratiques :</a:t>
            </a:r>
            <a:br>
              <a:rPr lang="fr-FR" dirty="0"/>
            </a:br>
            <a:r>
              <a:rPr lang="fr-FR" dirty="0">
                <a:hlinkClick r:id="rId2"/>
              </a:rPr>
              <a:t>https://symfony.com/doc/current/best_practices.html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9A7A14-181D-44EA-807A-AC321543B6F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1DBF9AC-1740-4AAD-BD5A-F01A4019D576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Symfony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Lancement de symfony-project.com en </a:t>
            </a:r>
            <a:r>
              <a:rPr lang="fr-FR" dirty="0">
                <a:solidFill>
                  <a:schemeClr val="bg1"/>
                </a:solidFill>
              </a:rPr>
              <a:t>2005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Framework Web MVC en PHP</a:t>
            </a:r>
          </a:p>
          <a:p>
            <a:pPr>
              <a:defRPr/>
            </a:pPr>
            <a:r>
              <a:rPr lang="fr-FR" dirty="0"/>
              <a:t>Créé par </a:t>
            </a:r>
            <a:r>
              <a:rPr lang="fr-FR" dirty="0" err="1">
                <a:solidFill>
                  <a:schemeClr val="bg1"/>
                </a:solidFill>
              </a:rPr>
              <a:t>SensioLabs</a:t>
            </a:r>
            <a:r>
              <a:rPr lang="fr-FR" dirty="0"/>
              <a:t>, agence Web française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Utilise</a:t>
            </a:r>
            <a:r>
              <a:rPr lang="fr-FR" dirty="0"/>
              <a:t> d’autres projets PHP : Doctrine, </a:t>
            </a:r>
            <a:r>
              <a:rPr lang="fr-FR" dirty="0" err="1"/>
              <a:t>Propel</a:t>
            </a:r>
            <a:r>
              <a:rPr lang="fr-FR" dirty="0"/>
              <a:t>, PDO, </a:t>
            </a:r>
            <a:r>
              <a:rPr lang="fr-FR" dirty="0" err="1"/>
              <a:t>PHPUnit</a:t>
            </a:r>
            <a:r>
              <a:rPr lang="fr-FR" dirty="0"/>
              <a:t>, </a:t>
            </a:r>
            <a:r>
              <a:rPr lang="fr-FR" dirty="0" err="1"/>
              <a:t>Twig</a:t>
            </a:r>
            <a:r>
              <a:rPr lang="fr-FR" dirty="0"/>
              <a:t>, …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Utilisé</a:t>
            </a:r>
            <a:r>
              <a:rPr lang="fr-FR" dirty="0"/>
              <a:t> par d’autres projets : </a:t>
            </a:r>
            <a:r>
              <a:rPr lang="fr-FR" dirty="0" err="1"/>
              <a:t>Drupal</a:t>
            </a:r>
            <a:r>
              <a:rPr lang="fr-FR" dirty="0"/>
              <a:t>, </a:t>
            </a:r>
            <a:r>
              <a:rPr lang="fr-FR" dirty="0" err="1"/>
              <a:t>phpBB</a:t>
            </a:r>
            <a:r>
              <a:rPr lang="fr-FR" dirty="0"/>
              <a:t>, </a:t>
            </a:r>
            <a:r>
              <a:rPr lang="fr-FR" dirty="0" err="1"/>
              <a:t>Laravel</a:t>
            </a:r>
            <a:r>
              <a:rPr lang="fr-FR" dirty="0"/>
              <a:t>, …</a:t>
            </a:r>
          </a:p>
          <a:p>
            <a:pPr>
              <a:defRPr/>
            </a:pPr>
            <a:r>
              <a:rPr lang="fr-FR" dirty="0"/>
              <a:t>Utilisé par de </a:t>
            </a:r>
            <a:r>
              <a:rPr lang="fr-FR" dirty="0">
                <a:solidFill>
                  <a:schemeClr val="bg1"/>
                </a:solidFill>
              </a:rPr>
              <a:t>nombreux sites </a:t>
            </a:r>
            <a:r>
              <a:rPr lang="fr-FR" dirty="0"/>
              <a:t>à travers le monde</a:t>
            </a:r>
          </a:p>
          <a:p>
            <a:pPr>
              <a:defRPr/>
            </a:pPr>
            <a:r>
              <a:rPr lang="fr-FR" dirty="0"/>
              <a:t>Philosophie : </a:t>
            </a:r>
            <a:r>
              <a:rPr lang="fr-FR" dirty="0">
                <a:solidFill>
                  <a:schemeClr val="bg1"/>
                </a:solidFill>
              </a:rPr>
              <a:t>ne pas réinventer la roue</a:t>
            </a:r>
          </a:p>
          <a:p>
            <a:pPr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https://symfony.com/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154057-2FB2-42AB-8B58-A9B6A660D81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2EF156-C565-4218-8BC4-34E0F148DC30}" type="datetime11">
              <a:rPr lang="fr-FR" smtClean="0"/>
              <a:t>10:42:14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format YAML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6B9B0-3224-4D10-9F0C-902159D1E1F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E8DD80-7B2A-4FF5-A20F-47278A0A4D4A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YAML, les grandes lignes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YAML: </a:t>
            </a:r>
            <a:r>
              <a:rPr lang="fr-FR" dirty="0">
                <a:solidFill>
                  <a:schemeClr val="bg1"/>
                </a:solidFill>
              </a:rPr>
              <a:t>Y</a:t>
            </a:r>
            <a:r>
              <a:rPr lang="fr-FR" dirty="0"/>
              <a:t>AML </a:t>
            </a:r>
            <a:r>
              <a:rPr lang="fr-FR" dirty="0" err="1">
                <a:solidFill>
                  <a:schemeClr val="bg1"/>
                </a:solidFill>
              </a:rPr>
              <a:t>A</a:t>
            </a:r>
            <a:r>
              <a:rPr lang="fr-FR" dirty="0" err="1"/>
              <a:t>in't</a:t>
            </a:r>
            <a:r>
              <a:rPr lang="fr-FR" dirty="0"/>
              <a:t> </a:t>
            </a:r>
            <a:r>
              <a:rPr lang="fr-FR" dirty="0" err="1">
                <a:solidFill>
                  <a:schemeClr val="bg1"/>
                </a:solidFill>
              </a:rPr>
              <a:t>M</a:t>
            </a:r>
            <a:r>
              <a:rPr lang="fr-FR" dirty="0" err="1"/>
              <a:t>arkup</a:t>
            </a:r>
            <a:r>
              <a:rPr lang="fr-FR" dirty="0"/>
              <a:t> </a:t>
            </a:r>
            <a:r>
              <a:rPr lang="fr-FR" dirty="0" err="1">
                <a:solidFill>
                  <a:schemeClr val="bg1"/>
                </a:solidFill>
              </a:rPr>
              <a:t>L</a:t>
            </a:r>
            <a:r>
              <a:rPr lang="fr-FR" dirty="0" err="1"/>
              <a:t>anguage</a:t>
            </a:r>
            <a:endParaRPr lang="fr-FR" dirty="0"/>
          </a:p>
          <a:p>
            <a:pPr>
              <a:defRPr/>
            </a:pPr>
            <a:r>
              <a:rPr lang="en-US" dirty="0"/>
              <a:t>What It Is: YAML is a </a:t>
            </a:r>
            <a:r>
              <a:rPr lang="en-US" dirty="0">
                <a:solidFill>
                  <a:schemeClr val="bg1"/>
                </a:solidFill>
              </a:rPr>
              <a:t>human friendly data serialization standard</a:t>
            </a:r>
            <a:r>
              <a:rPr lang="en-US" dirty="0"/>
              <a:t> for all programming languages.</a:t>
            </a:r>
          </a:p>
          <a:p>
            <a:pPr>
              <a:defRPr/>
            </a:pPr>
            <a:r>
              <a:rPr lang="fr-FR" dirty="0"/>
              <a:t>YAML est un </a:t>
            </a:r>
            <a:r>
              <a:rPr lang="fr-FR" dirty="0">
                <a:solidFill>
                  <a:schemeClr val="bg1"/>
                </a:solidFill>
              </a:rPr>
              <a:t>standard de sérialisation de données compréhensible facilement par l'humain</a:t>
            </a:r>
            <a:r>
              <a:rPr lang="fr-FR" dirty="0"/>
              <a:t> pour tous les langages de programmation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Fichiers texte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yml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ou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yaml</a:t>
            </a:r>
            <a:r>
              <a:rPr lang="fr-FR" dirty="0"/>
              <a:t> facilement lisibles et modifiables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1CB309-8CA5-4668-B18E-37B554DD7D3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657250-8B88-4841-992D-B4DC22F7345A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YAML, les types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Chaîne de caractères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Une chaîne de caractères en YAML</a:t>
            </a:r>
            <a:b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'Entourée par des guillemets simples en YAML'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Nombres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12  012  0x12  12.42 1.2e+42 .</a:t>
            </a: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inf</a:t>
            </a:r>
            <a:endParaRPr lang="fr-FR" sz="22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Nuls</a:t>
            </a:r>
            <a:br>
              <a:rPr lang="fr-FR" dirty="0"/>
            </a:b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null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  ~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Booléens</a:t>
            </a:r>
            <a:br>
              <a:rPr lang="fr-FR" dirty="0"/>
            </a:b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true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  false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Dates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2012-12-12t12:12:12.12+02:00  2012-12-12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E6A8C1-90FD-48F8-9051-C4C8D9A5C71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54AE00-FF54-4B62-999C-D527E4C805AC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YAML, les types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Séquences</a:t>
            </a:r>
            <a:r>
              <a:rPr lang="fr-FR" dirty="0"/>
              <a:t> (- suivi de espace)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- XML</a:t>
            </a:r>
            <a:b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- YAML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Séquences</a:t>
            </a:r>
            <a:r>
              <a:rPr lang="fr-FR" dirty="0"/>
              <a:t> (entre crochets)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[XML, YAML]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Couple</a:t>
            </a:r>
            <a:r>
              <a:rPr lang="fr-FR" dirty="0"/>
              <a:t> clé/valeur (</a:t>
            </a:r>
            <a:r>
              <a:rPr lang="fr-FR" dirty="0">
                <a:latin typeface="Consolas" panose="020B0609020204030204" pitchFamily="49" charset="0"/>
              </a:rPr>
              <a:t>:</a:t>
            </a:r>
            <a:r>
              <a:rPr lang="fr-FR" dirty="0"/>
              <a:t> suivi de espace(s))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PHP: 7.4.0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Liste</a:t>
            </a:r>
            <a:r>
              <a:rPr lang="fr-FR" dirty="0"/>
              <a:t> (indentation espaces, jamais tabulations)</a:t>
            </a:r>
            <a:br>
              <a:rPr lang="fr-FR" dirty="0"/>
            </a:b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xml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: pas bon</a:t>
            </a:r>
            <a:b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yaml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: bon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Liste</a:t>
            </a:r>
            <a:r>
              <a:rPr lang="fr-FR" dirty="0"/>
              <a:t> (entre accolades)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xml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: pas bon, </a:t>
            </a: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yaml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: bon}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09CCB0-0D56-4463-8F3C-223920CE90F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E2B1A9-B15E-40B4-89F5-3B32E11455D6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YAML, un exemple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buNone/>
            </a:pP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# config/</a:t>
            </a:r>
            <a:r>
              <a:rPr lang="en-US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services.yaml</a:t>
            </a:r>
            <a:endParaRPr lang="en-US" sz="1800" b="0" i="1" dirty="0">
              <a:solidFill>
                <a:srgbClr val="62975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parameters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</a:t>
            </a:r>
            <a:b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b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services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</a:t>
            </a:r>
            <a:b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# default configuration for services in *this* file</a:t>
            </a:r>
            <a:b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   </a:t>
            </a:r>
            <a:r>
              <a:rPr lang="en-US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_defaults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</a:t>
            </a:r>
            <a:b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autowire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 true      </a:t>
            </a: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# Automatically injects dependencies in your services.</a:t>
            </a:r>
            <a:b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       </a:t>
            </a:r>
            <a:r>
              <a:rPr lang="en-US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autoconfigure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 true </a:t>
            </a: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# Automatically registers your services as commands, event subscribers, etc.</a:t>
            </a:r>
            <a:b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b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   # makes classes in </a:t>
            </a:r>
            <a:r>
              <a:rPr lang="en-US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src</a:t>
            </a: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/ available to be used as services</a:t>
            </a:r>
            <a:b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   # this creates a service per class whose id is the fully-qualified class name</a:t>
            </a:r>
            <a:b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   </a:t>
            </a:r>
            <a:r>
              <a:rPr lang="en-US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App\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</a:t>
            </a:r>
            <a:b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resource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 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'../</a:t>
            </a:r>
            <a:r>
              <a:rPr lang="en-US" sz="18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src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/'</a:t>
            </a:r>
            <a:b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       </a:t>
            </a:r>
            <a:r>
              <a:rPr lang="en-US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exclude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</a:t>
            </a:r>
            <a:b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    - 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'../</a:t>
            </a:r>
            <a:r>
              <a:rPr lang="en-US" sz="18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src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/</a:t>
            </a:r>
            <a:r>
              <a:rPr lang="en-US" sz="18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DependencyInjection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/'</a:t>
            </a:r>
            <a:b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           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 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'../</a:t>
            </a:r>
            <a:r>
              <a:rPr lang="en-US" sz="18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src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/Entity/'</a:t>
            </a:r>
            <a:b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           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 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'../</a:t>
            </a:r>
            <a:r>
              <a:rPr lang="en-US" sz="18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src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/</a:t>
            </a:r>
            <a:r>
              <a:rPr lang="en-US" sz="18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Kernel.php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b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           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 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'../</a:t>
            </a:r>
            <a:r>
              <a:rPr lang="en-US" sz="18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src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/Tests/'</a:t>
            </a:r>
            <a:b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</a:br>
            <a:endParaRPr lang="en-US" sz="1800" b="0" i="1" dirty="0">
              <a:solidFill>
                <a:srgbClr val="629755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09CCB0-0D56-4463-8F3C-223920CE90F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548E7C-69DE-4A40-9C6A-FB3D657B1A5F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492646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Vérifier vos fichiers YAML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la </a:t>
            </a:r>
            <a:r>
              <a:rPr lang="fr-FR" dirty="0">
                <a:solidFill>
                  <a:schemeClr val="bg1"/>
                </a:solidFill>
              </a:rPr>
              <a:t>console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fichier</a:t>
            </a:r>
            <a:r>
              <a:rPr lang="fr-FR" dirty="0"/>
              <a:t> particulier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répertoire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bundle</a:t>
            </a:r>
            <a:r>
              <a:rPr lang="fr-FR" dirty="0"/>
              <a:t> complet</a:t>
            </a:r>
            <a:br>
              <a:rPr lang="fr-FR" dirty="0"/>
            </a:b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062CCA-1B5D-4C9F-87E2-8CA074F1C50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14F4EBE-224C-4452-8B02-D70DCD28982E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600" y="1556544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lint:yaml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…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9600" y="2996704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lint:yaml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config/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routes.yml</a:t>
            </a:r>
            <a:endParaRPr lang="fr-FR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" y="4364856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lint:yaml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config/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5733008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lint:yaml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@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FrameworkBundle</a:t>
            </a:r>
            <a:endParaRPr lang="fr-FR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18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annotations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6B9B0-3224-4D10-9F0C-902159D1E1F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B497613-847A-4316-B3F1-5A521D38B17A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560542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Annotations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Informations fournies dans les commentaires précédant un élément : classe, attribut, méthode</a:t>
            </a:r>
          </a:p>
          <a:p>
            <a:pPr>
              <a:defRPr/>
            </a:pPr>
            <a:r>
              <a:rPr lang="fr-FR" dirty="0"/>
              <a:t>Pour la </a:t>
            </a:r>
            <a:r>
              <a:rPr lang="fr-FR" dirty="0">
                <a:solidFill>
                  <a:schemeClr val="bg1"/>
                </a:solidFill>
              </a:rPr>
              <a:t>documentation</a:t>
            </a:r>
            <a:r>
              <a:rPr lang="fr-FR" dirty="0"/>
              <a:t>, l’</a:t>
            </a:r>
            <a:r>
              <a:rPr lang="fr-FR" dirty="0">
                <a:solidFill>
                  <a:schemeClr val="bg1"/>
                </a:solidFill>
              </a:rPr>
              <a:t>analyse statique</a:t>
            </a:r>
            <a:r>
              <a:rPr lang="fr-FR" dirty="0"/>
              <a:t> de code, l’</a:t>
            </a:r>
            <a:r>
              <a:rPr lang="fr-FR" dirty="0">
                <a:solidFill>
                  <a:schemeClr val="bg1"/>
                </a:solidFill>
              </a:rPr>
              <a:t>IDE</a:t>
            </a:r>
            <a:r>
              <a:rPr lang="fr-FR" dirty="0"/>
              <a:t> :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sz="3200" dirty="0"/>
          </a:p>
          <a:p>
            <a:pPr>
              <a:defRPr/>
            </a:pPr>
            <a:r>
              <a:rPr lang="fr-FR" dirty="0"/>
              <a:t>Peuvent aussi </a:t>
            </a:r>
            <a:r>
              <a:rPr lang="fr-FR" dirty="0">
                <a:solidFill>
                  <a:schemeClr val="bg1"/>
                </a:solidFill>
              </a:rPr>
              <a:t>influencer le code</a:t>
            </a:r>
            <a:r>
              <a:rPr lang="fr-FR" dirty="0"/>
              <a:t>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E5CC90-AEC5-4DEF-AD12-DFE8E6B63F2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6AA1FAF-62EF-4923-9F0A-58673FB97CA7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600" y="2492896"/>
            <a:ext cx="10972800" cy="1728192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MyClass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/**</a:t>
            </a:r>
            <a:b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* @throws Exception</a:t>
            </a:r>
            <a:b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*/</a:t>
            </a:r>
            <a:b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doSomething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(): </a:t>
            </a:r>
            <a:r>
              <a:rPr lang="fr-FR" altLang="fr-FR" sz="1800" b="1" dirty="0" err="1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</a:t>
            </a:r>
            <a:endParaRPr lang="fr-FR" altLang="fr-FR" sz="1800" b="1" dirty="0">
              <a:solidFill>
                <a:srgbClr val="CC78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7951" y="4581128"/>
            <a:ext cx="10972800" cy="1728192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/**</a:t>
            </a:r>
            <a:b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* @Route('/blog', </a:t>
            </a:r>
            <a:r>
              <a:rPr kumimoji="0" lang="fr-FR" altLang="fr-FR" sz="1800" b="1" i="1" u="none" strike="noStrike" cap="none" normalizeH="0" baseline="0" dirty="0" err="1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='</a:t>
            </a:r>
            <a:r>
              <a:rPr kumimoji="0" lang="fr-FR" altLang="fr-FR" sz="1800" b="1" i="1" u="none" strike="noStrike" cap="none" normalizeH="0" baseline="0" dirty="0" err="1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blog_list</a:t>
            </a: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')</a:t>
            </a:r>
            <a:b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*/</a:t>
            </a:r>
            <a:b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 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03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Attributs PHP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Partie intégrante du langage précédant un élément : classe, attribut, constante, méthode</a:t>
            </a:r>
          </a:p>
          <a:p>
            <a:pPr>
              <a:defRPr/>
            </a:pPr>
            <a:r>
              <a:rPr lang="fr-FR" dirty="0"/>
              <a:t>Utilisent l’introspection</a:t>
            </a:r>
          </a:p>
          <a:p>
            <a:pPr>
              <a:defRPr/>
            </a:pPr>
            <a:r>
              <a:rPr lang="fr-FR" dirty="0"/>
              <a:t>Reconnu, analysé et colorisé comme élément du langage PHP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Influencer le code</a:t>
            </a:r>
            <a:r>
              <a:rPr lang="fr-FR" dirty="0"/>
              <a:t>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E5CC90-AEC5-4DEF-AD12-DFE8E6B63F2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4B8704-25D5-4105-BFF2-837B0EF9E6F3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7951" y="3573016"/>
            <a:ext cx="10972800" cy="2016224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 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800" b="1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800" b="1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79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4E1526-D253-46A7-92CC-321C52D18CE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25ECDFB-36E6-4F54-8FCD-E9346159218A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https://symfony.com/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C43A24-9C64-4570-BE3F-650CDA62F11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001670-D361-43DB-80AF-94C7A26D14BB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  <a:endParaRPr lang="fr-FR" dirty="0"/>
          </a:p>
        </p:txBody>
      </p:sp>
      <p:pic>
        <p:nvPicPr>
          <p:cNvPr id="16391" name="Picture 5" descr="C:\Users\CuC\Desktop\What is Symfon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9513" y="2085975"/>
            <a:ext cx="47529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Explosion 1 7"/>
          <p:cNvSpPr/>
          <p:nvPr/>
        </p:nvSpPr>
        <p:spPr bwMode="auto">
          <a:xfrm>
            <a:off x="482120" y="5377699"/>
            <a:ext cx="1238250" cy="960437"/>
          </a:xfrm>
          <a:prstGeom prst="irregularSeal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2014</a:t>
            </a:r>
          </a:p>
        </p:txBody>
      </p:sp>
      <p:sp>
        <p:nvSpPr>
          <p:cNvPr id="10" name="Explosion 1 9"/>
          <p:cNvSpPr/>
          <p:nvPr/>
        </p:nvSpPr>
        <p:spPr bwMode="auto">
          <a:xfrm>
            <a:off x="1101681" y="5378492"/>
            <a:ext cx="1236662" cy="958850"/>
          </a:xfrm>
          <a:prstGeom prst="irregularSeal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450" y="1268413"/>
            <a:ext cx="474503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255747"/>
            <a:ext cx="6048672" cy="50529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2" name="Explosion 1 11"/>
          <p:cNvSpPr/>
          <p:nvPr/>
        </p:nvSpPr>
        <p:spPr bwMode="auto">
          <a:xfrm>
            <a:off x="1719654" y="5378179"/>
            <a:ext cx="1237377" cy="959477"/>
          </a:xfrm>
          <a:prstGeom prst="irregularSeal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2019</a:t>
            </a: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4" y="1268760"/>
            <a:ext cx="4752976" cy="40130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388A199-2789-17E0-D552-A9C44C309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7848" y="1255746"/>
            <a:ext cx="6350496" cy="5111801"/>
          </a:xfrm>
          <a:prstGeom prst="rect">
            <a:avLst/>
          </a:prstGeom>
        </p:spPr>
      </p:pic>
      <p:sp>
        <p:nvSpPr>
          <p:cNvPr id="13" name="Explosion 1 11">
            <a:extLst>
              <a:ext uri="{FF2B5EF4-FFF2-40B4-BE49-F238E27FC236}">
                <a16:creationId xmlns:a16="http://schemas.microsoft.com/office/drawing/2014/main" id="{21CD56ED-07A2-A7DE-EED8-161822A3E7A3}"/>
              </a:ext>
            </a:extLst>
          </p:cNvPr>
          <p:cNvSpPr/>
          <p:nvPr/>
        </p:nvSpPr>
        <p:spPr bwMode="auto">
          <a:xfrm>
            <a:off x="2338343" y="5378179"/>
            <a:ext cx="1237377" cy="959477"/>
          </a:xfrm>
          <a:prstGeom prst="irregularSeal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2023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A7F7285-50BE-0751-C5D4-BE7505D2DC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722" y="1255746"/>
            <a:ext cx="4651229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2" grpId="0" animBg="1"/>
      <p:bldP spid="12" grpId="1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Faire </a:t>
            </a:r>
            <a:r>
              <a:rPr lang="fr-FR" dirty="0">
                <a:solidFill>
                  <a:schemeClr val="bg1"/>
                </a:solidFill>
              </a:rPr>
              <a:t>correspondre</a:t>
            </a:r>
            <a:r>
              <a:rPr lang="fr-FR" dirty="0"/>
              <a:t> une </a:t>
            </a:r>
            <a:r>
              <a:rPr lang="fr-FR" dirty="0">
                <a:solidFill>
                  <a:schemeClr val="bg1"/>
                </a:solidFill>
              </a:rPr>
              <a:t>URL</a:t>
            </a:r>
            <a:r>
              <a:rPr lang="fr-FR" dirty="0"/>
              <a:t> et une </a:t>
            </a:r>
            <a:r>
              <a:rPr lang="fr-FR" dirty="0">
                <a:solidFill>
                  <a:schemeClr val="bg1"/>
                </a:solidFill>
              </a:rPr>
              <a:t>action d’un contrôleur</a:t>
            </a:r>
            <a:endParaRPr lang="fr-FR" dirty="0"/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Configuration</a:t>
            </a:r>
            <a:r>
              <a:rPr lang="fr-FR" dirty="0"/>
              <a:t> du routage général de l’application dans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config/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routes.yml</a:t>
            </a:r>
            <a:r>
              <a:rPr lang="fr-FR" dirty="0"/>
              <a:t> et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config/routes/*.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yaml</a:t>
            </a:r>
            <a:endParaRPr lang="fr-FR" sz="1600" b="1" dirty="0">
              <a:solidFill>
                <a:srgbClr val="00BBBB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sz="3600" dirty="0"/>
          </a:p>
          <a:p>
            <a:pPr>
              <a:defRPr/>
            </a:pPr>
            <a:r>
              <a:rPr lang="fr-FR" dirty="0"/>
              <a:t>La configuration du </a:t>
            </a:r>
            <a:r>
              <a:rPr lang="fr-FR" dirty="0">
                <a:solidFill>
                  <a:schemeClr val="bg1"/>
                </a:solidFill>
              </a:rPr>
              <a:t>routage d’un bundle </a:t>
            </a:r>
            <a:r>
              <a:rPr lang="fr-FR" dirty="0"/>
              <a:t>est faite </a:t>
            </a:r>
            <a:r>
              <a:rPr lang="fr-FR" dirty="0">
                <a:solidFill>
                  <a:schemeClr val="bg1"/>
                </a:solidFill>
              </a:rPr>
              <a:t>dans ce bundle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Import possible </a:t>
            </a:r>
            <a:r>
              <a:rPr lang="fr-FR" dirty="0"/>
              <a:t>de routes dans la configuration générale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E5CC90-AEC5-4DEF-AD12-DFE8E6B63F2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E001385-4A8E-497A-8F85-7FFD3956A1DB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600" y="2492896"/>
            <a:ext cx="10972800" cy="1224136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indent="0">
              <a:lnSpc>
                <a:spcPct val="107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fr-FR" altLang="fr-FR" sz="1800" b="1" i="1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config/routes/</a:t>
            </a:r>
            <a:r>
              <a:rPr kumimoji="0" lang="fr-FR" altLang="fr-FR" sz="1800" b="1" i="1" strike="noStrike" cap="none" normalizeH="0" baseline="0" dirty="0" err="1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annotations.yaml</a:t>
            </a:r>
            <a:endParaRPr lang="fr-FR" sz="18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controllers</a:t>
            </a:r>
            <a:r>
              <a:rPr kumimoji="0" lang="fr-FR" altLang="fr-FR" sz="1800" b="1" i="0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  <a:br>
              <a:rPr kumimoji="0" lang="fr-FR" altLang="fr-FR" sz="1800" b="1" i="0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resource</a:t>
            </a:r>
            <a:r>
              <a:rPr kumimoji="0" lang="fr-FR" altLang="fr-FR" sz="1800" b="1" i="0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../../src/Controller/</a:t>
            </a:r>
            <a:br>
              <a:rPr kumimoji="0" lang="fr-FR" altLang="fr-FR" sz="1800" b="1" i="0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type</a:t>
            </a:r>
            <a:r>
              <a:rPr kumimoji="0" lang="fr-FR" altLang="fr-FR" sz="1800" b="1" i="0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annotation</a:t>
            </a:r>
            <a:endParaRPr kumimoji="0" lang="fr-FR" altLang="fr-FR" sz="4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4725144"/>
            <a:ext cx="10972800" cy="151216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FR" sz="1800" b="1" i="1" dirty="0"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config/routes/</a:t>
            </a:r>
            <a:r>
              <a:rPr lang="fr-FR" sz="1800" b="1" i="1" dirty="0" err="1"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web_profiler.yaml</a:t>
            </a:r>
            <a:endParaRPr lang="fr-FR" sz="1800" b="1" i="1" dirty="0">
              <a:solidFill>
                <a:srgbClr val="6297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when@dev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web_profiler_wdt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resource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'@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WebProfilerBundle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Resources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/config/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routing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/wdt.xml'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prefix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/_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wdt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 dans les attributs PHP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Routes</a:t>
            </a:r>
            <a:r>
              <a:rPr lang="fr-FR" dirty="0">
                <a:solidFill>
                  <a:schemeClr val="bg1"/>
                </a:solidFill>
              </a:rPr>
              <a:t> dans les attributs PHP de l’action d’un contrôleur </a:t>
            </a:r>
            <a:r>
              <a:rPr lang="fr-FR" dirty="0"/>
              <a:t>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DB7A39-A31C-4C5C-8701-757220311AC7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148B26-5761-4551-BC7D-E0B5F12A920E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9600" y="1700808"/>
            <a:ext cx="10972800" cy="4464496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&lt;?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namespace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App\Controller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Symfony\Bundle\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FrameworkBundle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\Controller\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Symfony\Component\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Routing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\Annotation\Route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'/blog/{slug}'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blog_show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...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55440" y="4149080"/>
            <a:ext cx="5616624" cy="1512168"/>
          </a:xfrm>
          <a:prstGeom prst="roundRect">
            <a:avLst>
              <a:gd name="adj" fmla="val 95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latin typeface="Consolas" panose="020B0609020204030204" pitchFamily="49" charset="0"/>
              </a:rPr>
              <a:t>https://symfony.com/doc/current/routing.html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Chaque </a:t>
            </a:r>
            <a:r>
              <a:rPr lang="fr-FR" dirty="0">
                <a:solidFill>
                  <a:schemeClr val="bg1"/>
                </a:solidFill>
              </a:rPr>
              <a:t>route</a:t>
            </a:r>
            <a:r>
              <a:rPr lang="fr-FR" dirty="0"/>
              <a:t> est </a:t>
            </a:r>
            <a:r>
              <a:rPr lang="fr-FR" dirty="0">
                <a:solidFill>
                  <a:schemeClr val="bg1"/>
                </a:solidFill>
              </a:rPr>
              <a:t>nommée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Correspondance</a:t>
            </a:r>
            <a:r>
              <a:rPr lang="fr-FR" dirty="0"/>
              <a:t> entre une </a:t>
            </a:r>
            <a:r>
              <a:rPr lang="fr-FR" dirty="0">
                <a:solidFill>
                  <a:schemeClr val="bg1"/>
                </a:solidFill>
              </a:rPr>
              <a:t>URL</a:t>
            </a:r>
            <a:r>
              <a:rPr lang="fr-FR" dirty="0"/>
              <a:t> et </a:t>
            </a:r>
            <a:r>
              <a:rPr lang="fr-FR" dirty="0">
                <a:solidFill>
                  <a:schemeClr val="bg1"/>
                </a:solidFill>
              </a:rPr>
              <a:t>une action d’un contrôleur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Testées dans l’ordre</a:t>
            </a:r>
          </a:p>
          <a:p>
            <a:pPr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première correspondance </a:t>
            </a:r>
            <a:r>
              <a:rPr lang="fr-FR" dirty="0"/>
              <a:t>est lancée</a:t>
            </a:r>
          </a:p>
          <a:p>
            <a:pPr>
              <a:defRPr/>
            </a:pPr>
            <a:r>
              <a:rPr lang="fr-FR" dirty="0"/>
              <a:t>Peuvent comporter des </a:t>
            </a:r>
            <a:r>
              <a:rPr lang="fr-FR" dirty="0">
                <a:solidFill>
                  <a:schemeClr val="bg1"/>
                </a:solidFill>
              </a:rPr>
              <a:t>paramètres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DB7A39-A31C-4C5C-8701-757220311AC7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A05F510-4D41-4F4E-A368-69570BE458A7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Rectangle 7" hidden="1"/>
          <p:cNvSpPr/>
          <p:nvPr/>
        </p:nvSpPr>
        <p:spPr bwMode="auto">
          <a:xfrm>
            <a:off x="609600" y="2420888"/>
            <a:ext cx="10972800" cy="4464496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// 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src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/Controller/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BlogController.php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namespace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App\Controller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use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Symfony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\Bundle\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FrameworkBundle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\Controller\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AbstractController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use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Symfony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\Component\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Routing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\Annotation\Route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class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BlogController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AbstractController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/**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* @Route('/blog', 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='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blog_list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')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*/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public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list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()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   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// ...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}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}</a:t>
            </a:r>
            <a:endParaRPr lang="fr-FR" sz="1800" b="1" dirty="0">
              <a:effectLst/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7951" y="2060848"/>
            <a:ext cx="10972800" cy="259228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055440" y="2899892"/>
            <a:ext cx="4824536" cy="1465212"/>
          </a:xfrm>
          <a:prstGeom prst="roundRect">
            <a:avLst>
              <a:gd name="adj" fmla="val 784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 avec paramètres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Éléments entre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{}</a:t>
            </a:r>
            <a:r>
              <a:rPr lang="fr-FR" dirty="0"/>
              <a:t> dans l’URL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Paramètres </a:t>
            </a:r>
            <a:r>
              <a:rPr lang="fr-FR" dirty="0">
                <a:solidFill>
                  <a:schemeClr val="bg1"/>
                </a:solidFill>
              </a:rPr>
              <a:t>requis ou optionnels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Contrôle de forme</a:t>
            </a:r>
            <a:r>
              <a:rPr lang="fr-FR" dirty="0"/>
              <a:t> possible (entier, </a:t>
            </a:r>
            <a:r>
              <a:rPr lang="fr-FR" dirty="0" err="1"/>
              <a:t>regex</a:t>
            </a:r>
            <a:r>
              <a:rPr lang="fr-FR" dirty="0"/>
              <a:t>, </a:t>
            </a:r>
            <a:r>
              <a:rPr lang="fr-FR" dirty="0" err="1"/>
              <a:t>enum</a:t>
            </a:r>
            <a:r>
              <a:rPr lang="fr-FR" dirty="0"/>
              <a:t>)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Passés en paramètre de même nom de l’action</a:t>
            </a:r>
            <a:r>
              <a:rPr lang="fr-FR" dirty="0"/>
              <a:t> du contrôleur correspondant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3710F-E7F7-4DE6-AAEB-BCD1F06584FD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E2806A-DEEB-4B49-A064-AB690A2FB08C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556792"/>
            <a:ext cx="10972800" cy="1800200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'/blog/{slug}'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blog_show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show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string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$slug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endParaRPr lang="fr-FR" altLang="fr-FR" sz="1800" b="1" dirty="0">
              <a:solidFill>
                <a:srgbClr val="A9B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046612" y="2398728"/>
            <a:ext cx="889148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https://symfony.com/doc/current/routing.html#route-parameters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804270" y="2673140"/>
            <a:ext cx="1584176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 avec paramètres, validation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Validation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Autre méthode de validation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3710F-E7F7-4DE6-AAEB-BCD1F06584FD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1F7A7B-F597-49F5-9117-7D286B36009C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556792"/>
            <a:ext cx="10972800" cy="1728192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'/blog/{page}'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requirements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'page'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'\d+'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$page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528048" y="2405192"/>
            <a:ext cx="4032448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https://symfony.com/doc/current/routing.html#parameters-validation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17951" y="4149080"/>
            <a:ext cx="10972800" cy="1728192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'/blog/{page&lt;\d+&gt;}'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$page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647728" y="4994108"/>
            <a:ext cx="792088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 avec paramètres, valeurs par défaut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Valeur par défaut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Autre méthode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3710F-E7F7-4DE6-AAEB-BCD1F06584F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7CC87EC-9419-40DF-8167-43DC0EF8B94A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556792"/>
            <a:ext cx="10972800" cy="1800200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'/blog/{page}'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requirements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'page'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'\d+'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$page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943872" y="2668304"/>
            <a:ext cx="646284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latin typeface="Consolas" panose="020B0609020204030204" pitchFamily="49" charset="0"/>
              </a:rPr>
              <a:t>https://symfony.com/doc/current/routing.html#optional-parameters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17951" y="4149080"/>
            <a:ext cx="10972800" cy="1800200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'/blog/{page&lt;\d+&gt;?1}'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$page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295800" y="4993556"/>
            <a:ext cx="36004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 avec paramètres, conversion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Transformation</a:t>
            </a:r>
            <a:r>
              <a:rPr lang="fr-FR" dirty="0"/>
              <a:t> configurable </a:t>
            </a:r>
            <a:r>
              <a:rPr lang="fr-FR" dirty="0">
                <a:solidFill>
                  <a:schemeClr val="bg1"/>
                </a:solidFill>
              </a:rPr>
              <a:t>en entités</a:t>
            </a:r>
            <a:r>
              <a:rPr lang="fr-FR" dirty="0"/>
              <a:t> issues de la BD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Autre méthode de validation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3710F-E7F7-4DE6-AAEB-BCD1F06584FD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1BD06ED-7CCF-43F7-B7CC-10497427848F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556792"/>
            <a:ext cx="10972800" cy="4824536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namespace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App\Controller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App\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Entity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BlogPost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Symfony\Bundle\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FrameworkBundle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\Controller\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Symfony\Component\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HttpFoundation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Symfony\Component\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Routing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\Annotation\Route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...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'/blog/{slug}'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blog_show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show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BlogPost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$post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$post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whose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slug matches the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routing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parameter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// ...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27448" y="2132856"/>
            <a:ext cx="2592288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https://symfony.com/doc/current/routing.html#parameter-conversion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804270" y="4869160"/>
            <a:ext cx="108012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Consultation des routes en console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/>
          <a:p>
            <a:pPr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bin/console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debug:router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--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env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=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dev</a:t>
            </a:r>
            <a:endParaRPr lang="fr-FR" sz="1100" b="1" dirty="0">
              <a:latin typeface="Consolas" panose="020B0609020204030204" pitchFamily="49" charset="0"/>
            </a:endParaRPr>
          </a:p>
          <a:p>
            <a:pPr>
              <a:buFont typeface="Wingdings" pitchFamily="2" charset="2"/>
              <a:buNone/>
              <a:defRPr/>
            </a:pPr>
            <a:endParaRPr lang="fr-FR" sz="1200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3CB972-8407-4BBF-BAFB-D90689C28890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91BC191-A101-467B-8065-896F5612D2B8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9600" y="1556791"/>
            <a:ext cx="10972800" cy="4751933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-------------------------- -------- -------- ------ -----------------------------------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Name                     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Method 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Scheme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Host 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Path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-------------------------- -------- -------- ------ -----------------------------------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twig_error_test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error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/{code}.{_format}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wdt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wdt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profiler_home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profiler_search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search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profiler_search_bar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search_bar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profiler_phpinfo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phpinfo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profiler_search_results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search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results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profiler_open_file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/_profiler/open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_profiler     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profiler_router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}/router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profiler_exception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}/exception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profiler_exception_css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}/exception.css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browse_index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browse_artists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artists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browse_albums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/albums/{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artistId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browse_albums2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/albums2/{id}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09600" y="2276872"/>
            <a:ext cx="1097280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2639182"/>
            <a:ext cx="10972800" cy="2662025"/>
          </a:xfrm>
          <a:prstGeom prst="roundRect">
            <a:avLst>
              <a:gd name="adj" fmla="val 2515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95808" y="5301207"/>
            <a:ext cx="10972800" cy="1007517"/>
          </a:xfrm>
          <a:prstGeom prst="roundRect">
            <a:avLst>
              <a:gd name="adj" fmla="val 10364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Consultation du routage avec Profiler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defRPr/>
            </a:pPr>
            <a:endParaRPr lang="fr-FR" sz="1100" dirty="0">
              <a:latin typeface="Times New Roman"/>
            </a:endParaRPr>
          </a:p>
          <a:p>
            <a:pPr>
              <a:buFont typeface="Wingdings" pitchFamily="2" charset="2"/>
              <a:buNone/>
              <a:defRPr/>
            </a:pPr>
            <a:endParaRPr lang="fr-FR" sz="1200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9EAF7E-005C-4273-B41D-9E581633707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FB9081E-87B3-4275-88E3-B0420B3476C9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0" y="1074562"/>
            <a:ext cx="5757464" cy="53067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11126" y="3297684"/>
            <a:ext cx="1080120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576190" y="3645023"/>
            <a:ext cx="4663826" cy="2592289"/>
          </a:xfrm>
          <a:prstGeom prst="roundRect">
            <a:avLst>
              <a:gd name="adj" fmla="val 321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593404" y="1988840"/>
            <a:ext cx="1000372" cy="432048"/>
          </a:xfrm>
          <a:prstGeom prst="roundRect">
            <a:avLst>
              <a:gd name="adj" fmla="val 1078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535935"/>
            <a:ext cx="6192688" cy="4101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5532066" y="5191100"/>
            <a:ext cx="6180558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Routes pour produire des URL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routes permettent de faire </a:t>
            </a:r>
            <a:r>
              <a:rPr lang="fr-FR" dirty="0">
                <a:solidFill>
                  <a:schemeClr val="bg1"/>
                </a:solidFill>
              </a:rPr>
              <a:t>correspondre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une URL </a:t>
            </a:r>
            <a:r>
              <a:rPr lang="fr-FR" dirty="0"/>
              <a:t>et </a:t>
            </a:r>
            <a:r>
              <a:rPr lang="fr-FR" dirty="0">
                <a:solidFill>
                  <a:schemeClr val="bg1"/>
                </a:solidFill>
              </a:rPr>
              <a:t>une action d’un contrôleur</a:t>
            </a:r>
          </a:p>
          <a:p>
            <a:pPr>
              <a:defRPr/>
            </a:pPr>
            <a:r>
              <a:rPr lang="fr-FR" dirty="0"/>
              <a:t>Cette relation est une </a:t>
            </a:r>
            <a:r>
              <a:rPr lang="fr-FR" dirty="0">
                <a:solidFill>
                  <a:schemeClr val="bg1"/>
                </a:solidFill>
              </a:rPr>
              <a:t>bijection</a:t>
            </a:r>
          </a:p>
          <a:p>
            <a:pPr>
              <a:defRPr/>
            </a:pPr>
            <a:r>
              <a:rPr lang="fr-FR" dirty="0"/>
              <a:t>Le nom de la route permet de </a:t>
            </a:r>
            <a:r>
              <a:rPr lang="fr-FR" dirty="0">
                <a:solidFill>
                  <a:schemeClr val="bg1"/>
                </a:solidFill>
              </a:rPr>
              <a:t>produire son URL </a:t>
            </a:r>
            <a:r>
              <a:rPr lang="fr-FR" dirty="0"/>
              <a:t>relative ou absolue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Découplage complet </a:t>
            </a:r>
            <a:r>
              <a:rPr lang="fr-FR" dirty="0"/>
              <a:t>permettant de modifier un paramètre sans tout réexaminer/réécrire</a:t>
            </a:r>
          </a:p>
          <a:p>
            <a:pPr>
              <a:defRPr/>
            </a:pPr>
            <a:r>
              <a:rPr lang="fr-FR" dirty="0"/>
              <a:t>Sera utilisé en particulier </a:t>
            </a:r>
            <a:r>
              <a:rPr lang="fr-FR" dirty="0">
                <a:solidFill>
                  <a:schemeClr val="bg1"/>
                </a:solidFill>
              </a:rPr>
              <a:t>dans les vues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Route nommée : URL 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 action d’un contrôleur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Nom d’une route  URL de la route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1B4041-7934-4020-A819-BA46684C9EB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8E2A60-A4F8-4691-99C3-01E478345D8A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Symfony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Composants</a:t>
            </a:r>
            <a:r>
              <a:rPr lang="fr-FR" dirty="0"/>
              <a:t> PHP </a:t>
            </a:r>
            <a:r>
              <a:rPr lang="fr-FR" dirty="0">
                <a:solidFill>
                  <a:schemeClr val="bg1"/>
                </a:solidFill>
              </a:rPr>
              <a:t>découplés</a:t>
            </a:r>
            <a:r>
              <a:rPr lang="fr-FR" dirty="0"/>
              <a:t> et </a:t>
            </a:r>
            <a:r>
              <a:rPr lang="fr-FR" dirty="0">
                <a:solidFill>
                  <a:schemeClr val="bg1"/>
                </a:solidFill>
              </a:rPr>
              <a:t>réutilisables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Framework</a:t>
            </a:r>
            <a:r>
              <a:rPr lang="fr-FR" dirty="0"/>
              <a:t> (cadre de travail) </a:t>
            </a:r>
            <a:r>
              <a:rPr lang="fr-FR" dirty="0">
                <a:solidFill>
                  <a:schemeClr val="bg1"/>
                </a:solidFill>
              </a:rPr>
              <a:t>PHP</a:t>
            </a:r>
          </a:p>
          <a:p>
            <a:pPr>
              <a:defRPr/>
            </a:pPr>
            <a:r>
              <a:rPr lang="fr-FR" dirty="0"/>
              <a:t>Base pour l’</a:t>
            </a:r>
            <a:r>
              <a:rPr lang="fr-FR" dirty="0">
                <a:solidFill>
                  <a:schemeClr val="bg1"/>
                </a:solidFill>
              </a:rPr>
              <a:t>architecture d’une application Web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Ne plus réinventer la roue </a:t>
            </a:r>
            <a:r>
              <a:rPr lang="fr-FR" dirty="0"/>
              <a:t>: routes, formulaires…</a:t>
            </a:r>
          </a:p>
          <a:p>
            <a:pPr>
              <a:defRPr/>
            </a:pPr>
            <a:r>
              <a:rPr lang="fr-FR" dirty="0"/>
              <a:t>Code : </a:t>
            </a:r>
            <a:r>
              <a:rPr lang="fr-FR" dirty="0">
                <a:solidFill>
                  <a:schemeClr val="bg1"/>
                </a:solidFill>
              </a:rPr>
              <a:t>conventions</a:t>
            </a:r>
            <a:r>
              <a:rPr lang="fr-FR" dirty="0"/>
              <a:t> et </a:t>
            </a:r>
            <a:r>
              <a:rPr lang="fr-FR" dirty="0">
                <a:solidFill>
                  <a:schemeClr val="bg1"/>
                </a:solidFill>
              </a:rPr>
              <a:t>organisation</a:t>
            </a:r>
          </a:p>
          <a:p>
            <a:pPr>
              <a:defRPr/>
            </a:pPr>
            <a:r>
              <a:rPr lang="fr-FR" dirty="0"/>
              <a:t>Architecture </a:t>
            </a:r>
            <a:r>
              <a:rPr lang="fr-FR" dirty="0">
                <a:solidFill>
                  <a:schemeClr val="bg1"/>
                </a:solidFill>
              </a:rPr>
              <a:t>MVC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Composants</a:t>
            </a:r>
            <a:r>
              <a:rPr lang="fr-FR" dirty="0"/>
              <a:t> testés et éprouvés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Communauté</a:t>
            </a:r>
            <a:r>
              <a:rPr lang="fr-FR" dirty="0"/>
              <a:t> de développeurs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Documentation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D4E4BC-0244-4EFE-8AF2-2598006B882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3A54C29-FC45-48EF-8BD1-536EEFCF5E54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contrôleurs et les actions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9362D0-7BC1-4BC5-A7DC-A270D37DCEB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0F1440A-DC30-401F-BBF3-C6F702EA66F2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contrôleurs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Regroupés dans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src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/Controller/</a:t>
            </a:r>
          </a:p>
          <a:p>
            <a:pPr>
              <a:defRPr/>
            </a:pPr>
            <a:r>
              <a:rPr lang="fr-FR" dirty="0"/>
              <a:t>Leur </a:t>
            </a:r>
            <a:r>
              <a:rPr lang="fr-FR" dirty="0">
                <a:solidFill>
                  <a:schemeClr val="bg1"/>
                </a:solidFill>
              </a:rPr>
              <a:t>nom se termine </a:t>
            </a:r>
            <a:r>
              <a:rPr lang="fr-FR" dirty="0"/>
              <a:t>obligatoirement </a:t>
            </a:r>
            <a:r>
              <a:rPr lang="fr-FR" dirty="0">
                <a:solidFill>
                  <a:schemeClr val="bg1"/>
                </a:solidFill>
              </a:rPr>
              <a:t>par</a:t>
            </a:r>
            <a:r>
              <a:rPr lang="fr-FR" dirty="0"/>
              <a:t>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Controller</a:t>
            </a:r>
          </a:p>
          <a:p>
            <a:pPr>
              <a:defRPr/>
            </a:pPr>
            <a:r>
              <a:rPr lang="fr-FR" dirty="0"/>
              <a:t>Exemple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DefaultController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dirty="0"/>
              <a:t>Héritent de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AbstractController</a:t>
            </a:r>
            <a:r>
              <a:rPr lang="fr-FR" dirty="0"/>
              <a:t> du </a:t>
            </a:r>
            <a:r>
              <a:rPr lang="fr-FR" dirty="0" err="1"/>
              <a:t>namespace</a:t>
            </a:r>
            <a:r>
              <a:rPr lang="fr-FR" dirty="0"/>
              <a:t>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Symfony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\Bundle\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FrameworkBundle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\Controller\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AbstractController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dirty="0"/>
              <a:t>Font partie du </a:t>
            </a:r>
            <a:r>
              <a:rPr lang="fr-FR" dirty="0" err="1"/>
              <a:t>namespace</a:t>
            </a:r>
            <a:r>
              <a:rPr lang="fr-FR" dirty="0"/>
              <a:t>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Controler</a:t>
            </a:r>
            <a:r>
              <a:rPr lang="fr-FR" dirty="0"/>
              <a:t> de l’application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App\Controller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Contiennent les actions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FA1589-A1DE-4940-969E-7508D9F3682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27B3BE0-0B7C-4C83-A310-C666E9C79D4F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Méthodes</a:t>
            </a:r>
            <a:r>
              <a:rPr lang="fr-FR" dirty="0"/>
              <a:t> publiques </a:t>
            </a:r>
            <a:r>
              <a:rPr lang="fr-FR" dirty="0">
                <a:solidFill>
                  <a:schemeClr val="bg1"/>
                </a:solidFill>
              </a:rPr>
              <a:t>des contrôleurs</a:t>
            </a:r>
          </a:p>
          <a:p>
            <a:pPr>
              <a:defRPr/>
            </a:pPr>
            <a:r>
              <a:rPr lang="fr-FR" dirty="0"/>
              <a:t>Exemple :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helloWorld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()</a:t>
            </a:r>
            <a:endParaRPr lang="fr-FR" b="1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fr-FR" dirty="0"/>
              <a:t>Précédés d’un </a:t>
            </a:r>
            <a:r>
              <a:rPr lang="fr-FR" dirty="0">
                <a:solidFill>
                  <a:schemeClr val="bg1"/>
                </a:solidFill>
              </a:rPr>
              <a:t>attribut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#[Route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Reçoivent</a:t>
            </a:r>
            <a:r>
              <a:rPr lang="fr-FR" dirty="0"/>
              <a:t> en arguments </a:t>
            </a:r>
            <a:r>
              <a:rPr lang="fr-FR" dirty="0">
                <a:solidFill>
                  <a:schemeClr val="bg1"/>
                </a:solidFill>
              </a:rPr>
              <a:t>les paramètres des routes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A048A3-9AD8-4DAA-BD95-7AFC730DDDB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4EBC40-F786-4E52-AF6A-5E0162B978A5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17951" y="3068960"/>
            <a:ext cx="10972800" cy="3235003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namespace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App\Controller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Symfony\Bundle\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FrameworkBundle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\Controller\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Symfony\Component\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HttpFoundation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Symfony\Component\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Routing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\Annotation\Route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'/blog/{slug}'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blog_show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show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string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$slug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071664" y="5311352"/>
            <a:ext cx="864096" cy="2873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822998" y="5587947"/>
            <a:ext cx="1552922" cy="2968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2" name="Connecteur en arc 11"/>
          <p:cNvCxnSpPr>
            <a:cxnSpLocks/>
            <a:stCxn id="9" idx="3"/>
            <a:endCxn id="10" idx="0"/>
          </p:cNvCxnSpPr>
          <p:nvPr/>
        </p:nvCxnSpPr>
        <p:spPr bwMode="auto">
          <a:xfrm>
            <a:off x="3935760" y="5455021"/>
            <a:ext cx="663699" cy="132926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/>
          <a:p>
            <a:pPr>
              <a:defRPr/>
            </a:pPr>
            <a:r>
              <a:rPr lang="fr-FR" dirty="0"/>
              <a:t>Briques de la </a:t>
            </a:r>
            <a:r>
              <a:rPr lang="fr-FR" dirty="0">
                <a:solidFill>
                  <a:schemeClr val="bg1"/>
                </a:solidFill>
              </a:rPr>
              <a:t>logique applicative</a:t>
            </a:r>
            <a:r>
              <a:rPr lang="fr-FR" dirty="0"/>
              <a:t> :</a:t>
            </a:r>
          </a:p>
          <a:p>
            <a:pPr lvl="1">
              <a:defRPr/>
            </a:pPr>
            <a:r>
              <a:rPr lang="fr-FR" sz="2800" dirty="0">
                <a:solidFill>
                  <a:schemeClr val="bg1"/>
                </a:solidFill>
              </a:rPr>
              <a:t>Interagissent</a:t>
            </a:r>
            <a:r>
              <a:rPr lang="fr-FR" sz="2800" dirty="0"/>
              <a:t> avec les </a:t>
            </a:r>
            <a:r>
              <a:rPr lang="fr-FR" sz="2800" dirty="0">
                <a:solidFill>
                  <a:schemeClr val="bg1"/>
                </a:solidFill>
              </a:rPr>
              <a:t>données</a:t>
            </a:r>
          </a:p>
          <a:p>
            <a:pPr lvl="1">
              <a:defRPr/>
            </a:pPr>
            <a:r>
              <a:rPr lang="fr-FR" sz="2800" dirty="0">
                <a:solidFill>
                  <a:schemeClr val="bg1"/>
                </a:solidFill>
              </a:rPr>
              <a:t>Présentent</a:t>
            </a:r>
            <a:r>
              <a:rPr lang="fr-FR" sz="2800" dirty="0"/>
              <a:t> des données à afficher </a:t>
            </a:r>
            <a:r>
              <a:rPr lang="fr-FR" sz="2800" dirty="0">
                <a:solidFill>
                  <a:schemeClr val="bg1"/>
                </a:solidFill>
              </a:rPr>
              <a:t>aux vues</a:t>
            </a:r>
          </a:p>
          <a:p>
            <a:pPr>
              <a:defRPr/>
            </a:pPr>
            <a:r>
              <a:rPr lang="fr-FR" dirty="0"/>
              <a:t>Retournent un objet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Response</a:t>
            </a:r>
            <a:r>
              <a:rPr lang="fr-FR" dirty="0"/>
              <a:t> du </a:t>
            </a:r>
            <a:r>
              <a:rPr lang="fr-FR" dirty="0" err="1"/>
              <a:t>namespace</a:t>
            </a:r>
            <a:r>
              <a:rPr lang="fr-FR" dirty="0"/>
              <a:t>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Symfony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\Component\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HttpFoundation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\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Response</a:t>
            </a:r>
            <a:r>
              <a:rPr lang="fr-FR" dirty="0"/>
              <a:t> :</a:t>
            </a:r>
          </a:p>
          <a:p>
            <a:pPr>
              <a:defRPr/>
            </a:pP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None/>
              <a:defRPr/>
            </a:pPr>
            <a:r>
              <a:rPr lang="fr-FR" dirty="0"/>
              <a:t>Peuvent déclencher l’affichage d’une vue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343230-2B08-4F25-8E37-B56FEBBA394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E5962EF-418A-4698-90E0-CE76325228CE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573016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new 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'Hello ' 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 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::</a:t>
            </a:r>
            <a:r>
              <a:rPr kumimoji="0" lang="fr-FR" altLang="fr-FR" sz="2200" b="1" i="1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HTTP_OK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endParaRPr kumimoji="0" lang="fr-FR" altLang="fr-FR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4581128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 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render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lucky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number.html.twig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number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 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 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number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])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endParaRPr kumimoji="0" lang="fr-FR" altLang="fr-FR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vues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6BC03C-170D-43D7-A9AB-D256D707567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C015B-4400-4687-B179-7A0D5B48F96B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vues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Constituent la partie</a:t>
            </a:r>
            <a:r>
              <a:rPr lang="fr-FR" dirty="0">
                <a:solidFill>
                  <a:schemeClr val="bg1"/>
                </a:solidFill>
              </a:rPr>
              <a:t> présentation de l’application</a:t>
            </a:r>
          </a:p>
          <a:p>
            <a:pPr>
              <a:defRPr/>
            </a:pPr>
            <a:r>
              <a:rPr lang="fr-FR" dirty="0"/>
              <a:t>Utilisent le </a:t>
            </a:r>
            <a:r>
              <a:rPr lang="fr-FR" dirty="0">
                <a:solidFill>
                  <a:schemeClr val="bg1"/>
                </a:solidFill>
              </a:rPr>
              <a:t>moteur de </a:t>
            </a:r>
            <a:r>
              <a:rPr lang="fr-FR" dirty="0" err="1">
                <a:solidFill>
                  <a:schemeClr val="bg1"/>
                </a:solidFill>
              </a:rPr>
              <a:t>templates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(modèles) </a:t>
            </a:r>
            <a:r>
              <a:rPr lang="fr-FR" dirty="0" err="1">
                <a:solidFill>
                  <a:schemeClr val="bg1"/>
                </a:solidFill>
              </a:rPr>
              <a:t>Twig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Reçoivent des données du contrôleur</a:t>
            </a:r>
          </a:p>
          <a:p>
            <a:pPr>
              <a:defRPr/>
            </a:pPr>
            <a:r>
              <a:rPr lang="fr-FR" dirty="0"/>
              <a:t>Peuvent utiliser des </a:t>
            </a:r>
            <a:r>
              <a:rPr lang="fr-FR" dirty="0">
                <a:solidFill>
                  <a:schemeClr val="bg1"/>
                </a:solidFill>
              </a:rPr>
              <a:t>structures algorithmiques</a:t>
            </a:r>
          </a:p>
          <a:p>
            <a:pPr>
              <a:defRPr/>
            </a:pPr>
            <a:r>
              <a:rPr lang="fr-FR" dirty="0"/>
              <a:t>Ne contiennent </a:t>
            </a:r>
            <a:r>
              <a:rPr lang="fr-FR" dirty="0">
                <a:solidFill>
                  <a:schemeClr val="bg1"/>
                </a:solidFill>
              </a:rPr>
              <a:t>aucun code PHP</a:t>
            </a:r>
          </a:p>
          <a:p>
            <a:pPr>
              <a:defRPr/>
            </a:pPr>
            <a:r>
              <a:rPr lang="fr-FR" dirty="0"/>
              <a:t>Utilisent le </a:t>
            </a:r>
            <a:r>
              <a:rPr lang="fr-FR" dirty="0">
                <a:solidFill>
                  <a:schemeClr val="bg1"/>
                </a:solidFill>
              </a:rPr>
              <a:t>pseudo-langage </a:t>
            </a:r>
            <a:r>
              <a:rPr lang="fr-FR" dirty="0" err="1">
                <a:solidFill>
                  <a:schemeClr val="bg1"/>
                </a:solidFill>
              </a:rPr>
              <a:t>Twig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à base de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{ }</a:t>
            </a:r>
          </a:p>
          <a:p>
            <a:pPr>
              <a:defRPr/>
            </a:pPr>
            <a:r>
              <a:rPr lang="fr-FR" dirty="0"/>
              <a:t>Les </a:t>
            </a:r>
            <a:r>
              <a:rPr lang="fr-FR" dirty="0" err="1"/>
              <a:t>templates</a:t>
            </a:r>
            <a:r>
              <a:rPr lang="fr-FR" dirty="0"/>
              <a:t> </a:t>
            </a:r>
            <a:r>
              <a:rPr lang="fr-FR" dirty="0" err="1"/>
              <a:t>Twig</a:t>
            </a:r>
            <a:r>
              <a:rPr lang="fr-FR" dirty="0"/>
              <a:t> peuvent être </a:t>
            </a:r>
            <a:r>
              <a:rPr lang="fr-FR" dirty="0">
                <a:solidFill>
                  <a:schemeClr val="bg1"/>
                </a:solidFill>
              </a:rPr>
              <a:t>hérités ou inclus </a:t>
            </a:r>
            <a:r>
              <a:rPr lang="fr-FR" dirty="0"/>
              <a:t>pour un meilleur découpage</a:t>
            </a:r>
          </a:p>
          <a:p>
            <a:pPr>
              <a:defRPr/>
            </a:pPr>
            <a:r>
              <a:rPr lang="fr-FR" dirty="0"/>
              <a:t>Classiquement, </a:t>
            </a:r>
            <a:r>
              <a:rPr lang="fr-FR" dirty="0">
                <a:solidFill>
                  <a:schemeClr val="bg1"/>
                </a:solidFill>
              </a:rPr>
              <a:t>3 niveaux d’héritage</a:t>
            </a:r>
            <a:r>
              <a:rPr lang="fr-FR" dirty="0"/>
              <a:t> :</a:t>
            </a:r>
            <a:br>
              <a:rPr lang="fr-FR" dirty="0"/>
            </a:br>
            <a:r>
              <a:rPr lang="fr-FR" dirty="0"/>
              <a:t>application </a:t>
            </a:r>
            <a:r>
              <a:rPr lang="fr-FR" dirty="0">
                <a:sym typeface="Wingdings" pitchFamily="2" charset="2"/>
              </a:rPr>
              <a:t></a:t>
            </a:r>
            <a:r>
              <a:rPr lang="fr-FR" dirty="0"/>
              <a:t> section </a:t>
            </a:r>
            <a:r>
              <a:rPr lang="fr-FR" dirty="0">
                <a:sym typeface="Wingdings" pitchFamily="2" charset="2"/>
              </a:rPr>
              <a:t></a:t>
            </a:r>
            <a:r>
              <a:rPr lang="fr-FR" dirty="0"/>
              <a:t> page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FDB886-AE00-4A41-A74F-4EC72855FF2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E62D11-B297-4BF0-BF88-3A483B347C2C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09600" y="1052736"/>
            <a:ext cx="10972800" cy="5255989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&lt;!DOCTYPE </a:t>
            </a:r>
            <a:r>
              <a:rPr lang="fr-FR" sz="2200" b="1" i="0" dirty="0">
                <a:solidFill>
                  <a:srgbClr val="BABA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html</a:t>
            </a: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b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&lt;html&gt;</a:t>
            </a:r>
            <a:b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sz="2200" b="1" i="0" dirty="0" err="1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head</a:t>
            </a: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b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&lt;</a:t>
            </a:r>
            <a:r>
              <a:rPr lang="fr-FR" sz="2200" b="1" i="0" dirty="0" err="1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title</a:t>
            </a: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22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Welcome</a:t>
            </a:r>
            <a:r>
              <a:rPr lang="fr-FR" sz="22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to Symfony!</a:t>
            </a: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</a:t>
            </a:r>
            <a:r>
              <a:rPr lang="fr-FR" sz="2200" b="1" i="0" dirty="0" err="1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title</a:t>
            </a: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b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</a:t>
            </a:r>
            <a:r>
              <a:rPr lang="fr-FR" sz="2200" b="1" i="0" dirty="0" err="1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head</a:t>
            </a: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b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&lt;body&gt;</a:t>
            </a:r>
            <a:b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&lt;h1&gt;</a:t>
            </a:r>
            <a:r>
              <a:rPr lang="fr-FR" sz="22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{{ </a:t>
            </a:r>
            <a:r>
              <a:rPr lang="fr-FR" sz="22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page_title</a:t>
            </a:r>
            <a:r>
              <a:rPr lang="fr-FR" sz="22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}}</a:t>
            </a:r>
            <a:r>
              <a:rPr lang="fr-FR" sz="22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&lt;/h1&gt;</a:t>
            </a:r>
            <a:br>
              <a:rPr lang="fr-FR" sz="22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lang="fr-FR" sz="22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{% </a:t>
            </a:r>
            <a:r>
              <a:rPr lang="fr-FR" sz="2200" b="1" i="0" u="none" strike="noStrike" baseline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if </a:t>
            </a:r>
            <a:r>
              <a:rPr lang="fr-FR" sz="2200" b="1" i="0" u="none" strike="noStrike" baseline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user.isLoggedIn</a:t>
            </a:r>
            <a: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%}</a:t>
            </a:r>
            <a:b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Hello {{ user.name }}!</a:t>
            </a:r>
            <a:b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{% </a:t>
            </a:r>
            <a:r>
              <a:rPr lang="fr-FR" sz="2200" b="1" i="0" u="none" strike="noStrike" baseline="0" dirty="0" err="1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endif</a:t>
            </a:r>
            <a:r>
              <a:rPr lang="fr-FR" sz="2200" b="1" i="0" u="none" strike="noStrike" baseline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%}</a:t>
            </a:r>
            <a:b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u="none" strike="noStrike" baseline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{# ... #}</a:t>
            </a:r>
            <a:br>
              <a:rPr lang="fr-FR" sz="2200" b="1" i="0" u="none" strike="noStrike" baseline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&lt;/body&gt;</a:t>
            </a:r>
            <a:br>
              <a:rPr lang="fr-FR" sz="22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&lt;/html&gt;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vues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D9F393-5830-4008-B2FB-789F9A557A8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CD606F-F64E-4639-81C1-591B7672F10E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Twig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887292-87EF-41A6-8BD8-C9607EEFDA8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95F896-8591-4108-B469-5366050738CA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Twig</a:t>
            </a:r>
            <a:r>
              <a:rPr lang="fr-FR" dirty="0"/>
              <a:t>, les bases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… }} </a:t>
            </a:r>
            <a:r>
              <a:rPr lang="fr-FR" dirty="0"/>
              <a:t>Écrire dans le </a:t>
            </a:r>
            <a:r>
              <a:rPr lang="fr-FR" dirty="0" err="1"/>
              <a:t>template</a:t>
            </a:r>
            <a:r>
              <a:rPr lang="fr-FR" dirty="0"/>
              <a:t>, une variable ou le résultat d’une expression</a:t>
            </a:r>
            <a:br>
              <a:rPr lang="fr-FR" dirty="0"/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&lt;h1&gt;{{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page_title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}}&lt;/h1&gt;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{% … %} </a:t>
            </a:r>
            <a:r>
              <a:rPr lang="fr-FR" dirty="0"/>
              <a:t>Contrôler la logique du </a:t>
            </a:r>
            <a:r>
              <a:rPr lang="fr-FR" dirty="0" err="1"/>
              <a:t>template</a:t>
            </a:r>
            <a:r>
              <a:rPr lang="fr-FR" dirty="0"/>
              <a:t>, instructions, états, structures algorithmiques</a:t>
            </a:r>
            <a:br>
              <a:rPr lang="fr-FR" dirty="0"/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{% for user in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users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%}</a:t>
            </a:r>
            <a:b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   * {{ user.name }}</a:t>
            </a:r>
            <a:b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{% else %}</a:t>
            </a:r>
            <a:b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   No users have been found.</a:t>
            </a:r>
            <a:b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{%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endfor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%}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{# … #} </a:t>
            </a:r>
            <a:r>
              <a:rPr lang="fr-FR" dirty="0"/>
              <a:t>Commentaires</a:t>
            </a:r>
            <a:br>
              <a:rPr lang="fr-FR" dirty="0"/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{#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page_title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: Titre de la page #}</a:t>
            </a:r>
            <a:endParaRPr lang="fr-FR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39DADC-CEDE-44FC-8BAC-84EE46212FF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75A6AA2-29B0-4D13-9203-063FFF37D665}" type="datetime11">
              <a:rPr lang="fr-FR" smtClean="0"/>
              <a:t>10:42:15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Écrire dans le </a:t>
            </a:r>
            <a:r>
              <a:rPr lang="fr-FR" dirty="0" err="1"/>
              <a:t>template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Variables simples</a:t>
            </a:r>
            <a:br>
              <a:rPr lang="fr-FR" dirty="0"/>
            </a:b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&lt;h1&gt;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</a:t>
            </a:r>
            <a:r>
              <a:rPr lang="fr-FR" sz="2500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page_title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}}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&lt;/h1&gt;</a:t>
            </a:r>
          </a:p>
          <a:p>
            <a:pPr>
              <a:defRPr/>
            </a:pPr>
            <a:r>
              <a:rPr lang="fr-FR" dirty="0"/>
              <a:t>Variables simples filtrées</a:t>
            </a:r>
            <a:br>
              <a:rPr lang="fr-FR" dirty="0"/>
            </a:b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&lt;h1&gt;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</a:t>
            </a:r>
            <a:r>
              <a:rPr lang="fr-FR" sz="2500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page_title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| </a:t>
            </a:r>
            <a:r>
              <a:rPr lang="fr-FR" sz="2500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upper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}}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&lt;/h1&gt;</a:t>
            </a:r>
          </a:p>
          <a:p>
            <a:pPr>
              <a:defRPr/>
            </a:pPr>
            <a:r>
              <a:rPr lang="fr-FR" dirty="0"/>
              <a:t>Fonctions</a:t>
            </a:r>
            <a:b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&lt;a </a:t>
            </a:r>
            <a:r>
              <a:rPr lang="en-US" sz="25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href</a:t>
            </a:r>
            <a:r>
              <a:rPr lang="en-US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='</a:t>
            </a:r>
            <a:r>
              <a:rPr lang="en-US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</a:t>
            </a:r>
            <a:r>
              <a:rPr lang="en-US" sz="2500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url</a:t>
            </a:r>
            <a:r>
              <a:rPr lang="en-US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('_welcome') }}</a:t>
            </a:r>
            <a:r>
              <a:rPr lang="en-US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'&gt;Home&lt;/a&gt;</a:t>
            </a:r>
            <a:endParaRPr lang="fr-FR" sz="2500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fr-FR" dirty="0"/>
              <a:t>Attributs d’objets</a:t>
            </a:r>
            <a:br>
              <a:rPr lang="fr-FR" dirty="0"/>
            </a:b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</a:t>
            </a:r>
            <a:r>
              <a:rPr lang="fr-FR" sz="25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span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user.name }}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&lt;/</a:t>
            </a:r>
            <a:r>
              <a:rPr lang="fr-FR" sz="25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span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endParaRPr lang="fr-FR" sz="2500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fr-FR" dirty="0"/>
              <a:t>Méthode d’instances</a:t>
            </a:r>
            <a:br>
              <a:rPr lang="fr-FR" dirty="0"/>
            </a:b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</a:t>
            </a:r>
            <a:r>
              <a:rPr lang="fr-FR" sz="25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span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</a:t>
            </a:r>
            <a:r>
              <a:rPr lang="fr-FR" sz="2500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user.getName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 }}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&lt;/</a:t>
            </a:r>
            <a:r>
              <a:rPr lang="fr-FR" sz="25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span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endParaRPr lang="fr-FR" sz="2500" dirty="0">
              <a:latin typeface="Consolas" panose="020B0609020204030204" pitchFamily="49" charset="0"/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02D60D-FF60-4C80-B0A7-7AB800559368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55C38F-0AE9-4614-A94E-8AC62E2F1F34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Composer, </a:t>
            </a:r>
            <a:r>
              <a:rPr lang="fr-FR" dirty="0" err="1"/>
              <a:t>Dependency</a:t>
            </a:r>
            <a:r>
              <a:rPr lang="fr-FR" dirty="0"/>
              <a:t> Manager for PHP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1B8087-30BC-4FC9-B8D0-479E6627024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A14C11B-88E1-43F9-8E17-BEF2A77C4968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Production d’URL dans le </a:t>
            </a:r>
            <a:r>
              <a:rPr lang="fr-FR" dirty="0" err="1"/>
              <a:t>template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/>
          <a:p>
            <a:pPr>
              <a:defRPr/>
            </a:pPr>
            <a:endParaRPr lang="fr-FR" sz="8000" dirty="0"/>
          </a:p>
          <a:p>
            <a:pPr>
              <a:defRPr/>
            </a:pPr>
            <a:r>
              <a:rPr lang="fr-FR" dirty="0"/>
              <a:t>URL relative</a:t>
            </a:r>
          </a:p>
          <a:p>
            <a:pPr>
              <a:defRPr/>
            </a:pPr>
            <a:endParaRPr lang="fr-FR" sz="2000" dirty="0"/>
          </a:p>
          <a:p>
            <a:pPr marL="0" indent="0">
              <a:buNone/>
              <a:defRPr/>
            </a:pPr>
            <a:r>
              <a:rPr lang="fr-FR" dirty="0"/>
              <a:t>produit</a:t>
            </a:r>
          </a:p>
          <a:p>
            <a:pPr>
              <a:defRPr/>
            </a:pPr>
            <a:endParaRPr lang="fr-FR" sz="3600" dirty="0"/>
          </a:p>
          <a:p>
            <a:pPr>
              <a:defRPr/>
            </a:pPr>
            <a:r>
              <a:rPr lang="fr-FR" dirty="0"/>
              <a:t>URL absolue</a:t>
            </a:r>
          </a:p>
          <a:p>
            <a:pPr>
              <a:defRPr/>
            </a:pPr>
            <a:endParaRPr lang="fr-FR" sz="2000" dirty="0"/>
          </a:p>
          <a:p>
            <a:pPr marL="0" indent="0">
              <a:buNone/>
              <a:defRPr/>
            </a:pPr>
            <a:r>
              <a:rPr lang="fr-FR" dirty="0"/>
              <a:t>produit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EDC56A-80FE-42B9-9C36-000A21504F3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7B49F79-EE15-469D-8BFA-005A00E9BDBF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2852936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&lt;a </a:t>
            </a:r>
            <a:r>
              <a:rPr lang="fr-FR" sz="1800" b="1" i="0" dirty="0">
                <a:solidFill>
                  <a:srgbClr val="BABA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href</a:t>
            </a:r>
            <a:r>
              <a:rPr lang="fr-FR" sz="1800" b="1" i="0" dirty="0">
                <a:solidFill>
                  <a:srgbClr val="A5C2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='</a:t>
            </a:r>
            <a:r>
              <a:rPr lang="fr-FR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{{ </a:t>
            </a:r>
            <a:r>
              <a:rPr lang="fr-FR" sz="18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path</a:t>
            </a:r>
            <a:r>
              <a:rPr lang="fr-FR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18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b="1" i="0" dirty="0" err="1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blog_show</a:t>
            </a:r>
            <a:r>
              <a:rPr lang="fr-FR" sz="18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{slug: </a:t>
            </a:r>
            <a:r>
              <a:rPr lang="fr-FR" sz="18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post.slug</a:t>
            </a:r>
            <a:r>
              <a:rPr lang="fr-FR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}) }}</a:t>
            </a:r>
            <a:r>
              <a:rPr lang="fr-FR" sz="1800" b="1" i="0" u="none" strike="noStrike" baseline="0" dirty="0">
                <a:solidFill>
                  <a:srgbClr val="A5C2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18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{{ </a:t>
            </a:r>
            <a:r>
              <a:rPr lang="fr-FR" sz="1800" b="1" i="0" u="none" strike="noStrike" baseline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post.title</a:t>
            </a:r>
            <a:r>
              <a:rPr lang="fr-FR" sz="18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}}</a:t>
            </a:r>
            <a:r>
              <a:rPr lang="fr-FR" sz="18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&lt;/a&gt;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4941168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&lt;a </a:t>
            </a:r>
            <a:r>
              <a:rPr lang="fr-FR" sz="1800" b="1" i="0" dirty="0">
                <a:solidFill>
                  <a:srgbClr val="BABA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href</a:t>
            </a:r>
            <a:r>
              <a:rPr lang="fr-FR" sz="1800" b="1" i="0" dirty="0">
                <a:solidFill>
                  <a:srgbClr val="A5C2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='</a:t>
            </a:r>
            <a:r>
              <a:rPr lang="fr-FR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{{ url(</a:t>
            </a:r>
            <a:r>
              <a:rPr lang="fr-FR" sz="18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b="1" i="0" dirty="0" err="1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blog_show</a:t>
            </a:r>
            <a:r>
              <a:rPr lang="fr-FR" sz="18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{slug: </a:t>
            </a:r>
            <a:r>
              <a:rPr lang="fr-FR" sz="18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post.slug</a:t>
            </a:r>
            <a:r>
              <a:rPr lang="fr-FR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}) }}</a:t>
            </a:r>
            <a:r>
              <a:rPr lang="fr-FR" sz="1800" b="1" i="0" u="none" strike="noStrike" baseline="0" dirty="0">
                <a:solidFill>
                  <a:srgbClr val="A5C2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18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{{ </a:t>
            </a:r>
            <a:r>
              <a:rPr lang="fr-FR" sz="1800" b="1" i="0" u="none" strike="noStrike" baseline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post.title</a:t>
            </a:r>
            <a:r>
              <a:rPr lang="fr-FR" sz="18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}}</a:t>
            </a:r>
            <a:r>
              <a:rPr lang="fr-FR" sz="18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&lt;/a&gt;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09600" y="1058093"/>
            <a:ext cx="10972800" cy="1290787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#[Route(</a:t>
            </a:r>
            <a:r>
              <a:rPr lang="en-US" sz="18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'/article/{slug}'</a:t>
            </a:r>
            <a:r>
              <a:rPr lang="en-US" sz="18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name: </a:t>
            </a:r>
            <a:r>
              <a:rPr lang="en-US" sz="18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en-US" sz="1800" b="1" i="0" dirty="0" err="1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blog_post</a:t>
            </a:r>
            <a:r>
              <a:rPr lang="en-US" sz="18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)]</a:t>
            </a:r>
            <a:b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function </a:t>
            </a:r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show(string </a:t>
            </a:r>
            <a:r>
              <a:rPr lang="en-US" sz="18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$slug</a:t>
            </a:r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Response</a:t>
            </a:r>
            <a:b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en-US" sz="18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...</a:t>
            </a:r>
            <a:endParaRPr lang="en-US" sz="1800" b="1" i="0" dirty="0">
              <a:solidFill>
                <a:srgbClr val="A9B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9600" y="3717032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en-US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&lt;a </a:t>
            </a:r>
            <a:r>
              <a:rPr lang="en-US" sz="1800" b="1" i="0" dirty="0" err="1">
                <a:solidFill>
                  <a:srgbClr val="BABA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href</a:t>
            </a:r>
            <a:r>
              <a:rPr lang="en-US" sz="1800" b="1" i="0" dirty="0">
                <a:solidFill>
                  <a:srgbClr val="A5C2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='/blog/my-slug'</a:t>
            </a:r>
            <a:r>
              <a:rPr lang="en-US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Amazing post</a:t>
            </a:r>
            <a:r>
              <a:rPr lang="en-US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&lt;/a&gt;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805264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en-US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&lt;a </a:t>
            </a:r>
            <a:r>
              <a:rPr lang="en-US" sz="1800" b="1" i="0" dirty="0" err="1">
                <a:solidFill>
                  <a:srgbClr val="BABA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href</a:t>
            </a:r>
            <a:r>
              <a:rPr lang="en-US" sz="1800" b="1" i="0" dirty="0">
                <a:solidFill>
                  <a:srgbClr val="A5C2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='http://my-server/blog/my-slug'</a:t>
            </a:r>
            <a:r>
              <a:rPr lang="en-US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Amazing post</a:t>
            </a:r>
            <a:r>
              <a:rPr lang="en-US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&lt;/a&gt;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Rendu d’un </a:t>
            </a:r>
            <a:r>
              <a:rPr lang="fr-FR" dirty="0" err="1"/>
              <a:t>template</a:t>
            </a:r>
            <a:r>
              <a:rPr lang="fr-FR" dirty="0"/>
              <a:t> dans un contrôleur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EDC56A-80FE-42B9-9C36-000A21504F3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9E22EE5-50C5-4C83-A9BD-7B0450AC2F44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17951" y="1058093"/>
            <a:ext cx="10972800" cy="5251227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src/Controller/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UserController.php</a:t>
            </a: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 err="1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namespace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App\Controller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Symfony\Bundle\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FrameworkBundle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\Controller\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 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lang="en-US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Symfony\Component\</a:t>
            </a:r>
            <a:r>
              <a:rPr lang="en-US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HttpFoundation</a:t>
            </a:r>
            <a:r>
              <a:rPr lang="en-US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\Response</a:t>
            </a:r>
            <a:r>
              <a:rPr lang="en-US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en-US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endParaRPr lang="en-US" sz="1600" b="1" i="0" dirty="0">
              <a:solidFill>
                <a:srgbClr val="CC78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UserController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lang="fr-FR" sz="1600" b="1" i="0" dirty="0" err="1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notifications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(): 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// the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template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path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is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relative file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path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from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`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templates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/`</a:t>
            </a: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return </a:t>
            </a:r>
            <a:r>
              <a:rPr lang="fr-FR" sz="16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i="0" dirty="0" err="1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1600" b="1" i="0" dirty="0" err="1"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render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'user/</a:t>
            </a:r>
            <a:r>
              <a:rPr lang="fr-FR" sz="1600" b="1" i="0" dirty="0" err="1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notifications.html.twig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array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defines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variables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passed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to the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template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//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where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key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is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variable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and the value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is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variable value</a:t>
            </a: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// (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Twig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recommends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using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snake_case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variable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names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// '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foo_bar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instead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of '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fooBar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')</a:t>
            </a: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600" b="1" i="0" dirty="0" err="1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user_first_name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 </a:t>
            </a:r>
            <a:r>
              <a:rPr lang="fr-FR" sz="16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i="0" dirty="0" err="1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userFirstName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'notifications'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 </a:t>
            </a:r>
            <a:r>
              <a:rPr lang="fr-FR" sz="16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i="0" dirty="0" err="1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userNotifications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])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endParaRPr lang="fr-FR" sz="1600" b="1" i="0" dirty="0">
              <a:solidFill>
                <a:srgbClr val="A9B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09600" y="4005064"/>
            <a:ext cx="10972800" cy="2016224"/>
          </a:xfrm>
          <a:prstGeom prst="roundRect">
            <a:avLst>
              <a:gd name="adj" fmla="val 5484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d’objets dans le </a:t>
            </a:r>
            <a:r>
              <a:rPr lang="fr-FR" dirty="0" err="1"/>
              <a:t>template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Syntaxe objet dans </a:t>
            </a:r>
            <a:r>
              <a:rPr lang="fr-FR" dirty="0" err="1"/>
              <a:t>Twig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EDC56A-80FE-42B9-9C36-000A21504F3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24483-71FC-4A55-B93B-99E1006DAA4F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17951" y="1556792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r>
              <a:rPr lang="fr-FR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&lt;p&gt;</a:t>
            </a:r>
            <a:r>
              <a:rPr lang="fr-FR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{{ user.name }}</a:t>
            </a:r>
            <a:r>
              <a:rPr lang="fr-FR" sz="18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i="0" u="none" strike="noStrike" baseline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added</a:t>
            </a:r>
            <a:r>
              <a:rPr lang="fr-FR" sz="18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i="0" u="none" strike="noStrike" baseline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8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comment on {{ </a:t>
            </a:r>
            <a:r>
              <a:rPr lang="fr-FR" sz="1800" b="1" i="0" u="none" strike="noStrike" baseline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comment.publishedAt|date</a:t>
            </a:r>
            <a:r>
              <a:rPr lang="fr-FR" sz="18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}}</a:t>
            </a:r>
            <a:r>
              <a:rPr lang="fr-FR" sz="18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&lt;/p&gt;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055440" y="1592796"/>
            <a:ext cx="1944216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17951" y="2276872"/>
            <a:ext cx="10972800" cy="40324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600" b="1" i="0" dirty="0" err="1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namespace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App\Controller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App\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Entity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\User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Symfony\Bundle\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FrameworkBundle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\Controller\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UserController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lang="fr-FR" sz="1600" b="1" i="0" dirty="0" err="1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show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16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i="0" dirty="0" err="1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connectedUser</a:t>
            </a:r>
            <a:r>
              <a:rPr lang="fr-FR" sz="16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 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new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User()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 </a:t>
            </a:r>
            <a:r>
              <a:rPr lang="fr-FR" sz="16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i="0" dirty="0" err="1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1600" b="1" i="0" dirty="0" err="1"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render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'user/</a:t>
            </a:r>
            <a:r>
              <a:rPr lang="fr-FR" sz="1600" b="1" i="0" dirty="0" err="1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notifications.html.twig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'user'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 </a:t>
            </a:r>
            <a:r>
              <a:rPr lang="fr-FR" sz="16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i="0" dirty="0" err="1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connectedUser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'comment'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 </a:t>
            </a:r>
            <a:r>
              <a:rPr lang="fr-FR" sz="16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i="0" dirty="0" err="1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lastComment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])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2027548" y="4994387"/>
            <a:ext cx="720080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3107668" y="4994387"/>
            <a:ext cx="1728192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3359696" y="4264546"/>
            <a:ext cx="1440160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22" name="Connecteur en arc 21"/>
          <p:cNvCxnSpPr>
            <a:stCxn id="15" idx="3"/>
            <a:endCxn id="19" idx="1"/>
          </p:cNvCxnSpPr>
          <p:nvPr/>
        </p:nvCxnSpPr>
        <p:spPr bwMode="auto">
          <a:xfrm flipH="1">
            <a:off x="2027548" y="1772816"/>
            <a:ext cx="972108" cy="3365587"/>
          </a:xfrm>
          <a:prstGeom prst="curvedConnector5">
            <a:avLst>
              <a:gd name="adj1" fmla="val -23516"/>
              <a:gd name="adj2" fmla="val 50535"/>
              <a:gd name="adj3" fmla="val 123516"/>
            </a:avLst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Connecteur en arc 23"/>
          <p:cNvCxnSpPr>
            <a:stCxn id="19" idx="2"/>
            <a:endCxn id="20" idx="2"/>
          </p:cNvCxnSpPr>
          <p:nvPr/>
        </p:nvCxnSpPr>
        <p:spPr bwMode="auto">
          <a:xfrm rot="16200000" flipH="1">
            <a:off x="3179676" y="4490331"/>
            <a:ext cx="12700" cy="1584176"/>
          </a:xfrm>
          <a:prstGeom prst="curvedConnector3">
            <a:avLst>
              <a:gd name="adj1" fmla="val 1800000"/>
            </a:avLst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" name="Connecteur en arc 30"/>
          <p:cNvCxnSpPr>
            <a:stCxn id="20" idx="3"/>
            <a:endCxn id="21" idx="3"/>
          </p:cNvCxnSpPr>
          <p:nvPr/>
        </p:nvCxnSpPr>
        <p:spPr bwMode="auto">
          <a:xfrm flipH="1" flipV="1">
            <a:off x="4799856" y="4408562"/>
            <a:ext cx="36004" cy="729841"/>
          </a:xfrm>
          <a:prstGeom prst="curvedConnector3">
            <a:avLst>
              <a:gd name="adj1" fmla="val -634929"/>
            </a:avLst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76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d’objets dans le </a:t>
            </a:r>
            <a:r>
              <a:rPr lang="fr-FR" dirty="0" err="1"/>
              <a:t>template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Lors de l’utilisation de la notation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foo.bar</a:t>
            </a:r>
            <a:r>
              <a:rPr lang="fr-FR" dirty="0"/>
              <a:t>, </a:t>
            </a:r>
            <a:r>
              <a:rPr lang="fr-FR" dirty="0" err="1"/>
              <a:t>Twig</a:t>
            </a:r>
            <a:r>
              <a:rPr lang="fr-FR" dirty="0"/>
              <a:t> tente d’obtenir une valeur à partir de la variable PHP </a:t>
            </a:r>
            <a:r>
              <a:rPr lang="fr-FR" dirty="0" err="1"/>
              <a:t>sous-jascente</a:t>
            </a:r>
            <a:r>
              <a:rPr lang="fr-FR" dirty="0"/>
              <a:t> en essayant :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$foo['bar']</a:t>
            </a:r>
            <a:r>
              <a:rPr lang="en-US" sz="2800" dirty="0"/>
              <a:t> (array and element);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$foo-&gt;bar</a:t>
            </a:r>
            <a:r>
              <a:rPr lang="en-US" sz="2800" dirty="0"/>
              <a:t> (object and public property);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$foo-&gt;bar()</a:t>
            </a:r>
            <a:r>
              <a:rPr lang="en-US" sz="2800" dirty="0"/>
              <a:t> (object and public method);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$foo-&gt;</a:t>
            </a:r>
            <a:r>
              <a:rPr lang="en-US" sz="28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getBar</a:t>
            </a:r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()</a:t>
            </a:r>
            <a:r>
              <a:rPr lang="en-US" sz="2800" dirty="0"/>
              <a:t> (object and </a:t>
            </a:r>
            <a:r>
              <a:rPr lang="en-US" sz="2800" i="1" dirty="0"/>
              <a:t>getter</a:t>
            </a:r>
            <a:r>
              <a:rPr lang="en-US" sz="2800" dirty="0"/>
              <a:t> method);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$foo-&gt;</a:t>
            </a:r>
            <a:r>
              <a:rPr lang="en-US" sz="28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isBar</a:t>
            </a:r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()</a:t>
            </a:r>
            <a:r>
              <a:rPr lang="en-US" sz="2800" dirty="0"/>
              <a:t> (object and </a:t>
            </a:r>
            <a:r>
              <a:rPr lang="en-US" sz="2800" i="1" dirty="0" err="1"/>
              <a:t>isser</a:t>
            </a:r>
            <a:r>
              <a:rPr lang="en-US" sz="2800" dirty="0"/>
              <a:t> method);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$foo-&gt;</a:t>
            </a:r>
            <a:r>
              <a:rPr lang="en-US" sz="28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hasBar</a:t>
            </a:r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()</a:t>
            </a:r>
            <a:r>
              <a:rPr lang="en-US" sz="2800" dirty="0"/>
              <a:t> (object and </a:t>
            </a:r>
            <a:r>
              <a:rPr lang="en-US" sz="2800" i="1" dirty="0" err="1"/>
              <a:t>hasser</a:t>
            </a:r>
            <a:r>
              <a:rPr lang="en-US" sz="2800" dirty="0"/>
              <a:t> method);</a:t>
            </a:r>
          </a:p>
          <a:p>
            <a:pPr lvl="1"/>
            <a:r>
              <a:rPr lang="fr-FR" sz="2800" dirty="0"/>
              <a:t>Si rien de ce qui précède n’existe, utiliser</a:t>
            </a:r>
            <a:r>
              <a:rPr lang="en-US" sz="2800" dirty="0"/>
              <a:t> </a:t>
            </a:r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null</a:t>
            </a:r>
            <a:r>
              <a:rPr lang="en-US" sz="2800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EDC56A-80FE-42B9-9C36-000A21504F3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8F6167C-9064-468B-8915-613DA04BD8AD}" type="datetime11">
              <a:rPr lang="fr-FR" smtClean="0"/>
              <a:t>10:42:14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27062210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Vérifier vos </a:t>
            </a:r>
            <a:r>
              <a:rPr lang="fr-FR" dirty="0" err="1"/>
              <a:t>templates</a:t>
            </a:r>
            <a:r>
              <a:rPr lang="fr-FR" dirty="0"/>
              <a:t> </a:t>
            </a:r>
            <a:r>
              <a:rPr lang="fr-FR" dirty="0" err="1"/>
              <a:t>Twig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la </a:t>
            </a:r>
            <a:r>
              <a:rPr lang="fr-FR" dirty="0">
                <a:solidFill>
                  <a:schemeClr val="bg1"/>
                </a:solidFill>
              </a:rPr>
              <a:t>console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fichier</a:t>
            </a:r>
            <a:r>
              <a:rPr lang="fr-FR" dirty="0"/>
              <a:t> particulier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répertoire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bundle</a:t>
            </a:r>
            <a:r>
              <a:rPr lang="fr-FR" dirty="0"/>
              <a:t> complet</a:t>
            </a:r>
            <a:br>
              <a:rPr lang="fr-FR" dirty="0"/>
            </a:b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062CCA-1B5D-4C9F-87E2-8CA074F1C506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C1A3D8C-4F3F-4311-A796-26E8355560A0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600" y="1556544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lint:twig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…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9600" y="2996704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lint:twig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templates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/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base.html.twig</a:t>
            </a:r>
            <a:endParaRPr lang="fr-FR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" y="4364856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lint:twig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templates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/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5733008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lint:twig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@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DebugBundle</a:t>
            </a:r>
            <a:endParaRPr lang="fr-FR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Accès à la base de données :</a:t>
            </a:r>
            <a:br>
              <a:rPr lang="fr-FR" dirty="0"/>
            </a:br>
            <a:r>
              <a:rPr lang="fr-FR" dirty="0"/>
              <a:t>ORM Doctrine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CC2DED-33BF-4559-A9C8-5889C02ED7D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F1F48-D3CF-4570-9009-64D9FE5D9DD1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ORM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ORM : </a:t>
            </a:r>
            <a:r>
              <a:rPr lang="fr-FR" dirty="0">
                <a:solidFill>
                  <a:schemeClr val="bg1"/>
                </a:solidFill>
              </a:rPr>
              <a:t>Object-</a:t>
            </a:r>
            <a:r>
              <a:rPr lang="fr-FR" dirty="0" err="1">
                <a:solidFill>
                  <a:schemeClr val="bg1"/>
                </a:solidFill>
              </a:rPr>
              <a:t>Relational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Mapping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Couche d’abstraction d’accès aux données</a:t>
            </a:r>
          </a:p>
          <a:p>
            <a:pPr>
              <a:defRPr/>
            </a:pPr>
            <a:r>
              <a:rPr lang="fr-FR" dirty="0"/>
              <a:t>Ne </a:t>
            </a:r>
            <a:r>
              <a:rPr lang="fr-FR" dirty="0">
                <a:solidFill>
                  <a:schemeClr val="bg1"/>
                </a:solidFill>
              </a:rPr>
              <a:t>plus</a:t>
            </a:r>
            <a:r>
              <a:rPr lang="fr-FR" dirty="0"/>
              <a:t> écrire </a:t>
            </a:r>
            <a:r>
              <a:rPr lang="fr-FR" dirty="0">
                <a:solidFill>
                  <a:schemeClr val="bg1"/>
                </a:solidFill>
              </a:rPr>
              <a:t>de requêtes </a:t>
            </a:r>
            <a:r>
              <a:rPr lang="fr-FR" dirty="0"/>
              <a:t>mais des objets</a:t>
            </a:r>
          </a:p>
          <a:p>
            <a:pPr>
              <a:defRPr/>
            </a:pPr>
            <a:r>
              <a:rPr lang="fr-FR" dirty="0" err="1">
                <a:solidFill>
                  <a:schemeClr val="bg1"/>
                </a:solidFill>
              </a:rPr>
              <a:t>Lazy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loading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(chargement paresseux)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Décrire les relations</a:t>
            </a:r>
            <a:r>
              <a:rPr lang="fr-FR" dirty="0"/>
              <a:t> uni ou bidirectionnelles entre objets</a:t>
            </a:r>
          </a:p>
          <a:p>
            <a:pPr lvl="1">
              <a:defRPr/>
            </a:pPr>
            <a:r>
              <a:rPr lang="fr-FR" dirty="0"/>
              <a:t>One-To-One</a:t>
            </a:r>
          </a:p>
          <a:p>
            <a:pPr lvl="1">
              <a:defRPr/>
            </a:pPr>
            <a:r>
              <a:rPr lang="fr-FR" dirty="0" err="1"/>
              <a:t>Many</a:t>
            </a:r>
            <a:r>
              <a:rPr lang="fr-FR" dirty="0"/>
              <a:t>-To-One</a:t>
            </a:r>
          </a:p>
          <a:p>
            <a:pPr lvl="1">
              <a:defRPr/>
            </a:pPr>
            <a:r>
              <a:rPr lang="fr-FR" dirty="0" err="1"/>
              <a:t>Many</a:t>
            </a:r>
            <a:r>
              <a:rPr lang="fr-FR" dirty="0"/>
              <a:t>-To-</a:t>
            </a:r>
            <a:r>
              <a:rPr lang="fr-FR" dirty="0" err="1"/>
              <a:t>Many</a:t>
            </a:r>
            <a:endParaRPr lang="fr-FR" dirty="0"/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Gestion personnalisée </a:t>
            </a:r>
            <a:r>
              <a:rPr lang="fr-FR" dirty="0"/>
              <a:t>des accès </a:t>
            </a:r>
            <a:r>
              <a:rPr lang="fr-FR" dirty="0">
                <a:solidFill>
                  <a:schemeClr val="bg1"/>
                </a:solidFill>
              </a:rPr>
              <a:t>si nécessaire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401EC9-CCAA-46AE-8533-745523B8BF4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3D44875-7022-4DC6-8C2E-D03BC52BAAE6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ORM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Object-</a:t>
            </a:r>
            <a:r>
              <a:rPr lang="fr-FR" dirty="0" err="1">
                <a:solidFill>
                  <a:schemeClr val="bg1"/>
                </a:solidFill>
              </a:rPr>
              <a:t>Relational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Mapping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Classe PHP </a:t>
            </a:r>
            <a:r>
              <a:rPr lang="fr-FR" dirty="0">
                <a:sym typeface="Wingdings" panose="05000000000000000000" pitchFamily="2" charset="2"/>
              </a:rPr>
              <a:t>↔</a:t>
            </a:r>
            <a:r>
              <a:rPr lang="fr-FR" dirty="0"/>
              <a:t> table du SGBD</a:t>
            </a:r>
          </a:p>
          <a:p>
            <a:pPr>
              <a:defRPr/>
            </a:pPr>
            <a:r>
              <a:rPr lang="fr-FR" dirty="0"/>
              <a:t>Propriétés de l’instance </a:t>
            </a:r>
            <a:r>
              <a:rPr lang="fr-FR" dirty="0">
                <a:sym typeface="Wingdings" panose="05000000000000000000" pitchFamily="2" charset="2"/>
              </a:rPr>
              <a:t>↔</a:t>
            </a:r>
            <a:r>
              <a:rPr lang="fr-FR" dirty="0"/>
              <a:t> colonnes de la table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11F128-6D5C-4A1E-9AC5-EF1CEC96134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63C414D-98D8-4693-A11F-D4F2AF3F896E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pic>
        <p:nvPicPr>
          <p:cNvPr id="64519" name="Picture 2" descr="../_images/doctrine_imag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924175"/>
            <a:ext cx="8210550" cy="27368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ORM : Entités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</a:t>
            </a:r>
            <a:r>
              <a:rPr lang="fr-FR" dirty="0" err="1">
                <a:solidFill>
                  <a:schemeClr val="bg1"/>
                </a:solidFill>
              </a:rPr>
              <a:t>mapping</a:t>
            </a:r>
            <a:r>
              <a:rPr lang="fr-FR" dirty="0"/>
              <a:t> (mise en correspondance) entre un objet et une table de la base de données se fait </a:t>
            </a:r>
            <a:r>
              <a:rPr lang="fr-FR" dirty="0">
                <a:solidFill>
                  <a:schemeClr val="bg1"/>
                </a:solidFill>
              </a:rPr>
              <a:t>par le biais d’une entité</a:t>
            </a:r>
            <a:r>
              <a:rPr lang="fr-FR" dirty="0"/>
              <a:t> (</a:t>
            </a:r>
            <a:r>
              <a:rPr lang="fr-FR" b="1" dirty="0" err="1">
                <a:latin typeface="Consolas" panose="020B0609020204030204" pitchFamily="49" charset="0"/>
              </a:rPr>
              <a:t>Entity</a:t>
            </a:r>
            <a:r>
              <a:rPr lang="fr-FR" dirty="0"/>
              <a:t>)</a:t>
            </a:r>
          </a:p>
          <a:p>
            <a:pPr>
              <a:defRPr/>
            </a:pPr>
            <a:r>
              <a:rPr lang="fr-FR" dirty="0"/>
              <a:t>L’</a:t>
            </a:r>
            <a:r>
              <a:rPr lang="fr-FR" dirty="0">
                <a:solidFill>
                  <a:schemeClr val="bg1"/>
                </a:solidFill>
              </a:rPr>
              <a:t>entité est une classe</a:t>
            </a:r>
            <a:r>
              <a:rPr lang="fr-FR" dirty="0"/>
              <a:t> qui possède des attributs et se situe dans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src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/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Entity</a:t>
            </a:r>
            <a:endParaRPr lang="fr-FR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dirty="0"/>
              <a:t>Des </a:t>
            </a:r>
            <a:r>
              <a:rPr lang="fr-FR" dirty="0">
                <a:solidFill>
                  <a:schemeClr val="bg1"/>
                </a:solidFill>
              </a:rPr>
              <a:t>annotations</a:t>
            </a:r>
            <a:r>
              <a:rPr lang="fr-FR" dirty="0"/>
              <a:t> permettent de </a:t>
            </a:r>
            <a:r>
              <a:rPr lang="fr-FR" dirty="0">
                <a:solidFill>
                  <a:schemeClr val="bg1"/>
                </a:solidFill>
              </a:rPr>
              <a:t>faire le lien</a:t>
            </a:r>
            <a:r>
              <a:rPr lang="fr-FR" dirty="0"/>
              <a:t> avec la base de données</a:t>
            </a:r>
          </a:p>
          <a:p>
            <a:pPr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console</a:t>
            </a:r>
            <a:r>
              <a:rPr lang="fr-FR" dirty="0"/>
              <a:t> propose un </a:t>
            </a:r>
            <a:r>
              <a:rPr lang="fr-FR" dirty="0">
                <a:solidFill>
                  <a:schemeClr val="bg1"/>
                </a:solidFill>
              </a:rPr>
              <a:t>assistant de génération d’entité</a:t>
            </a:r>
          </a:p>
          <a:p>
            <a:pPr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console</a:t>
            </a:r>
            <a:r>
              <a:rPr lang="fr-FR" dirty="0"/>
              <a:t> permet de </a:t>
            </a:r>
            <a:r>
              <a:rPr lang="fr-FR" dirty="0">
                <a:solidFill>
                  <a:schemeClr val="bg1"/>
                </a:solidFill>
              </a:rPr>
              <a:t>générer</a:t>
            </a:r>
            <a:r>
              <a:rPr lang="fr-FR" dirty="0"/>
              <a:t> automatiquement </a:t>
            </a:r>
            <a:r>
              <a:rPr lang="fr-FR" dirty="0">
                <a:solidFill>
                  <a:schemeClr val="bg1"/>
                </a:solidFill>
              </a:rPr>
              <a:t>accesseurs</a:t>
            </a:r>
            <a:r>
              <a:rPr lang="fr-FR" dirty="0"/>
              <a:t> (getters) et </a:t>
            </a:r>
            <a:r>
              <a:rPr lang="fr-FR" dirty="0">
                <a:solidFill>
                  <a:schemeClr val="bg1"/>
                </a:solidFill>
              </a:rPr>
              <a:t>modificateurs</a:t>
            </a:r>
            <a:r>
              <a:rPr lang="fr-FR" dirty="0"/>
              <a:t> (setters)</a:t>
            </a:r>
          </a:p>
          <a:p>
            <a:pPr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console</a:t>
            </a:r>
            <a:r>
              <a:rPr lang="fr-FR" dirty="0"/>
              <a:t> peut </a:t>
            </a:r>
            <a:r>
              <a:rPr lang="fr-FR" dirty="0">
                <a:solidFill>
                  <a:schemeClr val="bg1"/>
                </a:solidFill>
              </a:rPr>
              <a:t>générer</a:t>
            </a:r>
            <a:r>
              <a:rPr lang="fr-FR" dirty="0"/>
              <a:t> la </a:t>
            </a:r>
            <a:r>
              <a:rPr lang="fr-FR" dirty="0">
                <a:solidFill>
                  <a:schemeClr val="bg1"/>
                </a:solidFill>
              </a:rPr>
              <a:t>table</a:t>
            </a:r>
            <a:r>
              <a:rPr lang="fr-FR" dirty="0"/>
              <a:t> de la base de donnes à partir de l’entité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72F7E0-798C-4D19-A3AE-A80FFD31038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F336BA5-216B-4D01-BBE7-44E27675737C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un exemple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579B2E-667D-40DE-8FE9-EE46E046B89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C5D3E5-FBCE-43C4-ACD3-B9C55E27794B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namespace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App\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Entity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App\Repository\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ProductRepository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Doctrine\ORM\Mapping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as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\Entity(</a:t>
            </a:r>
            <a:r>
              <a:rPr lang="fr-FR" sz="18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repositoryClass: 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ProductRepository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::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Product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\Id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\GeneratedValue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\Column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private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int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\Column(</a:t>
            </a:r>
            <a:r>
              <a:rPr lang="fr-FR" sz="18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length: </a:t>
            </a:r>
            <a:r>
              <a:rPr lang="fr-FR" sz="1800" b="0" i="0" dirty="0">
                <a:solidFill>
                  <a:srgbClr val="6897BB"/>
                </a:solidFill>
                <a:latin typeface="Consolas" panose="020B0609020204030204" pitchFamily="49" charset="0"/>
              </a:rPr>
              <a:t>255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private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string </a:t>
            </a:r>
            <a:r>
              <a:rPr lang="fr-FR" sz="18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72737A"/>
                </a:solidFill>
                <a:latin typeface="Consolas" panose="020B0609020204030204" pitchFamily="49" charset="0"/>
              </a:rPr>
              <a:t>name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\Column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private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int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72737A"/>
                </a:solidFill>
                <a:latin typeface="Consolas" panose="020B0609020204030204" pitchFamily="49" charset="0"/>
              </a:rPr>
              <a:t>price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endParaRPr lang="fr-FR" sz="1800" b="0" i="0" dirty="0">
              <a:solidFill>
                <a:srgbClr val="A9B7C6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17951" y="2431486"/>
            <a:ext cx="10972800" cy="637473"/>
          </a:xfrm>
          <a:prstGeom prst="roundRect">
            <a:avLst>
              <a:gd name="adj" fmla="val 9504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09600" y="3258078"/>
            <a:ext cx="10972800" cy="1205940"/>
          </a:xfrm>
          <a:prstGeom prst="roundRect">
            <a:avLst>
              <a:gd name="adj" fmla="val 532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1058093"/>
            <a:ext cx="10972800" cy="1146771"/>
          </a:xfrm>
          <a:prstGeom prst="roundRect">
            <a:avLst>
              <a:gd name="adj" fmla="val 1409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Composer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b="1" dirty="0">
                <a:latin typeface="Consolas" panose="020B0609020204030204" pitchFamily="49" charset="0"/>
                <a:cs typeface="Courier New" pitchFamily="49" charset="0"/>
              </a:rPr>
              <a:t>https://getcomposer.org/</a:t>
            </a:r>
          </a:p>
          <a:p>
            <a:pPr>
              <a:defRPr/>
            </a:pPr>
            <a:r>
              <a:rPr lang="pt-BR" dirty="0">
                <a:cs typeface="Courier New" pitchFamily="49" charset="0"/>
              </a:rPr>
              <a:t>Outil de </a:t>
            </a:r>
            <a:r>
              <a:rPr lang="pt-BR" dirty="0">
                <a:solidFill>
                  <a:schemeClr val="bg1"/>
                </a:solidFill>
                <a:cs typeface="Courier New" pitchFamily="49" charset="0"/>
              </a:rPr>
              <a:t>gestion des dépendances de bibliothèques</a:t>
            </a:r>
          </a:p>
          <a:p>
            <a:pPr>
              <a:defRPr/>
            </a:pPr>
            <a:r>
              <a:rPr lang="pt-BR" dirty="0">
                <a:cs typeface="Courier New" pitchFamily="49" charset="0"/>
              </a:rPr>
              <a:t>Écrit en </a:t>
            </a:r>
            <a:r>
              <a:rPr lang="pt-BR" dirty="0">
                <a:solidFill>
                  <a:schemeClr val="bg1"/>
                </a:solidFill>
                <a:cs typeface="Courier New" pitchFamily="49" charset="0"/>
              </a:rPr>
              <a:t>PHP</a:t>
            </a:r>
            <a:r>
              <a:rPr lang="pt-BR" dirty="0">
                <a:cs typeface="Courier New" pitchFamily="49" charset="0"/>
              </a:rPr>
              <a:t>, utilisé en </a:t>
            </a:r>
            <a:r>
              <a:rPr lang="pt-BR" dirty="0">
                <a:solidFill>
                  <a:schemeClr val="bg1"/>
                </a:solidFill>
                <a:cs typeface="Courier New" pitchFamily="49" charset="0"/>
              </a:rPr>
              <a:t>ligne de commande</a:t>
            </a:r>
          </a:p>
          <a:p>
            <a:pPr>
              <a:defRPr/>
            </a:pPr>
            <a:r>
              <a:rPr lang="pt-BR" dirty="0">
                <a:solidFill>
                  <a:schemeClr val="bg1"/>
                </a:solidFill>
                <a:cs typeface="Courier New" pitchFamily="49" charset="0"/>
              </a:rPr>
              <a:t>Configuration</a:t>
            </a:r>
            <a:r>
              <a:rPr lang="pt-BR" dirty="0">
                <a:cs typeface="Courier New" pitchFamily="49" charset="0"/>
              </a:rPr>
              <a:t> des bibliothèques et de leurs dépendances dans </a:t>
            </a:r>
            <a:r>
              <a:rPr lang="pt-B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composer.json</a:t>
            </a:r>
          </a:p>
          <a:p>
            <a:pPr>
              <a:defRPr/>
            </a:pPr>
            <a:r>
              <a:rPr lang="pt-BR" dirty="0">
                <a:cs typeface="Courier New" pitchFamily="49" charset="0"/>
              </a:rPr>
              <a:t>Installation :</a:t>
            </a:r>
          </a:p>
          <a:p>
            <a:pPr>
              <a:buFont typeface="Wingdings" pitchFamily="2" charset="2"/>
              <a:buNone/>
              <a:defRPr/>
            </a:pP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curl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-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sS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https://getcomposer.org/installer |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php</a:t>
            </a:r>
            <a:endParaRPr lang="fr-FR" sz="2400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pt-BR" dirty="0">
                <a:cs typeface="Courier New" pitchFamily="49" charset="0"/>
              </a:rPr>
              <a:t>ou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2400" b="1" dirty="0">
                <a:latin typeface="Consolas" panose="020B0609020204030204" pitchFamily="49" charset="0"/>
                <a:cs typeface="Courier New" pitchFamily="49" charset="0"/>
              </a:rPr>
              <a:t>php -r "readfile('https://getcomposer.org/installer');" | php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7924EC-42BF-49A9-99EF-AECDAAB7F1F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186BB73-93B0-424D-9DE8-3E22F2954B0F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génération des propriétés/relations - </a:t>
            </a:r>
            <a:r>
              <a:rPr lang="fr-FR" b="1" dirty="0">
                <a:latin typeface="Consolas" panose="020B0609020204030204" pitchFamily="49" charset="0"/>
              </a:rPr>
              <a:t>Maker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5399BA-D54E-4980-AD9F-8FD1F8A12C9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D91952-9FB5-44E6-AA42-46C859D784E2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 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bin/console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make:entity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Product</a:t>
            </a: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created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src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/Entity/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Product.php</a:t>
            </a: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created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src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/Repository/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ProductRepository.php</a:t>
            </a: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Entity generated! Now let's add some fields!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You can always add more fields later manually or by re-running this command.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New property name (press &lt;return&gt; to stop adding fields)</a:t>
            </a: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&gt; </a:t>
            </a:r>
            <a:r>
              <a:rPr lang="fr-FR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name</a:t>
            </a:r>
            <a:endParaRPr lang="fr-FR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Field type (enter </a:t>
            </a:r>
            <a:r>
              <a:rPr lang="en-US" sz="1800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?</a:t>
            </a:r>
            <a:r>
              <a:rPr lang="en-US" sz="1800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to see all types)</a:t>
            </a: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[</a:t>
            </a:r>
            <a:r>
              <a:rPr lang="en-US" sz="1800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string</a:t>
            </a: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]: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&gt; string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fr-FR" sz="1800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Field </a:t>
            </a:r>
            <a:r>
              <a:rPr lang="fr-FR" sz="1800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length</a:t>
            </a:r>
            <a:r>
              <a:rPr lang="fr-FR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[</a:t>
            </a:r>
            <a:r>
              <a:rPr lang="fr-FR" sz="1800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255</a:t>
            </a:r>
            <a:r>
              <a:rPr lang="fr-FR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]:</a:t>
            </a:r>
            <a:endParaRPr lang="fr-FR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&gt; 40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Can this field be null in the database (nullable) (yes/no)</a:t>
            </a: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[</a:t>
            </a:r>
            <a:r>
              <a:rPr lang="en-US" sz="1800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no</a:t>
            </a: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]: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&gt;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génération des propriétés/relations - </a:t>
            </a:r>
            <a:r>
              <a:rPr lang="fr-FR" b="1" dirty="0">
                <a:latin typeface="Consolas" panose="020B0609020204030204" pitchFamily="49" charset="0"/>
              </a:rPr>
              <a:t>Maker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5399BA-D54E-4980-AD9F-8FD1F8A12C9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BEFC49-BB8F-41FF-A22C-755C9CD66D79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Can this field be null in the database (nullable) (yes/no)</a:t>
            </a: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[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no</a:t>
            </a: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]: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updated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src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/Entity/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Product.php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Add another property? Enter the property name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(or press &lt;return&gt; to stop adding fields)</a:t>
            </a: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BBB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BBB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Success</a:t>
            </a:r>
            <a:r>
              <a:rPr lang="fr-FR" sz="1800" b="1" dirty="0">
                <a:solidFill>
                  <a:srgbClr val="BBB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!</a:t>
            </a: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Next: When you're ready, create a migration with </a:t>
            </a:r>
            <a:r>
              <a:rPr lang="en-US" sz="18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bin/console </a:t>
            </a:r>
            <a:r>
              <a:rPr lang="en-US" sz="18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make:migration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'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12724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génération des propriétés/relations - </a:t>
            </a:r>
            <a:r>
              <a:rPr lang="fr-FR" b="1" dirty="0" err="1">
                <a:latin typeface="Consolas" panose="020B0609020204030204" pitchFamily="49" charset="0"/>
              </a:rPr>
              <a:t>Entity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579B2E-667D-40DE-8FE9-EE46E046B89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19F6CF0-2107-4987-BC12-6A45BBDA8874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&lt;?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php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src/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Entity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Product.php</a:t>
            </a:r>
            <a:endParaRPr lang="fr-FR" sz="1800" b="0" i="0" dirty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namespace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App\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Entity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App\Repository\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ProductRepository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Doctrine\ORM\Mapping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as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\Entity(</a:t>
            </a:r>
            <a:r>
              <a:rPr lang="fr-FR" sz="18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repositoryClass: 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ProductRepository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::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Product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\Id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\GeneratedValue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\Column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private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?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int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null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\Column(</a:t>
            </a:r>
            <a:r>
              <a:rPr lang="fr-FR" sz="18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length: </a:t>
            </a:r>
            <a:r>
              <a:rPr lang="fr-FR" sz="1800" b="0" i="0" dirty="0">
                <a:solidFill>
                  <a:srgbClr val="6897BB"/>
                </a:solidFill>
                <a:latin typeface="Consolas" panose="020B0609020204030204" pitchFamily="49" charset="0"/>
              </a:rPr>
              <a:t>40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private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?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string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name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null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endParaRPr lang="fr-FR" sz="1800" b="0" i="0" dirty="0">
              <a:solidFill>
                <a:srgbClr val="CC7832"/>
              </a:solidFill>
              <a:latin typeface="Consolas" panose="020B0609020204030204" pitchFamily="49" charset="0"/>
            </a:endParaRPr>
          </a:p>
          <a:p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…</a:t>
            </a:r>
            <a:endParaRPr lang="fr-FR" sz="1800" b="0" i="0" dirty="0">
              <a:solidFill>
                <a:srgbClr val="A9B7C6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645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génération des propriétés/relations - </a:t>
            </a:r>
            <a:r>
              <a:rPr lang="fr-FR" b="1" dirty="0" err="1">
                <a:latin typeface="Consolas" panose="020B0609020204030204" pitchFamily="49" charset="0"/>
              </a:rPr>
              <a:t>Entity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579B2E-667D-40DE-8FE9-EE46E046B89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DA3B33-C0F8-424D-B730-736347EF88AB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…</a:t>
            </a:r>
            <a:endParaRPr lang="fr-FR" sz="1800" b="0" i="0" dirty="0">
              <a:solidFill>
                <a:srgbClr val="A9B7C6"/>
              </a:solidFill>
              <a:latin typeface="Consolas" panose="020B0609020204030204" pitchFamily="49" charset="0"/>
            </a:endParaRPr>
          </a:p>
          <a:p>
            <a:endParaRPr lang="fr-FR" sz="1800" b="0" i="0" dirty="0">
              <a:solidFill>
                <a:srgbClr val="CC7832"/>
              </a:solidFill>
              <a:latin typeface="Consolas" panose="020B0609020204030204" pitchFamily="49" charset="0"/>
            </a:endParaRPr>
          </a:p>
          <a:p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public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getId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(): ?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int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return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id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getName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(): ?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string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return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name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setName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string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name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self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name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name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return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endParaRPr lang="fr-FR" sz="1800" b="0" i="0" dirty="0">
              <a:solidFill>
                <a:srgbClr val="A9B7C6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143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génération des propriétés/relations - </a:t>
            </a:r>
            <a:r>
              <a:rPr lang="fr-FR" b="1" dirty="0">
                <a:latin typeface="Consolas" panose="020B0609020204030204" pitchFamily="49" charset="0"/>
              </a:rPr>
              <a:t>Repository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579B2E-667D-40DE-8FE9-EE46E046B89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1713A00-2AF7-4950-9E17-DEE42E1A2148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&lt;?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php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src/Repository/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ProductRepository.php</a:t>
            </a:r>
            <a:endParaRPr lang="fr-FR" sz="1800" b="0" i="0" dirty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namespace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App\Repository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App\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Entity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\Product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Doctrine\Bundle\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DoctrineBundle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\Repository\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ServiceEntityRepository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Doctrine\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Persistence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ManagerRegistry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/**</a:t>
            </a:r>
            <a:b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* </a:t>
            </a:r>
            <a:r>
              <a:rPr lang="fr-FR" sz="1800" b="1" i="1" dirty="0">
                <a:solidFill>
                  <a:srgbClr val="629755"/>
                </a:solidFill>
                <a:latin typeface="Consolas" panose="020B0609020204030204" pitchFamily="49" charset="0"/>
              </a:rPr>
              <a:t>@extends </a:t>
            </a:r>
            <a:r>
              <a:rPr lang="fr-FR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ServiceEntityRepository</a:t>
            </a:r>
            <a:r>
              <a:rPr lang="fr-FR" sz="1800" b="0" i="1" dirty="0">
                <a:solidFill>
                  <a:srgbClr val="77B767"/>
                </a:solidFill>
                <a:latin typeface="Consolas" panose="020B0609020204030204" pitchFamily="49" charset="0"/>
              </a:rPr>
              <a:t>&lt;Product&gt;</a:t>
            </a:r>
            <a:br>
              <a:rPr lang="fr-FR" sz="1800" b="0" i="1" dirty="0">
                <a:solidFill>
                  <a:srgbClr val="77B767"/>
                </a:solidFill>
                <a:latin typeface="Consolas" panose="020B0609020204030204" pitchFamily="49" charset="0"/>
              </a:rPr>
            </a:b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* @method </a:t>
            </a:r>
            <a:r>
              <a:rPr lang="fr-FR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Product|null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 err="1">
                <a:solidFill>
                  <a:srgbClr val="FFC66D"/>
                </a:solidFill>
                <a:latin typeface="Consolas" panose="020B0609020204030204" pitchFamily="49" charset="0"/>
              </a:rPr>
              <a:t>find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, 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lockMode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1" dirty="0" err="1">
                <a:solidFill>
                  <a:srgbClr val="CC7832"/>
                </a:solidFill>
                <a:latin typeface="Consolas" panose="020B0609020204030204" pitchFamily="49" charset="0"/>
              </a:rPr>
              <a:t>null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, 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lockVersion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1" dirty="0" err="1">
                <a:solidFill>
                  <a:srgbClr val="CC7832"/>
                </a:solidFill>
                <a:latin typeface="Consolas" panose="020B0609020204030204" pitchFamily="49" charset="0"/>
              </a:rPr>
              <a:t>null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)</a:t>
            </a:r>
            <a:b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* @method </a:t>
            </a:r>
            <a:r>
              <a:rPr lang="fr-FR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Product|null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 err="1">
                <a:solidFill>
                  <a:srgbClr val="FFC66D"/>
                </a:solidFill>
                <a:latin typeface="Consolas" panose="020B0609020204030204" pitchFamily="49" charset="0"/>
              </a:rPr>
              <a:t>findOneBy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array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criteria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, </a:t>
            </a:r>
            <a:r>
              <a:rPr lang="fr-FR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array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orderBy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1" dirty="0" err="1">
                <a:solidFill>
                  <a:srgbClr val="CC7832"/>
                </a:solidFill>
                <a:latin typeface="Consolas" panose="020B0609020204030204" pitchFamily="49" charset="0"/>
              </a:rPr>
              <a:t>null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)</a:t>
            </a:r>
            <a:b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* @method Product[]    </a:t>
            </a:r>
            <a:r>
              <a:rPr lang="fr-FR" sz="1800" b="0" i="1" dirty="0" err="1">
                <a:solidFill>
                  <a:srgbClr val="FFC66D"/>
                </a:solidFill>
                <a:latin typeface="Consolas" panose="020B0609020204030204" pitchFamily="49" charset="0"/>
              </a:rPr>
              <a:t>findAll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()</a:t>
            </a:r>
            <a:b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* @method Product[]    </a:t>
            </a:r>
            <a:r>
              <a:rPr lang="fr-FR" sz="1800" b="0" i="1" dirty="0" err="1">
                <a:solidFill>
                  <a:srgbClr val="FFC66D"/>
                </a:solidFill>
                <a:latin typeface="Consolas" panose="020B0609020204030204" pitchFamily="49" charset="0"/>
              </a:rPr>
              <a:t>findBy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array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criteria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, </a:t>
            </a:r>
            <a:r>
              <a:rPr lang="fr-FR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array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orderBy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1" dirty="0" err="1">
                <a:solidFill>
                  <a:srgbClr val="CC7832"/>
                </a:solidFill>
                <a:latin typeface="Consolas" panose="020B0609020204030204" pitchFamily="49" charset="0"/>
              </a:rPr>
              <a:t>null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fr-FR" sz="1800" i="1" dirty="0">
                <a:solidFill>
                  <a:srgbClr val="629755"/>
                </a:solidFill>
                <a:latin typeface="Consolas" panose="020B0609020204030204" pitchFamily="49" charset="0"/>
              </a:rPr>
              <a:t>							     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limit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1" dirty="0" err="1">
                <a:solidFill>
                  <a:srgbClr val="CC7832"/>
                </a:solidFill>
                <a:latin typeface="Consolas" panose="020B0609020204030204" pitchFamily="49" charset="0"/>
              </a:rPr>
              <a:t>null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, 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$offset 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1" dirty="0" err="1">
                <a:solidFill>
                  <a:srgbClr val="CC7832"/>
                </a:solidFill>
                <a:latin typeface="Consolas" panose="020B0609020204030204" pitchFamily="49" charset="0"/>
              </a:rPr>
              <a:t>null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)</a:t>
            </a:r>
            <a:b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*/</a:t>
            </a:r>
            <a:b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 </a:t>
            </a:r>
            <a:r>
              <a:rPr lang="fr-FR" sz="1800" b="0" i="0" dirty="0" err="1">
                <a:solidFill>
                  <a:srgbClr val="72737A"/>
                </a:solidFill>
                <a:latin typeface="Consolas" panose="020B0609020204030204" pitchFamily="49" charset="0"/>
              </a:rPr>
              <a:t>ProductRepository</a:t>
            </a:r>
            <a:r>
              <a:rPr lang="fr-FR" sz="18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extends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ServiceEntityRepository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774793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génération des propriétés/relations - </a:t>
            </a:r>
            <a:r>
              <a:rPr lang="fr-FR" b="1" dirty="0">
                <a:latin typeface="Consolas" panose="020B0609020204030204" pitchFamily="49" charset="0"/>
              </a:rPr>
              <a:t>Repository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579B2E-667D-40DE-8FE9-EE46E046B89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CADD6B-0397-4FA1-9327-0119040CA7BD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…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__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construct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ManagerRegistry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registry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parent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::</a:t>
            </a:r>
            <a:r>
              <a:rPr lang="fr-FR" sz="1800" b="0" i="1" dirty="0">
                <a:solidFill>
                  <a:srgbClr val="FFC66D"/>
                </a:solidFill>
                <a:latin typeface="Consolas" panose="020B0609020204030204" pitchFamily="49" charset="0"/>
              </a:rPr>
              <a:t>__</a:t>
            </a:r>
            <a:r>
              <a:rPr lang="fr-FR" sz="1800" b="0" i="1" dirty="0" err="1">
                <a:solidFill>
                  <a:srgbClr val="FFC66D"/>
                </a:solidFill>
                <a:latin typeface="Consolas" panose="020B0609020204030204" pitchFamily="49" charset="0"/>
              </a:rPr>
              <a:t>construct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registry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Product::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save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(Product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bool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$flush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false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void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getEntityManager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()-&gt;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persist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if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$flush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   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getEntityManager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()-&gt;</a:t>
            </a:r>
            <a:r>
              <a:rPr lang="fr-FR" sz="18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flush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remove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(Product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bool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$flush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false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void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getEntityManager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()-&gt;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remove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if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$flush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   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getEntityManager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()-&gt;</a:t>
            </a:r>
            <a:r>
              <a:rPr lang="fr-FR" sz="18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flush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01933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génération des propriétés/relations - </a:t>
            </a:r>
            <a:r>
              <a:rPr lang="fr-FR" b="1" dirty="0">
                <a:latin typeface="Consolas" panose="020B0609020204030204" pitchFamily="49" charset="0"/>
              </a:rPr>
              <a:t>Repository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579B2E-667D-40DE-8FE9-EE46E046B89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6C4714A-2A53-4667-A311-1CFD09596992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…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/**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* @return Product[] 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Returns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an 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array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of Product 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objects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*/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public 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function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findByExampleField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($value): 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array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{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   return $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-&gt;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createQueryBuilder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('p')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       -&gt;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andWhere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('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p.exampleField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= :val')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       -&gt;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setParameter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('val', $value)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       -&gt;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orderBy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('p.id', 'ASC')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       -&gt;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setMaxResults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(10)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       -&gt;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getQuery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()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       -&gt;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getResult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()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   ;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}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endParaRPr lang="fr-FR" sz="1800" b="0" i="0" dirty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endParaRPr lang="fr-FR" sz="1800" b="0" i="0" dirty="0">
              <a:solidFill>
                <a:srgbClr val="A9B7C6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375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(re)génération des accesseurs/mutateurs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5399BA-D54E-4980-AD9F-8FD1F8A12C9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46F7C5-517C-4703-93CB-690A1E77F155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55FFFF"/>
                </a:solidFill>
                <a:latin typeface="Consolas" panose="020B0609020204030204" pitchFamily="49" charset="0"/>
              </a:rPr>
              <a:t>$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bin/console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make:entity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regenerate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This command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will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generate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missing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methods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e.g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. getters &amp; setters) for a class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or all classes in a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namespace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.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To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overwrite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existing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methods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,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re-run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this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command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with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the --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overwrite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flag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Enter a class or </a:t>
            </a:r>
            <a:r>
              <a:rPr lang="fr-FR" sz="18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namespace</a:t>
            </a:r>
            <a:r>
              <a:rPr lang="fr-FR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to </a:t>
            </a:r>
            <a:r>
              <a:rPr lang="fr-FR" sz="18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regenerate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[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App\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Entity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]: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&gt;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updated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: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src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Entity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Product.php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no change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: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src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Entity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Order.php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>
                <a:solidFill>
                  <a:srgbClr val="BBB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Success</a:t>
            </a:r>
            <a:r>
              <a:rPr lang="fr-FR" sz="1800" b="1" dirty="0">
                <a:solidFill>
                  <a:srgbClr val="BBB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!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'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777270" y="3872111"/>
            <a:ext cx="3813481" cy="2509217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class</a:t>
            </a:r>
            <a:r>
              <a:rPr lang="fr-FR" sz="1800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Product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{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// …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FF8400"/>
                </a:solidFill>
                <a:latin typeface="Consolas"/>
                <a:ea typeface="Times New Roman"/>
                <a:cs typeface="Courier New"/>
              </a:rPr>
              <a:t>    public</a:t>
            </a:r>
            <a:r>
              <a:rPr lang="fr-FR" sz="1800" dirty="0">
                <a:solidFill>
                  <a:srgbClr val="FAFAFA"/>
                </a:solidFill>
                <a:latin typeface="Consolas"/>
                <a:ea typeface="Times New Roman"/>
                <a:cs typeface="Courier New"/>
              </a:rPr>
              <a:t> </a:t>
            </a:r>
            <a:r>
              <a:rPr lang="fr-FR" sz="1800" dirty="0" err="1">
                <a:solidFill>
                  <a:srgbClr val="FF8400"/>
                </a:solidFill>
                <a:latin typeface="Consolas"/>
                <a:ea typeface="Times New Roman"/>
                <a:cs typeface="Courier New"/>
              </a:rPr>
              <a:t>function</a:t>
            </a:r>
            <a:r>
              <a:rPr lang="fr-FR" sz="1800" dirty="0">
                <a:solidFill>
                  <a:srgbClr val="FAFAFA"/>
                </a:solidFill>
                <a:latin typeface="Consolas"/>
                <a:ea typeface="Times New Roman"/>
                <a:cs typeface="Courier New"/>
              </a:rPr>
              <a:t> </a:t>
            </a:r>
            <a:r>
              <a:rPr lang="fr-FR" sz="1800" dirty="0" err="1">
                <a:solidFill>
                  <a:srgbClr val="FFFFFF"/>
                </a:solidFill>
                <a:latin typeface="Consolas"/>
                <a:ea typeface="Times New Roman"/>
                <a:cs typeface="Courier New"/>
              </a:rPr>
              <a:t>getId</a:t>
            </a:r>
            <a:r>
              <a:rPr lang="fr-FR" sz="1800" dirty="0">
                <a:solidFill>
                  <a:srgbClr val="939393"/>
                </a:solidFill>
                <a:latin typeface="Consolas"/>
                <a:ea typeface="Times New Roman"/>
                <a:cs typeface="Courier New"/>
              </a:rPr>
              <a:t>()</a:t>
            </a:r>
            <a:endParaRPr lang="fr-FR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939393"/>
                </a:solidFill>
                <a:latin typeface="Consolas"/>
                <a:ea typeface="Times New Roman"/>
                <a:cs typeface="Courier New"/>
              </a:rPr>
              <a:t>    {</a:t>
            </a:r>
            <a:endParaRPr lang="fr-FR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FAFAFA"/>
                </a:solidFill>
                <a:latin typeface="Consolas"/>
                <a:ea typeface="Times New Roman"/>
                <a:cs typeface="Courier New"/>
              </a:rPr>
              <a:t>        </a:t>
            </a:r>
            <a:r>
              <a:rPr lang="fr-FR" sz="1800" dirty="0">
                <a:solidFill>
                  <a:srgbClr val="FF8400"/>
                </a:solidFill>
                <a:latin typeface="Consolas"/>
                <a:ea typeface="Times New Roman"/>
                <a:cs typeface="Courier New"/>
              </a:rPr>
              <a:t>return</a:t>
            </a:r>
            <a:r>
              <a:rPr lang="fr-FR" sz="1800" dirty="0">
                <a:solidFill>
                  <a:srgbClr val="FAFAFA"/>
                </a:solidFill>
                <a:latin typeface="Consolas"/>
                <a:ea typeface="Times New Roman"/>
                <a:cs typeface="Courier New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onsolas"/>
                <a:ea typeface="Times New Roman"/>
                <a:cs typeface="Courier New"/>
              </a:rPr>
              <a:t>$</a:t>
            </a:r>
            <a:r>
              <a:rPr lang="fr-FR" sz="1800" dirty="0" err="1">
                <a:solidFill>
                  <a:srgbClr val="FFFFFF"/>
                </a:solidFill>
                <a:latin typeface="Consolas"/>
                <a:ea typeface="Times New Roman"/>
                <a:cs typeface="Courier New"/>
              </a:rPr>
              <a:t>this</a:t>
            </a:r>
            <a:r>
              <a:rPr lang="fr-FR" sz="1800" dirty="0">
                <a:solidFill>
                  <a:srgbClr val="E67700"/>
                </a:solidFill>
                <a:latin typeface="Consolas"/>
                <a:ea typeface="Times New Roman"/>
                <a:cs typeface="Courier New"/>
              </a:rPr>
              <a:t>-&gt;</a:t>
            </a:r>
            <a:r>
              <a:rPr lang="fr-FR" sz="1800" dirty="0">
                <a:solidFill>
                  <a:srgbClr val="FFFFFF"/>
                </a:solidFill>
                <a:latin typeface="Consolas"/>
                <a:ea typeface="Times New Roman"/>
                <a:cs typeface="Courier New"/>
              </a:rPr>
              <a:t>id</a:t>
            </a:r>
            <a:r>
              <a:rPr lang="fr-FR" sz="1800" dirty="0">
                <a:solidFill>
                  <a:srgbClr val="939393"/>
                </a:solidFill>
                <a:latin typeface="Consolas"/>
                <a:ea typeface="Times New Roman"/>
                <a:cs typeface="Courier New"/>
              </a:rPr>
              <a:t>;</a:t>
            </a:r>
            <a:endParaRPr lang="fr-FR" sz="1800" dirty="0">
              <a:latin typeface="Calibri"/>
              <a:ea typeface="Calibri"/>
              <a:cs typeface="Times New Roman"/>
            </a:endParaRPr>
          </a:p>
          <a:p>
            <a:r>
              <a:rPr lang="fr-FR" sz="1800" dirty="0">
                <a:solidFill>
                  <a:srgbClr val="939393"/>
                </a:solidFill>
                <a:latin typeface="Consolas"/>
                <a:ea typeface="Times New Roman"/>
                <a:cs typeface="Courier New"/>
              </a:rPr>
              <a:t>    }</a:t>
            </a:r>
          </a:p>
          <a:p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// …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198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Création de la base de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Configuration de l’accès à la base de données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Génération de la base de données (vide)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Gestion des versions successives au fil des évolutions</a:t>
            </a:r>
            <a:br>
              <a:rPr lang="fr-FR" dirty="0"/>
            </a:b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migrations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AAF4B3-70B9-4925-937A-5BF606B3D7B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7EE5BE8-C746-4D36-BF84-5C9514750B0B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58C3F0-57AA-FF06-B7BE-54BA649314A6}"/>
              </a:ext>
            </a:extLst>
          </p:cNvPr>
          <p:cNvSpPr txBox="1"/>
          <p:nvPr/>
        </p:nvSpPr>
        <p:spPr>
          <a:xfrm>
            <a:off x="609600" y="1628800"/>
            <a:ext cx="10972800" cy="646331"/>
          </a:xfrm>
          <a:prstGeom prst="rect">
            <a:avLst/>
          </a:prstGeom>
          <a:solidFill>
            <a:srgbClr val="333333"/>
          </a:solidFill>
        </p:spPr>
        <p:txBody>
          <a:bodyPr wrap="square">
            <a:spAutoFit/>
          </a:bodyPr>
          <a:lstStyle/>
          <a:p>
            <a:r>
              <a:rPr lang="pt-BR" sz="1800" b="0" i="0" dirty="0">
                <a:solidFill>
                  <a:srgbClr val="7F9F7F"/>
                </a:solidFill>
                <a:effectLst/>
                <a:latin typeface="Consolas" panose="020B0609020204030204" pitchFamily="49" charset="0"/>
              </a:rPr>
              <a:t># .env.local</a:t>
            </a:r>
          </a:p>
          <a:p>
            <a:r>
              <a:rPr lang="pt-BR" sz="1800" b="0" i="0" dirty="0">
                <a:solidFill>
                  <a:srgbClr val="CC9393"/>
                </a:solidFill>
                <a:effectLst/>
                <a:latin typeface="Consolas" panose="020B0609020204030204" pitchFamily="49" charset="0"/>
              </a:rPr>
              <a:t>"mysql://db_user:db_password@127.0.0.1:3306/db_name?serverVersion=</a:t>
            </a:r>
            <a:r>
              <a:rPr lang="pt-BR" sz="1800" dirty="0">
                <a:solidFill>
                  <a:srgbClr val="CC9393"/>
                </a:solidFill>
                <a:latin typeface="Consolas" panose="020B0609020204030204" pitchFamily="49" charset="0"/>
              </a:rPr>
              <a:t>mariadb-10.2.25</a:t>
            </a:r>
            <a:r>
              <a:rPr lang="pt-BR" sz="1800" b="0" i="0" dirty="0">
                <a:solidFill>
                  <a:srgbClr val="CC9393"/>
                </a:solidFill>
                <a:effectLst/>
                <a:latin typeface="Consolas" panose="020B0609020204030204" pitchFamily="49" charset="0"/>
              </a:rPr>
              <a:t>"</a:t>
            </a:r>
            <a:endParaRPr lang="fr-FR" sz="1800" dirty="0">
              <a:latin typeface="Consolas" panose="020B0609020204030204" pitchFamily="49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5BB3CEF-BEE3-206F-2A13-58FBB937095B}"/>
              </a:ext>
            </a:extLst>
          </p:cNvPr>
          <p:cNvSpPr txBox="1"/>
          <p:nvPr/>
        </p:nvSpPr>
        <p:spPr>
          <a:xfrm>
            <a:off x="609600" y="3112794"/>
            <a:ext cx="10972800" cy="646331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bin/console doctrine:database:create</a:t>
            </a:r>
            <a:endParaRPr lang="it-IT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Created database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`cutron01_bookmark`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for connection named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default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76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Mise à jour de la base de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Création d’une migration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Application de la migration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AAF4B3-70B9-4925-937A-5BF606B3D7B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1195573-373D-47D4-82EE-7636ACDA0ECA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EE6E739-22CA-C64D-FCB0-C4C466FDBF7B}"/>
              </a:ext>
            </a:extLst>
          </p:cNvPr>
          <p:cNvSpPr txBox="1"/>
          <p:nvPr/>
        </p:nvSpPr>
        <p:spPr>
          <a:xfrm>
            <a:off x="609600" y="1556792"/>
            <a:ext cx="10972800" cy="203132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bin/console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make:migration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Success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!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Next: Review the new migration 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"migrations/Version20220927080525.php"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Then: Run the migration with </a:t>
            </a:r>
            <a:r>
              <a:rPr lang="en-US" sz="18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bin/console </a:t>
            </a:r>
            <a:r>
              <a:rPr lang="en-US" sz="18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doctrine:migrations:migrate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See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https://symfony.com/doc/current/bundles/DoctrineMigrationsBundle/index.html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4B2C80-4624-13FC-60A7-7588A1DE823D}"/>
              </a:ext>
            </a:extLst>
          </p:cNvPr>
          <p:cNvSpPr txBox="1"/>
          <p:nvPr/>
        </p:nvSpPr>
        <p:spPr>
          <a:xfrm>
            <a:off x="609600" y="4115515"/>
            <a:ext cx="10972800" cy="2308324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bin/console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doctrine:migrations:migrate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WARNING! You are about to execute a migration in database "cutron01_bookmark" that could result in schema changes and data loss. Are you sure you wish to continue? (yes/no)</a:t>
            </a: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[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yes</a:t>
            </a: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]: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&gt;</a:t>
            </a:r>
          </a:p>
          <a:p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[notice] Migrating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up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to </a:t>
            </a:r>
            <a:r>
              <a:rPr lang="en-US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DoctrineMigrations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\Version20220927080525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[notice] finished in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354.2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ms, used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22M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memory,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1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migrations executed,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5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sql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queries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0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Créer un projet Symfony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1B8087-30BC-4FC9-B8D0-479E6627024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F2EB277-8E3A-430A-96B3-A0A532EE1807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  <p:extLst>
      <p:ext uri="{BB962C8B-B14F-4D97-AF65-F5344CB8AC3E}">
        <p14:creationId xmlns:p14="http://schemas.microsoft.com/office/powerpoint/2010/main" val="17914275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Mise à jour de la base de données : </a:t>
            </a:r>
            <a:r>
              <a:rPr lang="fr-FR" b="1" dirty="0">
                <a:latin typeface="Consolas" panose="020B0609020204030204" pitchFamily="49" charset="0"/>
              </a:rPr>
              <a:t>Migration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AAF4B3-70B9-4925-937A-5BF606B3D7B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4F5C853-F731-44AD-BFD5-93DEA25B2737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227BE0A-1EEE-791F-D7FB-05EC53D13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19D2B4-8D52-4199-56C3-1BA5534A870A}"/>
              </a:ext>
            </a:extLst>
          </p:cNvPr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</a:pP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&lt;?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php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</a:t>
            </a:r>
            <a:r>
              <a:rPr lang="fr-FR" sz="1600" dirty="0">
                <a:solidFill>
                  <a:srgbClr val="808080"/>
                </a:solidFill>
                <a:latin typeface="Consolas" panose="020B0609020204030204" pitchFamily="49" charset="0"/>
              </a:rPr>
              <a:t>migrations/Version20211004193632.php</a:t>
            </a:r>
            <a:br>
              <a:rPr lang="fr-FR" sz="160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declare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strict_types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</a:t>
            </a:r>
            <a:r>
              <a:rPr lang="fr-FR" sz="1600" b="0" i="0" dirty="0">
                <a:solidFill>
                  <a:srgbClr val="6897BB"/>
                </a:solidFill>
                <a:latin typeface="Consolas" panose="020B0609020204030204" pitchFamily="49" charset="0"/>
              </a:rPr>
              <a:t>1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namespace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DoctrineMigrations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Doctrine\DBAL\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Schema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Schema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Doctrine\Migrations\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AbstractMigration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/**</a:t>
            </a:r>
            <a:b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* Auto-</a:t>
            </a:r>
            <a:r>
              <a:rPr lang="fr-FR" sz="16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generated</a:t>
            </a:r>
            <a: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Migration: </a:t>
            </a:r>
            <a:r>
              <a:rPr lang="fr-FR" sz="16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Please</a:t>
            </a:r>
            <a: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modify</a:t>
            </a:r>
            <a: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to </a:t>
            </a:r>
            <a:r>
              <a:rPr lang="fr-FR" sz="16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your</a:t>
            </a:r>
            <a: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needs</a:t>
            </a:r>
            <a: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!</a:t>
            </a:r>
            <a:b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*/</a:t>
            </a:r>
            <a:b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final class </a:t>
            </a:r>
            <a:r>
              <a:rPr lang="fr-FR" sz="16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Version20211004193632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extends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AbstractMigration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getDescription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():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string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return 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add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quote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table'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A9B7C6"/>
              </a:solidFill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241484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Mise à jour de la base de données : </a:t>
            </a:r>
            <a:r>
              <a:rPr lang="fr-FR" b="1" dirty="0">
                <a:latin typeface="Consolas" panose="020B0609020204030204" pitchFamily="49" charset="0"/>
              </a:rPr>
              <a:t>Migration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AAF4B3-70B9-4925-937A-5BF606B3D7B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A601FC0-A543-4871-9F0D-DFB954182015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227BE0A-1EEE-791F-D7FB-05EC53D13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19D2B4-8D52-4199-56C3-1BA5534A870A}"/>
              </a:ext>
            </a:extLst>
          </p:cNvPr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</a:pP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…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up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Schema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schema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void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addSql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'CREATE TABLE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quote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(</a:t>
            </a: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6A8759"/>
                </a:solidFill>
                <a:latin typeface="Consolas" panose="020B0609020204030204" pitchFamily="49" charset="0"/>
              </a:rPr>
              <a:t>                           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id INT AUTO_INCREMENT NOT NULL,</a:t>
            </a:r>
          </a:p>
          <a:p>
            <a:pPr>
              <a:spcAft>
                <a:spcPts val="0"/>
              </a:spcAft>
            </a:pP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                          content VARCHAR(255) NOT NULL,</a:t>
            </a:r>
          </a:p>
          <a:p>
            <a:pPr>
              <a:spcAft>
                <a:spcPts val="0"/>
              </a:spcAft>
            </a:pP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                         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meta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VARCHAR(255) NOT NULL,</a:t>
            </a:r>
          </a:p>
          <a:p>
            <a:pPr>
              <a:spcAft>
                <a:spcPts val="0"/>
              </a:spcAft>
            </a:pP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                          PRIMARY KEY(id)</a:t>
            </a:r>
          </a:p>
          <a:p>
            <a:pPr>
              <a:spcAft>
                <a:spcPts val="0"/>
              </a:spcAft>
            </a:pP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                      ) DEFAULT CHARACTER SET utf8mb4 COLLATE `utf8mb4_unicode_ci`</a:t>
            </a: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6A8759"/>
                </a:solidFill>
                <a:latin typeface="Consolas" panose="020B0609020204030204" pitchFamily="49" charset="0"/>
              </a:rPr>
              <a:t>                         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ENGINE =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InnoDB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down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Schema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schema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void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addSql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'DROP TABLE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quote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endParaRPr lang="fr-FR" sz="1600" b="0" i="0" dirty="0">
              <a:solidFill>
                <a:srgbClr val="A9B7C6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43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Lecture / mise à jour de la base de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Création des entités comme de objets classiques :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new</a:t>
            </a: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Lectures à partir d’un dépôt (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repository</a:t>
            </a:r>
            <a:r>
              <a:rPr lang="fr-FR" dirty="0"/>
              <a:t>) :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find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…()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Modifications</a:t>
            </a:r>
            <a:r>
              <a:rPr lang="fr-FR" dirty="0"/>
              <a:t> des entités </a:t>
            </a:r>
            <a:r>
              <a:rPr lang="fr-FR" dirty="0">
                <a:solidFill>
                  <a:schemeClr val="bg1"/>
                </a:solidFill>
              </a:rPr>
              <a:t>rendues persistantes </a:t>
            </a:r>
            <a:r>
              <a:rPr lang="fr-FR" dirty="0"/>
              <a:t>dans la base de données à partir d’un gestionnaire d’entités (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EntityManager</a:t>
            </a:r>
            <a:r>
              <a:rPr lang="fr-FR" dirty="0"/>
              <a:t>)</a:t>
            </a:r>
          </a:p>
          <a:p>
            <a:pPr>
              <a:defRPr/>
            </a:pP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persist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b="1" i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i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entity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fr-FR" dirty="0"/>
              <a:t> demande de persistance</a:t>
            </a:r>
          </a:p>
          <a:p>
            <a:pPr>
              <a:defRPr/>
            </a:pP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remove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b="1" i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i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entity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fr-FR" dirty="0"/>
              <a:t> demande de suppression</a:t>
            </a:r>
          </a:p>
          <a:p>
            <a:pPr>
              <a:defRPr/>
            </a:pP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flush()</a:t>
            </a:r>
            <a:r>
              <a:rPr lang="fr-FR" dirty="0"/>
              <a:t> synchronisation de la BD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AAF4B3-70B9-4925-937A-5BF606B3D7B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6A19BF4-6B44-402C-B211-C9AF87781F9B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src/Controller/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ProductController.php</a:t>
            </a:r>
            <a:b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namespace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App\Controller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...</a:t>
            </a:r>
            <a:b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App\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Entity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\Product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Doctrine\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Persistence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ManagerRegistry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Symfony\Component\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HttpFoundation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Response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Symfony\Component\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Routing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\Annotation\Route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 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ProductController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extends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AbstractController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#[Route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'/product'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fr-FR" sz="1600" b="0" i="0" dirty="0" err="1">
                <a:solidFill>
                  <a:srgbClr val="467CDA"/>
                </a:solidFill>
                <a:latin typeface="Consolas" panose="020B0609020204030204" pitchFamily="49" charset="0"/>
              </a:rPr>
              <a:t>name</a:t>
            </a:r>
            <a:r>
              <a:rPr lang="fr-FR" sz="16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: 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create_product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createProduct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ManagerRegistry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$doctrine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Response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{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entityManager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$doctrine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getManager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Product()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setName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'Keyboard'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setPrice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897BB"/>
                </a:solidFill>
                <a:latin typeface="Consolas" panose="020B0609020204030204" pitchFamily="49" charset="0"/>
              </a:rPr>
              <a:t>1999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setDescription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Ergonomic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and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stylish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!'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endParaRPr lang="fr-FR" sz="1600" b="0" i="0" dirty="0">
              <a:solidFill>
                <a:srgbClr val="A9B7C6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l’entité : nouvelle entité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B0332-94FD-4062-B0F0-F033E9CE19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EA9C60-C6EE-458C-8B79-3727D1DD2C50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1988840"/>
            <a:ext cx="1097280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9600" y="4991164"/>
            <a:ext cx="10972800" cy="1058916"/>
          </a:xfrm>
          <a:prstGeom prst="roundRect">
            <a:avLst>
              <a:gd name="adj" fmla="val 7933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46E66423-9BD1-2D37-0ECF-DE60C18FC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005064"/>
            <a:ext cx="1097280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69404ADC-0461-7FDE-7853-185088BDE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79896"/>
            <a:ext cx="1097280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#[Route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'/product'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fr-FR" sz="1600" b="0" i="0" dirty="0" err="1">
                <a:solidFill>
                  <a:srgbClr val="467CDA"/>
                </a:solidFill>
                <a:latin typeface="Consolas" panose="020B0609020204030204" pitchFamily="49" charset="0"/>
              </a:rPr>
              <a:t>name</a:t>
            </a:r>
            <a:r>
              <a:rPr lang="fr-FR" sz="16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: 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create_product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createProduct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ManagerRegistry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$doctrine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Response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{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entityManager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$doctrine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getManager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Product()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setName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'Keyboard'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setPrice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897BB"/>
                </a:solidFill>
                <a:latin typeface="Consolas" panose="020B0609020204030204" pitchFamily="49" charset="0"/>
              </a:rPr>
              <a:t>1999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setDescription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Ergonomic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and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stylish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!'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tell Doctrine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you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want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to (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eventually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)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save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the Product (no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queries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yet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b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entityManager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persist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actually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executes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the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queries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(i.e. the INSERT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query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b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entityManager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flush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return new 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Response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Saved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new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with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id 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.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getId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l’entité : persistance de l’entité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B0332-94FD-4062-B0F0-F033E9CE19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D26C9EE-95C5-4E4E-98EE-8D1DB816909D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1249" y="1334974"/>
            <a:ext cx="10972800" cy="8064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9600" y="3501008"/>
            <a:ext cx="10972800" cy="5760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09600" y="4243108"/>
            <a:ext cx="10972800" cy="5760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22F139D5-03D8-4DAD-C95C-6609A5C90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49" y="2276872"/>
            <a:ext cx="10972800" cy="10581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2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#[Route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'/product/{id}'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en-US" sz="16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name: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en-US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product_show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’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function </a:t>
            </a:r>
            <a:r>
              <a:rPr lang="en-US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show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ManagerRegistry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$doctrine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int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Response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{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$product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$doctrine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getRepository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(Product::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)-&gt;</a:t>
            </a:r>
            <a:r>
              <a:rPr lang="en-US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find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if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(!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$product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throw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$this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createNotFoundException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'No product found for id '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.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b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return new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Response(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'Check out this great product: '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.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$product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getName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or render a template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    // in the template, print things with {{ product.name }}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    // return $this-&gt;render('product/</a:t>
            </a:r>
            <a:r>
              <a:rPr lang="en-US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show.html.twig</a:t>
            </a: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', ['product' =&gt; $product]);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sz="1600" b="0" i="0" dirty="0">
              <a:solidFill>
                <a:srgbClr val="80808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l’entité : recherche à partir de l’identifiant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B0332-94FD-4062-B0F0-F033E9CE19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96D2C85-EAFB-4052-B1A2-CC2F3DA96337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1768779"/>
            <a:ext cx="10972800" cy="36407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9600" y="2276533"/>
            <a:ext cx="10972800" cy="129614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C1D139D4-40E8-95B9-F44E-19337B886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07" y="1336731"/>
            <a:ext cx="10972800" cy="36407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#[Route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'/product/{id}'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en-US" sz="16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name: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en-US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product_show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’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function </a:t>
            </a:r>
            <a:r>
              <a:rPr lang="en-US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show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en-US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ProductRepository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productRepository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Response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{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$product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productRepository</a:t>
            </a:r>
            <a:b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find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...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sz="1600" b="0" i="0" dirty="0">
              <a:solidFill>
                <a:srgbClr val="80808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l’entité : recherche à partir de l’identifiant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B0332-94FD-4062-B0F0-F033E9CE19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1D5C382-5D5E-45F4-8EBF-5E91C9451BBD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1303236"/>
            <a:ext cx="10972800" cy="36407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9600" y="1804637"/>
            <a:ext cx="10972800" cy="544243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3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en-US" sz="160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#[Route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'/product/{id}'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en-US" sz="16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name: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en-US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show_product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function </a:t>
            </a:r>
            <a:r>
              <a:rPr lang="en-US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show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(?Product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$product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Response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{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if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(!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$product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throw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$this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createNotFoundException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'No product found for id '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.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return new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Response(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'Check out this great product: '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.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$product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getName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or render a template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    // in the template, print things with {{ product.name }}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    // return $this-&gt;render('product/</a:t>
            </a:r>
            <a:r>
              <a:rPr lang="en-US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show.html.twig</a:t>
            </a: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', ['product' =&gt; $product]);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sz="1600" b="0" i="0" dirty="0">
              <a:solidFill>
                <a:srgbClr val="80808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l’entité : recherche avec </a:t>
            </a:r>
            <a:r>
              <a:rPr lang="fr-FR" b="1" dirty="0" err="1">
                <a:latin typeface="Consolas" panose="020B0609020204030204" pitchFamily="49" charset="0"/>
              </a:rPr>
              <a:t>ParamConverter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B0332-94FD-4062-B0F0-F033E9CE19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568F150-037B-45ED-A94B-CEF6E2667625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1768779"/>
            <a:ext cx="10972800" cy="83876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9600" y="2743001"/>
            <a:ext cx="10972800" cy="129614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C1D139D4-40E8-95B9-F44E-19337B886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07" y="1049359"/>
            <a:ext cx="10972800" cy="5757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9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l’entité : autres recherches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B0332-94FD-4062-B0F0-F033E9CE19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1F8B75D-1E50-47EA-8735-9CDEC4A4C616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entityManager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$doctrine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getManager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productRepository</a:t>
            </a:r>
            <a:r>
              <a:rPr lang="en-US" sz="160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entityManager</a:t>
            </a:r>
            <a:r>
              <a:rPr 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dirty="0" err="1">
                <a:solidFill>
                  <a:srgbClr val="FFC66D"/>
                </a:solidFill>
                <a:latin typeface="Consolas" panose="020B0609020204030204" pitchFamily="49" charset="0"/>
              </a:rPr>
              <a:t>getRepository</a:t>
            </a:r>
            <a:r>
              <a:rPr 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(Product::</a:t>
            </a:r>
            <a:r>
              <a:rPr 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look for a single Product by its primary key (usually 'id’)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$product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productRepository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find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look for a single Product by name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$product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productRepository</a:t>
            </a:r>
            <a:r>
              <a:rPr 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- 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findOneBy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([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'name'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=&gt;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'Keyboard'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])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or find by name and price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$product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9876AA"/>
                </a:solidFill>
                <a:latin typeface="Consolas" panose="020B0609020204030204" pitchFamily="49" charset="0"/>
              </a:rPr>
              <a:t>roductRepository</a:t>
            </a:r>
            <a:r>
              <a:rPr 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findOneBy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([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'name'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=&gt;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'Keyboard'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'price'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=&gt; </a:t>
            </a:r>
            <a:r>
              <a:rPr lang="en-US" sz="1600" b="0" i="0" dirty="0">
                <a:solidFill>
                  <a:srgbClr val="6897BB"/>
                </a:solidFill>
                <a:latin typeface="Consolas" panose="020B0609020204030204" pitchFamily="49" charset="0"/>
              </a:rPr>
              <a:t>1999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])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look for multiple Product objects matching the name, ordered by price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$products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productRepository</a:t>
            </a:r>
            <a:r>
              <a:rPr 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findBy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 [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'name'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=&gt;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'Keyboard'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]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[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'price'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=&gt;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'ASC'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] 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look for *all* Product objects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$products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productRepository</a:t>
            </a:r>
            <a:r>
              <a:rPr 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findAll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Delete an object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entityManager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remove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$product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entityManager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flush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endParaRPr lang="fr-FR" sz="1600" b="1" dirty="0"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1052736"/>
            <a:ext cx="10972800" cy="5964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9600" y="1789108"/>
            <a:ext cx="10972800" cy="57606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09600" y="2532001"/>
            <a:ext cx="10972800" cy="57606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09600" y="3284226"/>
            <a:ext cx="10972800" cy="57606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09600" y="4000174"/>
            <a:ext cx="10972800" cy="57606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09600" y="4752399"/>
            <a:ext cx="10972800" cy="57606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609600" y="5444690"/>
            <a:ext cx="10972800" cy="832337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formulaires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24F7EB-422F-4C61-A09B-4D191915CC9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074BD87-68F6-49A6-8A41-0F71929DC79F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Créer un projet Symfony avec Composer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Composer est une </a:t>
            </a:r>
            <a:r>
              <a:rPr lang="fr-FR" dirty="0">
                <a:solidFill>
                  <a:schemeClr val="bg1"/>
                </a:solidFill>
              </a:rPr>
              <a:t>archive PHP</a:t>
            </a:r>
            <a:r>
              <a:rPr lang="fr-FR" dirty="0"/>
              <a:t>, un fichier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.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phar</a:t>
            </a:r>
            <a:r>
              <a:rPr lang="fr-FR" dirty="0"/>
              <a:t> (PHP Archive)</a:t>
            </a:r>
          </a:p>
          <a:p>
            <a:pPr>
              <a:defRPr/>
            </a:pPr>
            <a:r>
              <a:rPr lang="fr-FR" dirty="0"/>
              <a:t>Si </a:t>
            </a:r>
            <a:r>
              <a:rPr lang="fr-FR" dirty="0">
                <a:solidFill>
                  <a:schemeClr val="bg1"/>
                </a:solidFill>
              </a:rPr>
              <a:t>PHP</a:t>
            </a:r>
            <a:r>
              <a:rPr lang="fr-FR" dirty="0"/>
              <a:t> est accessible en </a:t>
            </a:r>
            <a:r>
              <a:rPr lang="fr-FR" dirty="0">
                <a:solidFill>
                  <a:schemeClr val="bg1"/>
                </a:solidFill>
              </a:rPr>
              <a:t>ligne de commande</a:t>
            </a:r>
            <a:r>
              <a:rPr lang="fr-FR" dirty="0"/>
              <a:t>, Composer peut être exécuté comme une commande :</a:t>
            </a:r>
          </a:p>
          <a:p>
            <a:pPr lvl="1"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./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composer.phar</a:t>
            </a:r>
            <a:endParaRPr lang="fr-FR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dirty="0"/>
              <a:t>Avec un peu de configuration système :</a:t>
            </a:r>
          </a:p>
          <a:p>
            <a:pPr marL="742950" lvl="2" indent="-342900"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composer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Pour </a:t>
            </a:r>
            <a:r>
              <a:rPr lang="fr-FR" dirty="0">
                <a:solidFill>
                  <a:schemeClr val="bg1"/>
                </a:solidFill>
              </a:rPr>
              <a:t>créer un projet Symfony </a:t>
            </a:r>
            <a:r>
              <a:rPr lang="fr-FR" dirty="0"/>
              <a:t>:</a:t>
            </a:r>
          </a:p>
          <a:p>
            <a:pPr lvl="1"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composer create-project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symfony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/website-skeleton </a:t>
            </a:r>
            <a:r>
              <a:rPr lang="en-US" b="1" i="1" dirty="0">
                <a:latin typeface="Consolas" panose="020B0609020204030204" pitchFamily="49" charset="0"/>
                <a:cs typeface="Courier New" pitchFamily="49" charset="0"/>
              </a:rPr>
              <a:t>path/</a:t>
            </a:r>
            <a:endParaRPr lang="fr-FR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BAA6B1-88EB-4937-8E48-2EE80C3C9E7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733103-5860-4D94-A70D-B536F0EC1A43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Objectif des formulaires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formulaire se construit sur un objet</a:t>
            </a:r>
          </a:p>
          <a:p>
            <a:pPr>
              <a:defRPr/>
            </a:pPr>
            <a:r>
              <a:rPr lang="fr-FR" dirty="0"/>
              <a:t>Son </a:t>
            </a:r>
            <a:r>
              <a:rPr lang="fr-FR" dirty="0">
                <a:solidFill>
                  <a:schemeClr val="bg1"/>
                </a:solidFill>
              </a:rPr>
              <a:t>objectif</a:t>
            </a:r>
            <a:r>
              <a:rPr lang="fr-FR" dirty="0"/>
              <a:t> est d’</a:t>
            </a:r>
            <a:r>
              <a:rPr lang="fr-FR" dirty="0">
                <a:solidFill>
                  <a:schemeClr val="bg1"/>
                </a:solidFill>
              </a:rPr>
              <a:t>hydrater l’objet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Hydrater</a:t>
            </a:r>
            <a:r>
              <a:rPr lang="fr-FR" dirty="0"/>
              <a:t> : affecter les attributs de l’objet</a:t>
            </a:r>
          </a:p>
          <a:p>
            <a:pPr>
              <a:defRPr/>
            </a:pPr>
            <a:r>
              <a:rPr lang="fr-FR" dirty="0"/>
              <a:t>Construire un formulaire :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FormBuilder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Ajouter des champs </a:t>
            </a:r>
            <a:r>
              <a:rPr lang="fr-FR" dirty="0"/>
              <a:t>au formulaire, type sémantique :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text</a:t>
            </a:r>
            <a:r>
              <a:rPr lang="fr-FR" dirty="0"/>
              <a:t>,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email</a:t>
            </a:r>
            <a:r>
              <a:rPr lang="fr-FR" dirty="0"/>
              <a:t>,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integer</a:t>
            </a:r>
            <a:r>
              <a:rPr lang="fr-FR" dirty="0"/>
              <a:t>, …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Sécurisation automatique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Contrôler la validité </a:t>
            </a:r>
            <a:r>
              <a:rPr lang="fr-FR" dirty="0"/>
              <a:t>d’un formulaire</a:t>
            </a:r>
          </a:p>
          <a:p>
            <a:pPr>
              <a:defRPr/>
            </a:pPr>
            <a:r>
              <a:rPr lang="fr-FR" dirty="0"/>
              <a:t>Exploitation du formulaire dans la </a:t>
            </a:r>
            <a:r>
              <a:rPr lang="fr-FR" dirty="0">
                <a:solidFill>
                  <a:schemeClr val="bg1"/>
                </a:solidFill>
              </a:rPr>
              <a:t>vue </a:t>
            </a:r>
            <a:r>
              <a:rPr lang="fr-FR" dirty="0" err="1">
                <a:solidFill>
                  <a:schemeClr val="bg1"/>
                </a:solidFill>
              </a:rPr>
              <a:t>Twig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:</a:t>
            </a:r>
            <a:br>
              <a:rPr lang="fr-FR" dirty="0"/>
            </a:b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{{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form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myForm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}}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C43DE5-1950-410B-8537-B7EE127564E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4DD913-159B-49EA-9D6E-15AC72F595AE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Construction de formulaire dans le contrôleur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TaskController.php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\Bundle\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FrameworkBundle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\Controller\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AbstractController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SubmitType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HttpFoundation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TaskController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AbstractController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Request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creates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object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and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initializes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data for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example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'Write a blog post'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setDueDate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DateTime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tomorrow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600" b="1" dirty="0"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48087A6-BA2F-4242-AEB7-44ED297E0680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09600" y="1772816"/>
            <a:ext cx="1097280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609600" y="4509120"/>
            <a:ext cx="10972800" cy="1008112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05676" y="1394479"/>
            <a:ext cx="6580648" cy="2970177"/>
          </a:xfrm>
          <a:prstGeom prst="rect">
            <a:avLst/>
          </a:prstGeom>
          <a:solidFill>
            <a:srgbClr val="333333"/>
          </a:solidFill>
          <a:ln w="254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Task.php</a:t>
            </a:r>
            <a:endParaRPr kumimoji="0" lang="fr-FR" altLang="fr-FR" sz="1600" b="1" i="1" u="none" strike="noStrike" cap="none" normalizeH="0" baseline="0" dirty="0">
              <a:ln>
                <a:noFill/>
              </a:ln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alt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lvl="0"/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DateTime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endParaRPr lang="fr-FR" altLang="fr-FR" sz="16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Construction de formulaire dans le contrôleur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TaskController.php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\Bundle\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FrameworkBundle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\Controller\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AbstractController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SubmitType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HttpFoundation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createFormBuilder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save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SubmitType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'label'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=&gt;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])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getForm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...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728502-031B-477D-A77C-C242AFAFF57D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09600" y="2309530"/>
            <a:ext cx="10972800" cy="7920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9600" y="4221088"/>
            <a:ext cx="10972800" cy="129614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05676" y="1178903"/>
            <a:ext cx="6580648" cy="2970177"/>
          </a:xfrm>
          <a:prstGeom prst="rect">
            <a:avLst/>
          </a:prstGeom>
          <a:solidFill>
            <a:srgbClr val="333333"/>
          </a:solidFill>
          <a:ln w="254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Task.php</a:t>
            </a:r>
            <a:endParaRPr kumimoji="0" lang="fr-FR" altLang="fr-FR" sz="1600" b="1" i="1" u="none" strike="noStrike" cap="none" normalizeH="0" baseline="0" dirty="0">
              <a:ln>
                <a:noFill/>
              </a:ln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alt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lvl="0"/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DateTime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endParaRPr lang="fr-FR" altLang="fr-FR" sz="16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Classe de formulaire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/Type/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TaskType.php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DateType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SubmitType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TextType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FormBuilderInterface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AbstractType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function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buildForm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FormBuilderInterface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$builder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array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$options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builder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TextType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dueDate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DateType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save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SubmitType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A761890-9D7D-4006-A2EC-1C7331451C4E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09600" y="1772816"/>
            <a:ext cx="10972800" cy="1328802"/>
          </a:xfrm>
          <a:prstGeom prst="roundRect">
            <a:avLst>
              <a:gd name="adj" fmla="val 519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9600" y="3206284"/>
            <a:ext cx="10972800" cy="399390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09600" y="3710340"/>
            <a:ext cx="10972800" cy="399390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09600" y="4227352"/>
            <a:ext cx="10972800" cy="1289880"/>
          </a:xfrm>
          <a:prstGeom prst="roundRect">
            <a:avLst>
              <a:gd name="adj" fmla="val 5444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460704" y="3338548"/>
            <a:ext cx="4118248" cy="2970177"/>
          </a:xfrm>
          <a:prstGeom prst="rect">
            <a:avLst/>
          </a:prstGeom>
          <a:solidFill>
            <a:srgbClr val="333333"/>
          </a:solidFill>
          <a:ln w="254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Task.php</a:t>
            </a:r>
            <a:endParaRPr kumimoji="0" lang="fr-FR" altLang="fr-FR" sz="1600" b="1" i="1" u="none" strike="noStrike" cap="none" normalizeH="0" baseline="0" dirty="0">
              <a:ln>
                <a:noFill/>
              </a:ln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alt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lvl="0"/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DateTime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endParaRPr lang="fr-FR" altLang="fr-FR" sz="16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Classe de formulaire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TaskController.php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TaskController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AbstractController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creates a task object and initializes some data for this example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$task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setTask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'Write a blog post'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setDueDate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DateTime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tomorrow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$form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$this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createForm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$task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7BF6D8E-DC0F-429A-AB25-0A5EAA5F94C8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09600" y="1772816"/>
            <a:ext cx="10972800" cy="360040"/>
          </a:xfrm>
          <a:prstGeom prst="roundRect">
            <a:avLst>
              <a:gd name="adj" fmla="val 519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9600" y="3501008"/>
            <a:ext cx="10972800" cy="1059700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09600" y="4705171"/>
            <a:ext cx="10972800" cy="399390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460704" y="1052736"/>
            <a:ext cx="4118248" cy="2970177"/>
          </a:xfrm>
          <a:prstGeom prst="rect">
            <a:avLst/>
          </a:prstGeom>
          <a:solidFill>
            <a:srgbClr val="333333"/>
          </a:solidFill>
          <a:ln w="254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Task.php</a:t>
            </a:r>
            <a:endParaRPr kumimoji="0" lang="fr-FR" altLang="fr-FR" sz="1600" b="1" i="1" u="none" strike="noStrike" cap="none" normalizeH="0" baseline="0" dirty="0">
              <a:ln>
                <a:noFill/>
              </a:ln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alt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lvl="0"/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DateTime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endParaRPr lang="fr-FR" altLang="fr-FR" sz="16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Rendu de formulaire dans les </a:t>
            </a:r>
            <a:r>
              <a:rPr lang="fr-FR" dirty="0" err="1"/>
              <a:t>templates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TaskController.php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Entity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\Bundle\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FrameworkBundle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\Controller\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HttpFoundation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TaskController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AbstractController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$form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$this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createForm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$task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return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render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/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new.html.twig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[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myForm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=&gt;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createView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(),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]);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459CACD-4E4D-460B-829C-0FBC9CC385E8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9600" y="4476909"/>
            <a:ext cx="10972800" cy="320243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09600" y="4973826"/>
            <a:ext cx="10972800" cy="831438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603504" y="5639747"/>
            <a:ext cx="4978896" cy="665921"/>
          </a:xfrm>
          <a:prstGeom prst="rect">
            <a:avLst/>
          </a:prstGeom>
          <a:solidFill>
            <a:srgbClr val="333333"/>
          </a:solidFill>
          <a:ln w="254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altLang="fr-FR" sz="1600" i="1" dirty="0">
                <a:solidFill>
                  <a:srgbClr val="B729D9"/>
                </a:solidFill>
                <a:latin typeface="Consolas" panose="020B0609020204030204" pitchFamily="49" charset="0"/>
              </a:rPr>
              <a:t>{# </a:t>
            </a:r>
            <a:r>
              <a:rPr lang="fr-FR" altLang="fr-FR" sz="1600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templates</a:t>
            </a:r>
            <a:r>
              <a:rPr lang="fr-FR" altLang="fr-FR" sz="1600" i="1" dirty="0">
                <a:solidFill>
                  <a:srgbClr val="B729D9"/>
                </a:solidFill>
                <a:latin typeface="Consolas" panose="020B0609020204030204" pitchFamily="49" charset="0"/>
              </a:rPr>
              <a:t>/</a:t>
            </a:r>
            <a:r>
              <a:rPr lang="fr-FR" altLang="fr-FR" sz="1600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task</a:t>
            </a:r>
            <a:r>
              <a:rPr lang="fr-FR" altLang="fr-FR" sz="1600" i="1" dirty="0">
                <a:solidFill>
                  <a:srgbClr val="B729D9"/>
                </a:solidFill>
                <a:latin typeface="Consolas" panose="020B0609020204030204" pitchFamily="49" charset="0"/>
              </a:rPr>
              <a:t>/</a:t>
            </a:r>
            <a:r>
              <a:rPr lang="fr-FR" altLang="fr-FR" sz="1600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new.html.twig</a:t>
            </a:r>
            <a:r>
              <a:rPr lang="fr-FR" altLang="fr-FR" sz="1600" i="1" dirty="0">
                <a:solidFill>
                  <a:srgbClr val="B729D9"/>
                </a:solidFill>
                <a:latin typeface="Consolas" panose="020B0609020204030204" pitchFamily="49" charset="0"/>
              </a:rPr>
              <a:t> #}</a:t>
            </a:r>
          </a:p>
          <a:p>
            <a:pPr lvl="0"/>
            <a:r>
              <a:rPr lang="fr-FR" altLang="fr-FR" sz="1600" dirty="0">
                <a:solidFill>
                  <a:srgbClr val="A0A0A0"/>
                </a:solidFill>
                <a:latin typeface="Consolas" panose="020B0609020204030204" pitchFamily="49" charset="0"/>
              </a:rPr>
              <a:t>{{</a:t>
            </a:r>
            <a:r>
              <a:rPr lang="fr-FR" altLang="fr-FR" sz="1600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altLang="fr-FR" sz="1600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altLang="fr-FR" sz="1600" dirty="0">
                <a:solidFill>
                  <a:srgbClr val="E67700"/>
                </a:solidFill>
                <a:latin typeface="Consolas" panose="020B0609020204030204" pitchFamily="49" charset="0"/>
              </a:rPr>
              <a:t>(</a:t>
            </a:r>
            <a:r>
              <a:rPr lang="fr-FR" altLang="fr-FR" sz="1600" dirty="0" err="1">
                <a:solidFill>
                  <a:srgbClr val="FFFFFF"/>
                </a:solidFill>
                <a:latin typeface="Consolas" panose="020B0609020204030204" pitchFamily="49" charset="0"/>
              </a:rPr>
              <a:t>myForm</a:t>
            </a:r>
            <a:r>
              <a:rPr lang="fr-FR" altLang="fr-FR" sz="1600" dirty="0">
                <a:solidFill>
                  <a:srgbClr val="E67700"/>
                </a:solidFill>
                <a:latin typeface="Consolas" panose="020B0609020204030204" pitchFamily="49" charset="0"/>
              </a:rPr>
              <a:t>)</a:t>
            </a:r>
            <a:r>
              <a:rPr lang="fr-FR" altLang="fr-FR" sz="1600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altLang="fr-FR" sz="1600" dirty="0">
                <a:solidFill>
                  <a:srgbClr val="A0A0A0"/>
                </a:solidFill>
                <a:latin typeface="Consolas" panose="020B0609020204030204" pitchFamily="49" charset="0"/>
              </a:rPr>
              <a:t>}}</a:t>
            </a:r>
            <a:r>
              <a:rPr lang="fr-FR" alt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487488" y="4476909"/>
            <a:ext cx="720080" cy="3202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297743" y="5228750"/>
            <a:ext cx="2311729" cy="3202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3" name="Connecteur en arc 12"/>
          <p:cNvCxnSpPr>
            <a:cxnSpLocks/>
            <a:stCxn id="11" idx="2"/>
            <a:endCxn id="12" idx="1"/>
          </p:cNvCxnSpPr>
          <p:nvPr/>
        </p:nvCxnSpPr>
        <p:spPr bwMode="auto">
          <a:xfrm rot="16200000" flipH="1">
            <a:off x="2276775" y="4367904"/>
            <a:ext cx="591720" cy="1450215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991544" y="5228750"/>
            <a:ext cx="1008112" cy="3202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20" name="Connecteur en arc 19"/>
          <p:cNvCxnSpPr>
            <a:cxnSpLocks/>
            <a:stCxn id="19" idx="2"/>
            <a:endCxn id="9" idx="1"/>
          </p:cNvCxnSpPr>
          <p:nvPr/>
        </p:nvCxnSpPr>
        <p:spPr bwMode="auto">
          <a:xfrm rot="16200000" flipH="1">
            <a:off x="4337695" y="3706898"/>
            <a:ext cx="423715" cy="4107904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16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Traitement de formulaire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599" y="1052736"/>
            <a:ext cx="10972800" cy="5255989"/>
          </a:xfrm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HttpFoundation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just setup a fresh $task object (remove the example data)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$form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$this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createForm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$task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handleRequest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if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$form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isSubmitted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&amp;&amp;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$form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isValid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())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$form-&gt;</a:t>
            </a:r>
            <a:r>
              <a:rPr lang="en-US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getData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() holds the submitted values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but, the original `$task` variable has also been updated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getData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... perform some action, such as saving the task to the database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        return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redirectToRoute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task_success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return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render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/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new.html.twig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[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myForm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=&gt;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createView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(),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]);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D1F03F-8859-4657-9333-C13B764D03E9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  <a:endParaRPr lang="fr-FR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22599" y="3244291"/>
            <a:ext cx="10972800" cy="320243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22599" y="3522613"/>
            <a:ext cx="10972800" cy="314299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622599" y="3795864"/>
            <a:ext cx="10972800" cy="960595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9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Configuration de formulaire depuis </a:t>
            </a:r>
            <a:r>
              <a:rPr lang="fr-FR" b="1" dirty="0" err="1">
                <a:latin typeface="Consolas" panose="020B0609020204030204" pitchFamily="49" charset="0"/>
              </a:rPr>
              <a:t>FormBuilder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599" y="1052736"/>
            <a:ext cx="10972800" cy="5255989"/>
          </a:xfrm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/>
              </a:rPr>
              <a:t>TaskController.php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\Bundle\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FrameworkBundle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\Controller\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AbstractController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TaskController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AbstractController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()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form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createFormBuilder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setAction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generateUrl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/>
              </a:rPr>
              <a:t>target_route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))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setMethod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'GET'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getForm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();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539AEBD-97F2-4A73-9C1D-C92C38892A63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  <a:endParaRPr lang="fr-FR" dirty="0"/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622599" y="4028822"/>
            <a:ext cx="10972800" cy="480298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Configuration de </a:t>
            </a:r>
            <a:r>
              <a:rPr lang="fr-FR"/>
              <a:t>classe de formulaire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599" y="1052736"/>
            <a:ext cx="10972800" cy="5255989"/>
          </a:xfrm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/>
              </a:rPr>
              <a:t>TaskController.php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TaskType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\Bundle\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FrameworkBundle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\Controller\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AbstractController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TaskController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AbstractController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()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en-US" sz="1600" b="1" dirty="0">
                <a:solidFill>
                  <a:srgbClr val="FFFFFF"/>
                </a:solidFill>
                <a:latin typeface="Consolas"/>
              </a:rPr>
              <a:t>$form</a:t>
            </a:r>
            <a:r>
              <a:rPr lang="en-US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/>
              </a:rPr>
              <a:t>=</a:t>
            </a:r>
            <a:r>
              <a:rPr lang="en-US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/>
              </a:rPr>
              <a:t>$this</a:t>
            </a:r>
            <a:r>
              <a:rPr lang="en-US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/>
              </a:rPr>
              <a:t>createForm</a:t>
            </a:r>
            <a:r>
              <a:rPr lang="en-US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Consolas"/>
              </a:rPr>
              <a:t>TaskType</a:t>
            </a:r>
            <a:r>
              <a:rPr lang="en-US" sz="1600" b="1" dirty="0">
                <a:solidFill>
                  <a:srgbClr val="E67700"/>
                </a:solidFill>
                <a:latin typeface="Consolas"/>
              </a:rPr>
              <a:t>::</a:t>
            </a:r>
            <a:r>
              <a:rPr lang="en-US" sz="1600" b="1" dirty="0">
                <a:solidFill>
                  <a:srgbClr val="FFFFFF"/>
                </a:solidFill>
                <a:latin typeface="Consolas"/>
              </a:rPr>
              <a:t>class</a:t>
            </a:r>
            <a:r>
              <a:rPr lang="en-US" sz="1600" b="1" dirty="0">
                <a:solidFill>
                  <a:srgbClr val="939393"/>
                </a:solidFill>
                <a:latin typeface="Consolas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/>
              </a:rPr>
              <a:t>$task</a:t>
            </a:r>
            <a:r>
              <a:rPr lang="en-US" sz="1600" b="1" dirty="0">
                <a:solidFill>
                  <a:srgbClr val="939393"/>
                </a:solidFill>
                <a:latin typeface="Consolas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939393"/>
                </a:solidFill>
                <a:latin typeface="Consolas"/>
              </a:rPr>
              <a:t>[</a:t>
            </a:r>
            <a:endParaRPr lang="en-US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'action'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=&gt;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generateUrl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/>
              </a:rPr>
              <a:t>target_route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),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/>
              </a:rPr>
              <a:t>method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=&gt;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'GET'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,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]);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87E127-69A6-4E49-A89B-817DBB531DDE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  <a:endParaRPr lang="fr-FR" dirty="0"/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622599" y="4258666"/>
            <a:ext cx="10972800" cy="504056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67A133-DB99-483C-9D8E-4D93E5BDD49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9C4EB8-BB30-4C77-828B-118D5453FADE}" type="datetime11">
              <a:rPr lang="fr-FR" smtClean="0"/>
              <a:t>10:42:15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2019-3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16495</TotalTime>
  <Words>9156</Words>
  <Application>Microsoft Office PowerPoint</Application>
  <PresentationFormat>Grand écran</PresentationFormat>
  <Paragraphs>1205</Paragraphs>
  <Slides>105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105</vt:i4>
      </vt:variant>
    </vt:vector>
  </HeadingPairs>
  <TitlesOfParts>
    <vt:vector size="112" baseType="lpstr">
      <vt:lpstr>Arial</vt:lpstr>
      <vt:lpstr>Calibri</vt:lpstr>
      <vt:lpstr>Consolas</vt:lpstr>
      <vt:lpstr>Courier New</vt:lpstr>
      <vt:lpstr>Times New Roman</vt:lpstr>
      <vt:lpstr>Wingdings</vt:lpstr>
      <vt:lpstr>Thème2019-3</vt:lpstr>
      <vt:lpstr>Symfony 6, les grandes lignes</vt:lpstr>
      <vt:lpstr>Introduction</vt:lpstr>
      <vt:lpstr>Symfony</vt:lpstr>
      <vt:lpstr>https://symfony.com/</vt:lpstr>
      <vt:lpstr>Symfony</vt:lpstr>
      <vt:lpstr>Composer, Dependency Manager for PHP</vt:lpstr>
      <vt:lpstr>Composer</vt:lpstr>
      <vt:lpstr>Créer un projet Symfony</vt:lpstr>
      <vt:lpstr>Créer un projet Symfony avec Composer</vt:lpstr>
      <vt:lpstr>Créer un projet Symfony avec Composer</vt:lpstr>
      <vt:lpstr>Créer un projet Symfony avec Composer</vt:lpstr>
      <vt:lpstr>Ré-installer les composants Symfony sur un projet existant</vt:lpstr>
      <vt:lpstr>Ré-installer les composants Symfony sur un projet existant</vt:lpstr>
      <vt:lpstr> Structure des répertoires</vt:lpstr>
      <vt:lpstr>Structure des répertoires</vt:lpstr>
      <vt:lpstr>Contrôleur frontal</vt:lpstr>
      <vt:lpstr>Contrôleur frontal ?</vt:lpstr>
      <vt:lpstr>Flux applicatif</vt:lpstr>
      <vt:lpstr>Flux applicatif de Symfony2</vt:lpstr>
      <vt:lpstr>Gestion des environnements, de la configuration</vt:lpstr>
      <vt:lpstr>Plusieurs environnements pour l’application</vt:lpstr>
      <vt:lpstr>Configuration de l’application</vt:lpstr>
      <vt:lpstr>Environnement de production</vt:lpstr>
      <vt:lpstr>Environnement de développement</vt:lpstr>
      <vt:lpstr>Le profiler en mode développement</vt:lpstr>
      <vt:lpstr>Architecture MVC</vt:lpstr>
      <vt:lpstr>Architecture MVC</vt:lpstr>
      <vt:lpstr>Les fichiers de configuration</vt:lpstr>
      <vt:lpstr>Les fichiers de configuration</vt:lpstr>
      <vt:lpstr>Le format YAML</vt:lpstr>
      <vt:lpstr>YAML, les grandes lignes</vt:lpstr>
      <vt:lpstr>YAML, les types</vt:lpstr>
      <vt:lpstr>YAML, les types</vt:lpstr>
      <vt:lpstr>YAML, un exemple</vt:lpstr>
      <vt:lpstr>Vérifier vos fichiers YAML</vt:lpstr>
      <vt:lpstr>Les annotations</vt:lpstr>
      <vt:lpstr>Annotations</vt:lpstr>
      <vt:lpstr>Attributs PHP</vt:lpstr>
      <vt:lpstr>Le routage</vt:lpstr>
      <vt:lpstr>Le routage</vt:lpstr>
      <vt:lpstr>Le routage dans les attributs PHP</vt:lpstr>
      <vt:lpstr>Le routage</vt:lpstr>
      <vt:lpstr>Le routage avec paramètres</vt:lpstr>
      <vt:lpstr>Le routage avec paramètres, validation</vt:lpstr>
      <vt:lpstr>Le routage avec paramètres, valeurs par défaut</vt:lpstr>
      <vt:lpstr>Le routage avec paramètres, conversion</vt:lpstr>
      <vt:lpstr>Consultation des routes en console</vt:lpstr>
      <vt:lpstr>Consultation du routage avec Profiler</vt:lpstr>
      <vt:lpstr>Routes pour produire des URL</vt:lpstr>
      <vt:lpstr>Les contrôleurs et les actions</vt:lpstr>
      <vt:lpstr>Les contrôleurs</vt:lpstr>
      <vt:lpstr>Les actions</vt:lpstr>
      <vt:lpstr>Les actions</vt:lpstr>
      <vt:lpstr>Les vues</vt:lpstr>
      <vt:lpstr>Les vues</vt:lpstr>
      <vt:lpstr>Les vues</vt:lpstr>
      <vt:lpstr>Twig</vt:lpstr>
      <vt:lpstr>Twig, les bases</vt:lpstr>
      <vt:lpstr>Écrire dans le template</vt:lpstr>
      <vt:lpstr>Production d’URL dans le template</vt:lpstr>
      <vt:lpstr>Rendu d’un template dans un contrôleur</vt:lpstr>
      <vt:lpstr>Utilisation d’objets dans le template</vt:lpstr>
      <vt:lpstr>Utilisation d’objets dans le template</vt:lpstr>
      <vt:lpstr>Vérifier vos templates Twig</vt:lpstr>
      <vt:lpstr>Accès à la base de données : ORM Doctrine</vt:lpstr>
      <vt:lpstr>ORM</vt:lpstr>
      <vt:lpstr>ORM</vt:lpstr>
      <vt:lpstr>ORM : Entités</vt:lpstr>
      <vt:lpstr>Entité : un exemple</vt:lpstr>
      <vt:lpstr>Entité : génération des propriétés/relations - Maker</vt:lpstr>
      <vt:lpstr>Entité : génération des propriétés/relations - Maker</vt:lpstr>
      <vt:lpstr>Entité : génération des propriétés/relations - Entity</vt:lpstr>
      <vt:lpstr>Entité : génération des propriétés/relations - Entity</vt:lpstr>
      <vt:lpstr>Entité : génération des propriétés/relations - Repository</vt:lpstr>
      <vt:lpstr>Entité : génération des propriétés/relations - Repository</vt:lpstr>
      <vt:lpstr>Entité : génération des propriétés/relations - Repository</vt:lpstr>
      <vt:lpstr>Entité : (re)génération des accesseurs/mutateurs</vt:lpstr>
      <vt:lpstr>Création de la base de données</vt:lpstr>
      <vt:lpstr>Mise à jour de la base de données</vt:lpstr>
      <vt:lpstr>Mise à jour de la base de données : Migration</vt:lpstr>
      <vt:lpstr>Mise à jour de la base de données : Migration</vt:lpstr>
      <vt:lpstr>Lecture / mise à jour de la base de données</vt:lpstr>
      <vt:lpstr>Utilisation de l’entité : nouvelle entité</vt:lpstr>
      <vt:lpstr>Utilisation de l’entité : persistance de l’entité</vt:lpstr>
      <vt:lpstr>Utilisation de l’entité : recherche à partir de l’identifiant</vt:lpstr>
      <vt:lpstr>Utilisation de l’entité : recherche à partir de l’identifiant</vt:lpstr>
      <vt:lpstr>Utilisation de l’entité : recherche avec ParamConverter</vt:lpstr>
      <vt:lpstr>Utilisation de l’entité : autres recherches</vt:lpstr>
      <vt:lpstr>Les formulaires</vt:lpstr>
      <vt:lpstr>Objectif des formulaires</vt:lpstr>
      <vt:lpstr>Construction de formulaire dans le contrôleur (1/2)</vt:lpstr>
      <vt:lpstr>Construction de formulaire dans le contrôleur (2/2)</vt:lpstr>
      <vt:lpstr>Classe de formulaire (1/2)</vt:lpstr>
      <vt:lpstr>Classe de formulaire (2/2)</vt:lpstr>
      <vt:lpstr>Rendu de formulaire dans les templates</vt:lpstr>
      <vt:lpstr>Traitement de formulaire</vt:lpstr>
      <vt:lpstr>Configuration de formulaire depuis FormBuilder</vt:lpstr>
      <vt:lpstr>Configuration de classe de formulaire</vt:lpstr>
      <vt:lpstr>Sécurité</vt:lpstr>
      <vt:lpstr>Sécurité, principe</vt:lpstr>
      <vt:lpstr>Sécurité, principe</vt:lpstr>
      <vt:lpstr>Sécurité, accès illimité</vt:lpstr>
      <vt:lpstr>Sécurité, accès non authentifié</vt:lpstr>
      <vt:lpstr>Sécurité, accès refusé</vt:lpstr>
      <vt:lpstr>Sécurité, accès avec privilèges</vt:lpstr>
    </vt:vector>
  </TitlesOfParts>
  <Company>UMRS INSERM 514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Cutrona</dc:creator>
  <cp:lastModifiedBy>JEROME CUTRONA</cp:lastModifiedBy>
  <cp:revision>2600</cp:revision>
  <cp:lastPrinted>1601-01-01T00:00:00Z</cp:lastPrinted>
  <dcterms:created xsi:type="dcterms:W3CDTF">2005-09-14T08:47:05Z</dcterms:created>
  <dcterms:modified xsi:type="dcterms:W3CDTF">2023-10-10T08:58:11Z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