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notesMasterIdLst>
    <p:notesMasterId r:id="rId22"/>
  </p:notesMasterIdLst>
  <p:handoutMasterIdLst>
    <p:handoutMasterId r:id="rId23"/>
  </p:handoutMasterIdLst>
  <p:sldIdLst>
    <p:sldId id="256" r:id="rId2"/>
    <p:sldId id="341" r:id="rId3"/>
    <p:sldId id="349" r:id="rId4"/>
    <p:sldId id="367" r:id="rId5"/>
    <p:sldId id="340" r:id="rId6"/>
    <p:sldId id="368" r:id="rId7"/>
    <p:sldId id="369" r:id="rId8"/>
    <p:sldId id="370" r:id="rId9"/>
    <p:sldId id="371" r:id="rId10"/>
    <p:sldId id="372" r:id="rId11"/>
    <p:sldId id="373" r:id="rId12"/>
    <p:sldId id="374" r:id="rId13"/>
    <p:sldId id="375" r:id="rId14"/>
    <p:sldId id="376" r:id="rId15"/>
    <p:sldId id="377" r:id="rId16"/>
    <p:sldId id="378" r:id="rId17"/>
    <p:sldId id="381" r:id="rId18"/>
    <p:sldId id="382" r:id="rId19"/>
    <p:sldId id="379" r:id="rId20"/>
    <p:sldId id="380" r:id="rId21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urier New" pitchFamily="4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600"/>
    <a:srgbClr val="FF00FF"/>
    <a:srgbClr val="0000FF"/>
    <a:srgbClr val="CCCCFF"/>
    <a:srgbClr val="9966FF"/>
    <a:srgbClr val="339966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415" autoAdjust="0"/>
    <p:restoredTop sz="94725" autoAdjust="0"/>
  </p:normalViewPr>
  <p:slideViewPr>
    <p:cSldViewPr>
      <p:cViewPr varScale="1">
        <p:scale>
          <a:sx n="243" d="100"/>
          <a:sy n="243" d="100"/>
        </p:scale>
        <p:origin x="192" y="35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29" d="100"/>
          <a:sy n="129" d="100"/>
        </p:scale>
        <p:origin x="-400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7928073-1F89-4873-A492-111F7EA1F00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913081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69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7340B71-E241-4517-8735-96920F3476E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759324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E050A7D-C0BD-44AF-BC62-63FBE6921FE1}" type="slidenum">
              <a:rPr lang="fr-FR" altLang="fr-FR" smtClean="0"/>
              <a:pPr eaLnBrk="1" hangingPunct="1">
                <a:spcBef>
                  <a:spcPct val="0"/>
                </a:spcBef>
              </a:pPr>
              <a:t>1</a:t>
            </a:fld>
            <a:endParaRPr lang="fr-FR" altLang="fr-FR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0B66118-9073-44BD-B465-26646E2966E8}" type="slidenum">
              <a:rPr lang="fr-FR" altLang="fr-FR" smtClean="0"/>
              <a:pPr eaLnBrk="1" hangingPunct="1">
                <a:spcBef>
                  <a:spcPct val="0"/>
                </a:spcBef>
              </a:pPr>
              <a:t>2</a:t>
            </a:fld>
            <a:endParaRPr lang="fr-FR" altLang="fr-FR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E706243-C22A-490B-85B7-D8F365C99127}" type="slidenum">
              <a:rPr lang="fr-FR" altLang="fr-FR" smtClean="0"/>
              <a:pPr eaLnBrk="1" hangingPunct="1">
                <a:spcBef>
                  <a:spcPct val="0"/>
                </a:spcBef>
              </a:pPr>
              <a:t>3</a:t>
            </a:fld>
            <a:endParaRPr lang="fr-FR" altLang="fr-FR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FC4678F-17AD-4EDA-8199-0794B7F5B966}" type="slidenum">
              <a:rPr lang="fr-FR" altLang="fr-FR" smtClean="0"/>
              <a:pPr eaLnBrk="1" hangingPunct="1">
                <a:spcBef>
                  <a:spcPct val="0"/>
                </a:spcBef>
              </a:pPr>
              <a:t>5</a:t>
            </a:fld>
            <a:endParaRPr lang="fr-FR" altLang="fr-FR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3B9648E-B929-4C2E-BA54-41C4FFDBF0D3}" type="slidenum">
              <a:rPr lang="fr-FR" altLang="fr-FR" smtClean="0"/>
              <a:pPr eaLnBrk="1" hangingPunct="1">
                <a:spcBef>
                  <a:spcPct val="0"/>
                </a:spcBef>
              </a:pPr>
              <a:t>6</a:t>
            </a:fld>
            <a:endParaRPr lang="fr-FR" altLang="fr-FR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2D42197-B8F4-423D-B203-357BDBA6EA3E}" type="slidenum">
              <a:rPr lang="fr-FR" altLang="fr-FR" smtClean="0"/>
              <a:pPr eaLnBrk="1" hangingPunct="1">
                <a:spcBef>
                  <a:spcPct val="0"/>
                </a:spcBef>
              </a:pPr>
              <a:t>7</a:t>
            </a:fld>
            <a:endParaRPr lang="fr-FR" altLang="fr-FR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9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844678"/>
            <a:ext cx="10363200" cy="1736725"/>
          </a:xfrm>
        </p:spPr>
        <p:txBody>
          <a:bodyPr anchor="b" anchorCtr="1"/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2309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dt" sz="quarter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8B83093-F78F-4063-9EBA-DD23C1555C5A}" type="datetime11">
              <a:rPr lang="fr-FR" smtClean="0"/>
              <a:t>10:33:27</a:t>
            </a:fld>
            <a:endParaRPr lang="fr-FR"/>
          </a:p>
        </p:txBody>
      </p:sp>
      <p:sp>
        <p:nvSpPr>
          <p:cNvPr id="5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fr-FR"/>
              <a:t>Programmation Web 2023-2024</a:t>
            </a:r>
          </a:p>
        </p:txBody>
      </p:sp>
      <p:sp>
        <p:nvSpPr>
          <p:cNvPr id="6" name="Rectangle 22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33E4A4AF-0E6E-487A-A459-A40F5B78579A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440304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B41C7-71EF-4A38-BA1C-A4A509026ED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16A07F-DB7A-4820-BA9D-1F729D55390F}" type="datetime11">
              <a:rPr lang="fr-FR" smtClean="0"/>
              <a:t>10:33:27</a:t>
            </a:fld>
            <a:endParaRPr lang="fr-FR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Programmation Web 2023-2024</a:t>
            </a:r>
          </a:p>
        </p:txBody>
      </p:sp>
    </p:spTree>
    <p:extLst>
      <p:ext uri="{BB962C8B-B14F-4D97-AF65-F5344CB8AC3E}">
        <p14:creationId xmlns:p14="http://schemas.microsoft.com/office/powerpoint/2010/main" val="2849140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6034087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603408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C02CF-7C27-47A9-91CF-4624F1B6F0B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F7D62C-1C74-472E-91E8-BBBC75B3FCBC}" type="datetime11">
              <a:rPr lang="fr-FR" smtClean="0"/>
              <a:t>10:33:27</a:t>
            </a:fld>
            <a:endParaRPr lang="fr-FR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Programmation Web 2023-2024</a:t>
            </a:r>
          </a:p>
        </p:txBody>
      </p:sp>
    </p:spTree>
    <p:extLst>
      <p:ext uri="{BB962C8B-B14F-4D97-AF65-F5344CB8AC3E}">
        <p14:creationId xmlns:p14="http://schemas.microsoft.com/office/powerpoint/2010/main" val="3233264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33412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09600" y="1268413"/>
            <a:ext cx="5384800" cy="504031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268413"/>
            <a:ext cx="5384800" cy="504031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61BBF-CB63-4414-AC5C-3E03CD2A218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A0450C3-BD9A-45FC-98F7-148F58389D0C}" type="datetime11">
              <a:rPr lang="fr-FR" smtClean="0"/>
              <a:t>10:33:27</a:t>
            </a:fld>
            <a:endParaRPr lang="fr-FR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Programmation Web 2023-2024</a:t>
            </a:r>
          </a:p>
        </p:txBody>
      </p:sp>
    </p:spTree>
    <p:extLst>
      <p:ext uri="{BB962C8B-B14F-4D97-AF65-F5344CB8AC3E}">
        <p14:creationId xmlns:p14="http://schemas.microsoft.com/office/powerpoint/2010/main" val="3954014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48000"/>
          </a:xfrm>
        </p:spPr>
        <p:txBody>
          <a:bodyPr/>
          <a:lstStyle>
            <a:lvl1pPr>
              <a:def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268413"/>
            <a:ext cx="10972800" cy="5040312"/>
          </a:xfrm>
        </p:spPr>
        <p:txBody>
          <a:bodyPr/>
          <a:lstStyle>
            <a:lvl1pPr>
              <a:defRPr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87ED1-D49C-4D4B-B8FF-EE16233C3A5D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7EBC2-8222-4F7A-8F31-96C81BDBA29E}" type="datetime11">
              <a:rPr lang="fr-FR" smtClean="0"/>
              <a:t>10:33:27</a:t>
            </a:fld>
            <a:endParaRPr lang="fr-FR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Programmation Web 2023-2024</a:t>
            </a:r>
          </a:p>
        </p:txBody>
      </p:sp>
    </p:spTree>
    <p:extLst>
      <p:ext uri="{BB962C8B-B14F-4D97-AF65-F5344CB8AC3E}">
        <p14:creationId xmlns:p14="http://schemas.microsoft.com/office/powerpoint/2010/main" val="60070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 descr="Elephpa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488" y="942975"/>
            <a:ext cx="4997450" cy="344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ctr">
              <a:defRPr sz="3000" b="1" cap="small" spc="75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E016C-212A-4705-B52E-EB5D9D1C049B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B4AAAC3A-F7A4-4862-A7B2-E0F3F1B8E1E9}" type="datetime11">
              <a:rPr lang="fr-FR" smtClean="0"/>
              <a:t>10:33:27</a:t>
            </a:fld>
            <a:endParaRPr lang="fr-FR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fr-FR"/>
              <a:t>Programmation Web 2023-2024</a:t>
            </a:r>
          </a:p>
        </p:txBody>
      </p:sp>
    </p:spTree>
    <p:extLst>
      <p:ext uri="{BB962C8B-B14F-4D97-AF65-F5344CB8AC3E}">
        <p14:creationId xmlns:p14="http://schemas.microsoft.com/office/powerpoint/2010/main" val="1539814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268413"/>
            <a:ext cx="5384800" cy="5040312"/>
          </a:xfrm>
        </p:spPr>
        <p:txBody>
          <a:bodyPr/>
          <a:lstStyle>
            <a:lvl1pPr>
              <a:defRPr sz="21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35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35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268413"/>
            <a:ext cx="5384800" cy="5040312"/>
          </a:xfrm>
        </p:spPr>
        <p:txBody>
          <a:bodyPr/>
          <a:lstStyle>
            <a:lvl1pPr>
              <a:defRPr sz="21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35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35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584C0-DCC4-4D1F-B2E1-D09E16FDED7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BD2C87-03D0-4D3D-8F6C-71D355B9B55E}" type="datetime11">
              <a:rPr lang="fr-FR" smtClean="0"/>
              <a:t>10:33:27</a:t>
            </a:fld>
            <a:endParaRPr lang="fr-FR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Programmation Web 2023-2024</a:t>
            </a:r>
          </a:p>
        </p:txBody>
      </p:sp>
    </p:spTree>
    <p:extLst>
      <p:ext uri="{BB962C8B-B14F-4D97-AF65-F5344CB8AC3E}">
        <p14:creationId xmlns:p14="http://schemas.microsoft.com/office/powerpoint/2010/main" val="947418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78098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124744"/>
            <a:ext cx="5386917" cy="639762"/>
          </a:xfrm>
        </p:spPr>
        <p:txBody>
          <a:bodyPr anchor="b"/>
          <a:lstStyle>
            <a:lvl1pPr marL="0" indent="0">
              <a:buNone/>
              <a:defRPr sz="1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1836514"/>
            <a:ext cx="5386917" cy="4289649"/>
          </a:xfrm>
        </p:spPr>
        <p:txBody>
          <a:bodyPr/>
          <a:lstStyle>
            <a:lvl1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135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9" y="1124744"/>
            <a:ext cx="5389033" cy="639762"/>
          </a:xfrm>
        </p:spPr>
        <p:txBody>
          <a:bodyPr anchor="b"/>
          <a:lstStyle>
            <a:lvl1pPr marL="0" indent="0">
              <a:buNone/>
              <a:defRPr sz="1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9" y="1836514"/>
            <a:ext cx="5389033" cy="4289649"/>
          </a:xfrm>
        </p:spPr>
        <p:txBody>
          <a:bodyPr/>
          <a:lstStyle>
            <a:lvl1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135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3D56E-AD69-4D8E-AECF-FDB3FCABB6C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19D5DC-D7CF-4268-9CF6-E8C95FF4153C}" type="datetime11">
              <a:rPr lang="fr-FR" smtClean="0"/>
              <a:t>10:33:27</a:t>
            </a:fld>
            <a:endParaRPr lang="fr-FR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Programmation Web 2023-2024</a:t>
            </a:r>
          </a:p>
        </p:txBody>
      </p:sp>
    </p:spTree>
    <p:extLst>
      <p:ext uri="{BB962C8B-B14F-4D97-AF65-F5344CB8AC3E}">
        <p14:creationId xmlns:p14="http://schemas.microsoft.com/office/powerpoint/2010/main" val="3919961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33412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4D6DA-38DC-4452-AAC6-0E3EE4DED70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F31FF3-0CEC-4357-A0F3-DF723896BF84}" type="datetime11">
              <a:rPr lang="fr-FR" smtClean="0"/>
              <a:t>10:33:27</a:t>
            </a:fld>
            <a:endParaRPr lang="fr-FR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Programmation Web 2023-2024</a:t>
            </a:r>
          </a:p>
        </p:txBody>
      </p:sp>
    </p:spTree>
    <p:extLst>
      <p:ext uri="{BB962C8B-B14F-4D97-AF65-F5344CB8AC3E}">
        <p14:creationId xmlns:p14="http://schemas.microsoft.com/office/powerpoint/2010/main" val="2073132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99A42-E28F-4942-B8D5-064C489B776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9474AA-1F2F-41A0-984A-0E4D64A24009}" type="datetime11">
              <a:rPr lang="fr-FR" smtClean="0"/>
              <a:t>10:33:27</a:t>
            </a:fld>
            <a:endParaRPr lang="fr-FR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Programmation Web 2023-2024</a:t>
            </a:r>
          </a:p>
        </p:txBody>
      </p:sp>
    </p:spTree>
    <p:extLst>
      <p:ext uri="{BB962C8B-B14F-4D97-AF65-F5344CB8AC3E}">
        <p14:creationId xmlns:p14="http://schemas.microsoft.com/office/powerpoint/2010/main" val="3782562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1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sz="1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32953-2E14-4B85-BCAC-2D3BE1FAE99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D4064A4-025A-4392-81FA-AE5F46965CD4}" type="datetime11">
              <a:rPr lang="fr-FR" smtClean="0"/>
              <a:t>10:33:27</a:t>
            </a:fld>
            <a:endParaRPr lang="fr-FR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Programmation Web 2023-2024</a:t>
            </a:r>
          </a:p>
        </p:txBody>
      </p:sp>
    </p:spTree>
    <p:extLst>
      <p:ext uri="{BB962C8B-B14F-4D97-AF65-F5344CB8AC3E}">
        <p14:creationId xmlns:p14="http://schemas.microsoft.com/office/powerpoint/2010/main" val="3197490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4800600"/>
            <a:ext cx="10875434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09600" y="612775"/>
            <a:ext cx="10875434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5367338"/>
            <a:ext cx="10875434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8E0D0-CFF3-40B1-A6AE-8C775CDB94B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56429D4-62F4-4ABD-89E1-55EBA4ACC2AA}" type="datetime11">
              <a:rPr lang="fr-FR" smtClean="0"/>
              <a:t>10:33:27</a:t>
            </a:fld>
            <a:endParaRPr lang="fr-FR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Programmation Web 2023-2024</a:t>
            </a:r>
          </a:p>
        </p:txBody>
      </p:sp>
    </p:spTree>
    <p:extLst>
      <p:ext uri="{BB962C8B-B14F-4D97-AF65-F5344CB8AC3E}">
        <p14:creationId xmlns:p14="http://schemas.microsoft.com/office/powerpoint/2010/main" val="3367552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07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453188"/>
            <a:ext cx="28448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A1565B73-4E3B-4FC0-AA53-52D19B24EC8D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  <p:sp>
        <p:nvSpPr>
          <p:cNvPr id="12207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53188"/>
            <a:ext cx="28448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defRPr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963508B9-AB83-49F2-B262-920847EBCC20}" type="datetime11">
              <a:rPr lang="fr-FR" smtClean="0"/>
              <a:t>10:33:27</a:t>
            </a:fld>
            <a:endParaRPr lang="fr-FR"/>
          </a:p>
        </p:txBody>
      </p:sp>
      <p:sp>
        <p:nvSpPr>
          <p:cNvPr id="12207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453188"/>
            <a:ext cx="38608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defRPr sz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fr-FR"/>
              <a:t>Programmation Web 2023-2024</a:t>
            </a:r>
          </a:p>
        </p:txBody>
      </p:sp>
      <p:sp>
        <p:nvSpPr>
          <p:cNvPr id="12207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268413"/>
            <a:ext cx="109728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2207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623888" y="274638"/>
            <a:ext cx="10958512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 style du titre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7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  <p:sldLayoutId id="2147483908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7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7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7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7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7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1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15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844675"/>
            <a:ext cx="10363200" cy="1736725"/>
          </a:xfrm>
        </p:spPr>
        <p:txBody>
          <a:bodyPr anchor="ctr" anchorCtr="0"/>
          <a:lstStyle/>
          <a:p>
            <a:pPr eaLnBrk="1" hangingPunct="1">
              <a:defRPr/>
            </a:pPr>
            <a:r>
              <a:rPr lang="fr-FR"/>
              <a:t>PHP</a:t>
            </a:r>
            <a:br>
              <a:rPr lang="fr-FR"/>
            </a:br>
            <a:r>
              <a:rPr lang="fr-FR"/>
              <a:t>Création et manipulation d'images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b="1" dirty="0"/>
              <a:t>Jérôme CUTRONA</a:t>
            </a:r>
          </a:p>
          <a:p>
            <a:pPr eaLnBrk="1" hangingPunct="1">
              <a:defRPr/>
            </a:pPr>
            <a:r>
              <a:rPr lang="fr-FR" b="1" dirty="0">
                <a:latin typeface="Consolas" panose="020B0609020204030204" pitchFamily="49" charset="0"/>
              </a:rPr>
              <a:t>jerome.cutrona@univ-reims.fr</a:t>
            </a:r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B0A65CF-6BE5-4C98-8344-A19C4DE9C213}" type="datetime11">
              <a:rPr lang="fr-FR" smtClean="0"/>
              <a:t>10:33:27</a:t>
            </a:fld>
            <a:endParaRPr lang="fr-FR"/>
          </a:p>
        </p:txBody>
      </p:sp>
      <p:sp>
        <p:nvSpPr>
          <p:cNvPr id="5" name="Rectangle 2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2023-2024</a:t>
            </a:r>
          </a:p>
        </p:txBody>
      </p:sp>
      <p:sp>
        <p:nvSpPr>
          <p:cNvPr id="6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defRPr/>
            </a:pPr>
            <a:fld id="{165497F7-DD42-4CCD-8A5F-4A5461056B9D}" type="slidenum">
              <a:rPr lang="fr-FR" altLang="fr-FR" sz="1200" b="1" smtClean="0">
                <a:latin typeface="Consolas" panose="020B0609020204030204" pitchFamily="49" charset="0"/>
              </a:rPr>
              <a:pPr>
                <a:defRPr/>
              </a:pPr>
              <a:t>1</a:t>
            </a:fld>
            <a:endParaRPr lang="fr-FR" altLang="fr-FR" sz="1200" b="1" dirty="0">
              <a:latin typeface="Consolas" panose="020B0609020204030204" pitchFamily="49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10972800" cy="647700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/>
              <a:t>Copie redimensionnée d'images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fr-FR" b="1" dirty="0" err="1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imageCopyResized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</a:p>
          <a:p>
            <a:pPr eaLnBrk="1" hangingPunct="1">
              <a:buNone/>
              <a:defRPr/>
            </a:pPr>
            <a:r>
              <a:rPr lang="fr-FR" b="1" dirty="0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</a:t>
            </a:r>
            <a:r>
              <a:rPr lang="fr-FR" b="1" dirty="0" err="1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GdImage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</a:t>
            </a:r>
            <a:r>
              <a:rPr lang="fr-FR" b="1" i="1" dirty="0" err="1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dst_im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lang="fr-FR" b="1" dirty="0" err="1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GdImage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</a:t>
            </a:r>
            <a:r>
              <a:rPr lang="fr-FR" b="1" i="1" dirty="0" err="1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src_im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b="1" dirty="0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</a:t>
            </a:r>
            <a:r>
              <a:rPr lang="fr-FR" b="1" dirty="0" err="1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</a:t>
            </a:r>
            <a:r>
              <a:rPr lang="fr-FR" b="1" i="1" dirty="0" err="1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dst_x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lang="fr-FR" b="1" dirty="0" err="1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</a:t>
            </a:r>
            <a:r>
              <a:rPr lang="fr-FR" b="1" i="1" dirty="0" err="1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dst_y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lang="fr-FR" b="1" dirty="0" err="1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</a:t>
            </a:r>
            <a:r>
              <a:rPr lang="fr-FR" b="1" i="1" dirty="0" err="1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src_x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lang="fr-FR" b="1" dirty="0" err="1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</a:t>
            </a:r>
            <a:r>
              <a:rPr lang="fr-FR" b="1" i="1" dirty="0" err="1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src_y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b="1" dirty="0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</a:t>
            </a:r>
            <a:r>
              <a:rPr lang="fr-FR" b="1" dirty="0" err="1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</a:t>
            </a:r>
            <a:r>
              <a:rPr lang="fr-FR" b="1" i="1" dirty="0" err="1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dst_w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lang="fr-FR" b="1" dirty="0" err="1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</a:t>
            </a:r>
            <a:r>
              <a:rPr lang="fr-FR" b="1" i="1" dirty="0" err="1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dst_h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lang="fr-FR" b="1" dirty="0" err="1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</a:t>
            </a:r>
            <a:r>
              <a:rPr lang="fr-FR" b="1" i="1" dirty="0" err="1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src_w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lang="fr-FR" b="1" dirty="0" err="1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</a:t>
            </a:r>
            <a:r>
              <a:rPr lang="fr-FR" b="1" i="1" dirty="0" err="1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src_h</a:t>
            </a:r>
            <a:endParaRPr lang="fr-FR" b="1" i="1" dirty="0">
              <a:solidFill>
                <a:schemeClr val="bg2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): </a:t>
            </a:r>
            <a:r>
              <a:rPr lang="fr-FR" b="1" dirty="0" err="1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bool</a:t>
            </a:r>
            <a:endParaRPr lang="fr-FR" b="1" dirty="0"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dirty="0"/>
              <a:t>copie une portion rectangulaire de </a:t>
            </a:r>
            <a:r>
              <a:rPr lang="fr-FR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</a:t>
            </a:r>
            <a:r>
              <a:rPr lang="fr-FR" b="1" i="1" dirty="0" err="1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src_im</a:t>
            </a:r>
            <a:r>
              <a:rPr lang="fr-FR" dirty="0"/>
              <a:t> dans une portion rectangulaire </a:t>
            </a:r>
            <a:r>
              <a:rPr lang="fr-FR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</a:t>
            </a:r>
            <a:r>
              <a:rPr lang="fr-FR" b="1" i="1" dirty="0" err="1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dst_im</a:t>
            </a:r>
            <a:r>
              <a:rPr lang="fr-FR" dirty="0"/>
              <a:t>. Si les portions sont de taille différente, l'approximation se fait à l'échantillon le plus proche.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b="1" i="1" dirty="0" err="1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imageCopyResampled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( </a:t>
            </a:r>
            <a:r>
              <a:rPr lang="fr-FR" b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…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):</a:t>
            </a:r>
            <a:r>
              <a:rPr lang="fr-FR" b="1" dirty="0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b="1" dirty="0" err="1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bool</a:t>
            </a:r>
            <a:r>
              <a:rPr lang="fr-FR" dirty="0"/>
              <a:t> remplace l'approximation par un ré-échantillonnage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defRPr/>
            </a:pPr>
            <a:fld id="{B90969BE-47CE-4CB3-A6EE-B35B5DE6DCA5}" type="slidenum">
              <a:rPr lang="fr-FR" altLang="fr-FR" sz="1200" b="1" smtClean="0">
                <a:latin typeface="Consolas" panose="020B0609020204030204" pitchFamily="49" charset="0"/>
              </a:rPr>
              <a:pPr>
                <a:defRPr/>
              </a:pPr>
              <a:t>10</a:t>
            </a:fld>
            <a:endParaRPr lang="fr-FR" altLang="fr-FR" sz="1200" b="1" dirty="0">
              <a:latin typeface="Consolas" panose="020B0609020204030204" pitchFamily="49" charset="0"/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7E8346B8-9431-4A20-A568-83B6426BE995}" type="datetime11">
              <a:rPr lang="fr-FR" smtClean="0"/>
              <a:t>10:33:27</a:t>
            </a:fld>
            <a:endParaRPr lang="fr-FR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2023-2024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10972800" cy="647700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/>
              <a:t>Dessiner dans une image</a:t>
            </a:r>
          </a:p>
        </p:txBody>
      </p:sp>
      <p:sp>
        <p:nvSpPr>
          <p:cNvPr id="397315" name="Rectangle 3"/>
          <p:cNvSpPr>
            <a:spLocks noGrp="1" noChangeArrowheads="1"/>
          </p:cNvSpPr>
          <p:nvPr>
            <p:ph idx="1"/>
          </p:nvPr>
        </p:nvSpPr>
        <p:spPr>
          <a:xfrm>
            <a:off x="550863" y="1268413"/>
            <a:ext cx="10966450" cy="5040312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err="1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imageColorAllocate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( </a:t>
            </a:r>
            <a:r>
              <a:rPr lang="fr-FR" b="1" dirty="0" err="1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GdImage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$image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  <a:b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           </a:t>
            </a:r>
            <a:r>
              <a:rPr lang="en-US" b="1" dirty="0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$red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$green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$blue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 ): </a:t>
            </a:r>
            <a:r>
              <a:rPr lang="en-US" b="1" dirty="0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endParaRPr lang="en-US" b="1" dirty="0"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eaLnBrk="1" hangingPunct="1">
              <a:defRPr/>
            </a:pPr>
            <a:r>
              <a:rPr lang="en-US" b="1" dirty="0" err="1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imageArc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( </a:t>
            </a:r>
            <a:r>
              <a:rPr lang="fr-FR" b="1" dirty="0" err="1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GdImage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$image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$cx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$cy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  <a:b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         </a:t>
            </a:r>
            <a:r>
              <a:rPr lang="en-US" b="1" dirty="0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$width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$height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  <a:b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         </a:t>
            </a:r>
            <a:r>
              <a:rPr lang="en-US" b="1" dirty="0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$start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$end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$color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 ): </a:t>
            </a:r>
            <a:r>
              <a:rPr lang="en-US" b="1" dirty="0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bool</a:t>
            </a:r>
            <a:endParaRPr lang="fr-FR" b="1" dirty="0"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eaLnBrk="1" hangingPunct="1">
              <a:defRPr/>
            </a:pPr>
            <a:r>
              <a:rPr lang="fr-FR" b="1" dirty="0" err="1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imageLine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( </a:t>
            </a:r>
            <a:r>
              <a:rPr lang="fr-FR" b="1" dirty="0" err="1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GdImage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$image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lang="fr-FR" b="1" dirty="0" err="1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$x1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lang="fr-FR" b="1" dirty="0" err="1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$y1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  <a:b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          </a:t>
            </a:r>
            <a:r>
              <a:rPr lang="fr-FR" b="1" dirty="0" err="1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$x2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lang="fr-FR" b="1" dirty="0" err="1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$y2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lang="fr-FR" b="1" dirty="0" err="1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</a:t>
            </a:r>
            <a:r>
              <a:rPr lang="fr-FR" b="1" i="1" dirty="0" err="1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color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): </a:t>
            </a:r>
            <a:r>
              <a:rPr lang="fr-FR" b="1" dirty="0" err="1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bool</a:t>
            </a:r>
            <a:endParaRPr lang="en-US" b="1" dirty="0"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eaLnBrk="1" hangingPunct="1">
              <a:defRPr/>
            </a:pPr>
            <a:r>
              <a:rPr lang="en-US" b="1" dirty="0" err="1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imageString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( </a:t>
            </a:r>
            <a:r>
              <a:rPr lang="fr-FR" b="1" dirty="0" err="1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GdImage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$image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$font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  <a:b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             </a:t>
            </a:r>
            <a:r>
              <a:rPr lang="en-US" b="1" dirty="0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$x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$y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  <a:b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             </a:t>
            </a:r>
            <a:r>
              <a:rPr lang="en-US" b="1" dirty="0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$s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lang="en-US" b="1" dirty="0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$color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 ): </a:t>
            </a:r>
            <a:r>
              <a:rPr lang="en-US" b="1" dirty="0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bool</a:t>
            </a:r>
            <a:endParaRPr lang="en-US" b="1" dirty="0"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defRPr/>
            </a:pPr>
            <a:fld id="{7647712C-2265-4772-949E-F9ABEE1A638A}" type="slidenum">
              <a:rPr lang="fr-FR" altLang="fr-FR" sz="1200" b="1" smtClean="0">
                <a:latin typeface="Consolas" panose="020B0609020204030204" pitchFamily="49" charset="0"/>
              </a:rPr>
              <a:pPr>
                <a:defRPr/>
              </a:pPr>
              <a:t>11</a:t>
            </a:fld>
            <a:endParaRPr lang="fr-FR" altLang="fr-FR" sz="1200" b="1" dirty="0">
              <a:latin typeface="Consolas" panose="020B0609020204030204" pitchFamily="49" charset="0"/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B4BC1E3A-1764-409B-BEC5-4061DCFAE936}" type="datetime11">
              <a:rPr lang="fr-FR" smtClean="0"/>
              <a:t>10:33:27</a:t>
            </a:fld>
            <a:endParaRPr lang="fr-FR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2023-2024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10972800" cy="647700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/>
              <a:t>Création d'images à la volée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fr-FR" b="1" dirty="0">
                <a:solidFill>
                  <a:srgbClr val="008080"/>
                </a:solidFill>
                <a:latin typeface="Consolas" panose="020B0609020204030204" pitchFamily="49" charset="0"/>
              </a:rPr>
              <a:t>&lt;</a:t>
            </a:r>
            <a:r>
              <a:rPr lang="fr-FR" b="1" dirty="0" err="1">
                <a:solidFill>
                  <a:srgbClr val="804040"/>
                </a:solidFill>
                <a:latin typeface="Consolas" panose="020B0609020204030204" pitchFamily="49" charset="0"/>
              </a:rPr>
              <a:t>img</a:t>
            </a:r>
            <a:r>
              <a:rPr lang="fr-FR" b="1" dirty="0">
                <a:solidFill>
                  <a:srgbClr val="008080"/>
                </a:solidFill>
                <a:latin typeface="Consolas" panose="020B0609020204030204" pitchFamily="49" charset="0"/>
              </a:rPr>
              <a:t> </a:t>
            </a:r>
            <a:r>
              <a:rPr lang="fr-FR" b="1" dirty="0" err="1">
                <a:solidFill>
                  <a:srgbClr val="2E8B57"/>
                </a:solidFill>
                <a:latin typeface="Consolas" panose="020B0609020204030204" pitchFamily="49" charset="0"/>
              </a:rPr>
              <a:t>src</a:t>
            </a:r>
            <a:r>
              <a:rPr lang="fr-FR" b="1" dirty="0">
                <a:solidFill>
                  <a:srgbClr val="008080"/>
                </a:solidFill>
                <a:latin typeface="Consolas" panose="020B0609020204030204" pitchFamily="49" charset="0"/>
              </a:rPr>
              <a:t>=</a:t>
            </a:r>
            <a:r>
              <a:rPr lang="fr-FR" b="1" dirty="0">
                <a:solidFill>
                  <a:srgbClr val="FF00FF"/>
                </a:solidFill>
                <a:latin typeface="Consolas" panose="020B0609020204030204" pitchFamily="49" charset="0"/>
              </a:rPr>
              <a:t>"</a:t>
            </a:r>
            <a:r>
              <a:rPr lang="fr-FR" b="1" dirty="0" err="1">
                <a:solidFill>
                  <a:srgbClr val="FF00FF"/>
                </a:solidFill>
                <a:latin typeface="Consolas" panose="020B0609020204030204" pitchFamily="49" charset="0"/>
              </a:rPr>
              <a:t>img.php</a:t>
            </a:r>
            <a:r>
              <a:rPr lang="fr-FR" b="1" dirty="0">
                <a:solidFill>
                  <a:srgbClr val="FF00FF"/>
                </a:solidFill>
                <a:latin typeface="Consolas" panose="020B0609020204030204" pitchFamily="49" charset="0"/>
              </a:rPr>
              <a:t>"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b="1" dirty="0">
                <a:solidFill>
                  <a:srgbClr val="FF00FF"/>
                </a:solidFill>
                <a:latin typeface="Consolas" panose="020B0609020204030204" pitchFamily="49" charset="0"/>
              </a:rPr>
              <a:t>     </a:t>
            </a:r>
            <a:r>
              <a:rPr lang="fr-FR" b="1" dirty="0" err="1">
                <a:solidFill>
                  <a:srgbClr val="2E8B57"/>
                </a:solidFill>
                <a:latin typeface="Consolas" panose="020B0609020204030204" pitchFamily="49" charset="0"/>
              </a:rPr>
              <a:t>alt</a:t>
            </a:r>
            <a:r>
              <a:rPr lang="fr-FR" b="1" dirty="0">
                <a:solidFill>
                  <a:srgbClr val="008080"/>
                </a:solidFill>
                <a:latin typeface="Consolas" panose="020B0609020204030204" pitchFamily="49" charset="0"/>
              </a:rPr>
              <a:t>=</a:t>
            </a:r>
            <a:r>
              <a:rPr lang="fr-FR" b="1" dirty="0">
                <a:solidFill>
                  <a:srgbClr val="FF00FF"/>
                </a:solidFill>
                <a:latin typeface="Consolas" panose="020B0609020204030204" pitchFamily="49" charset="0"/>
              </a:rPr>
              <a:t>"Mon image"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b="1" dirty="0">
                <a:solidFill>
                  <a:srgbClr val="2E8B57"/>
                </a:solidFill>
                <a:latin typeface="Consolas" panose="020B0609020204030204" pitchFamily="49" charset="0"/>
              </a:rPr>
              <a:t>     </a:t>
            </a:r>
            <a:r>
              <a:rPr lang="fr-FR" b="1" dirty="0" err="1">
                <a:solidFill>
                  <a:srgbClr val="2E8B57"/>
                </a:solidFill>
                <a:latin typeface="Consolas" panose="020B0609020204030204" pitchFamily="49" charset="0"/>
              </a:rPr>
              <a:t>height</a:t>
            </a:r>
            <a:r>
              <a:rPr lang="fr-FR" b="1" dirty="0">
                <a:solidFill>
                  <a:srgbClr val="008080"/>
                </a:solidFill>
                <a:latin typeface="Consolas" panose="020B0609020204030204" pitchFamily="49" charset="0"/>
              </a:rPr>
              <a:t>=</a:t>
            </a:r>
            <a:r>
              <a:rPr lang="fr-FR" b="1" dirty="0">
                <a:solidFill>
                  <a:srgbClr val="FF00FF"/>
                </a:solidFill>
                <a:latin typeface="Consolas" panose="020B0609020204030204" pitchFamily="49" charset="0"/>
              </a:rPr>
              <a:t>"152"</a:t>
            </a:r>
            <a:r>
              <a:rPr lang="fr-FR" b="1" dirty="0">
                <a:solidFill>
                  <a:srgbClr val="008080"/>
                </a:solidFill>
                <a:latin typeface="Consolas" panose="020B0609020204030204" pitchFamily="49" charset="0"/>
              </a:rPr>
              <a:t> </a:t>
            </a:r>
            <a:r>
              <a:rPr lang="fr-FR" b="1" dirty="0" err="1">
                <a:solidFill>
                  <a:srgbClr val="2E8B57"/>
                </a:solidFill>
                <a:latin typeface="Consolas" panose="020B0609020204030204" pitchFamily="49" charset="0"/>
              </a:rPr>
              <a:t>width</a:t>
            </a:r>
            <a:r>
              <a:rPr lang="fr-FR" b="1" dirty="0">
                <a:solidFill>
                  <a:srgbClr val="008080"/>
                </a:solidFill>
                <a:latin typeface="Consolas" panose="020B0609020204030204" pitchFamily="49" charset="0"/>
              </a:rPr>
              <a:t>=</a:t>
            </a:r>
            <a:r>
              <a:rPr lang="fr-FR" b="1" dirty="0">
                <a:solidFill>
                  <a:srgbClr val="FF00FF"/>
                </a:solidFill>
                <a:latin typeface="Consolas" panose="020B0609020204030204" pitchFamily="49" charset="0"/>
              </a:rPr>
              <a:t>"210"</a:t>
            </a:r>
            <a:r>
              <a:rPr lang="fr-FR" b="1" dirty="0">
                <a:solidFill>
                  <a:srgbClr val="008080"/>
                </a:solidFill>
                <a:latin typeface="Consolas" panose="020B0609020204030204" pitchFamily="49" charset="0"/>
              </a:rPr>
              <a:t>&gt;</a:t>
            </a:r>
            <a:endParaRPr lang="fr-FR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fr-FR" sz="1400" b="1" dirty="0">
              <a:solidFill>
                <a:srgbClr val="6A5ACD"/>
              </a:solidFill>
              <a:latin typeface="Consolas" panose="020B0609020204030204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fr-FR" sz="1400" b="1" dirty="0">
              <a:solidFill>
                <a:srgbClr val="6A5ACD"/>
              </a:solidFill>
              <a:latin typeface="Consolas" panose="020B0609020204030204" pitchFamily="49" charset="0"/>
            </a:endParaRPr>
          </a:p>
        </p:txBody>
      </p:sp>
      <p:sp>
        <p:nvSpPr>
          <p:cNvPr id="8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defRPr/>
            </a:pPr>
            <a:fld id="{66C5E35B-84B5-4CD1-B6D5-4B2F125DD6E5}" type="slidenum">
              <a:rPr lang="fr-FR" altLang="fr-FR" sz="1200" b="1" smtClean="0">
                <a:latin typeface="Consolas" panose="020B0609020204030204" pitchFamily="49" charset="0"/>
              </a:rPr>
              <a:pPr>
                <a:defRPr/>
              </a:pPr>
              <a:t>12</a:t>
            </a:fld>
            <a:endParaRPr lang="fr-FR" altLang="fr-FR" sz="1200" b="1" dirty="0">
              <a:latin typeface="Consolas" panose="020B0609020204030204" pitchFamily="49" charset="0"/>
            </a:endParaRPr>
          </a:p>
        </p:txBody>
      </p:sp>
      <p:sp>
        <p:nvSpPr>
          <p:cNvPr id="9" name="Rectangle 219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6D19AE36-FC17-41C4-8E4B-AA2D05DD75E0}" type="datetime11">
              <a:rPr lang="fr-FR" smtClean="0"/>
              <a:t>10:33:27</a:t>
            </a:fld>
            <a:endParaRPr lang="fr-FR" dirty="0"/>
          </a:p>
        </p:txBody>
      </p:sp>
      <p:sp>
        <p:nvSpPr>
          <p:cNvPr id="10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2023-2024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5591175" y="2857500"/>
            <a:ext cx="5976938" cy="35401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fr-FR" sz="1600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&lt;?</a:t>
            </a:r>
            <a:r>
              <a:rPr lang="fr-FR" sz="1600" b="1" dirty="0" err="1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php</a:t>
            </a:r>
            <a:endParaRPr lang="fr-FR" sz="1600" b="1" dirty="0">
              <a:solidFill>
                <a:srgbClr val="6A5AC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  <a:p>
            <a:pPr>
              <a:defRPr/>
            </a:pPr>
            <a:r>
              <a:rPr lang="fr-FR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// Création</a:t>
            </a:r>
          </a:p>
          <a:p>
            <a:pPr>
              <a:defRPr/>
            </a:pPr>
            <a:r>
              <a:rPr lang="fr-FR" sz="16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$</a:t>
            </a:r>
            <a:r>
              <a:rPr lang="fr-FR" sz="1600" b="1" dirty="0" err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im</a:t>
            </a:r>
            <a:r>
              <a:rPr lang="fr-FR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fr-FR" sz="16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=</a:t>
            </a:r>
            <a:r>
              <a:rPr lang="fr-FR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fr-FR" sz="1600" b="1" dirty="0" err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imageCreate</a:t>
            </a:r>
            <a:r>
              <a:rPr lang="fr-FR" sz="1600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(</a:t>
            </a:r>
            <a:r>
              <a:rPr lang="fr-FR" sz="16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100</a:t>
            </a:r>
            <a:r>
              <a:rPr lang="fr-FR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, </a:t>
            </a:r>
            <a:r>
              <a:rPr lang="fr-FR" sz="16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100</a:t>
            </a:r>
            <a:r>
              <a:rPr lang="fr-FR" sz="1600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)</a:t>
            </a:r>
            <a:r>
              <a:rPr lang="fr-FR" sz="1600" b="1" dirty="0">
                <a:solidFill>
                  <a:srgbClr val="A02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;</a:t>
            </a:r>
          </a:p>
          <a:p>
            <a:pPr>
              <a:defRPr/>
            </a:pPr>
            <a:endParaRPr lang="fr-FR" sz="1600" b="1" dirty="0">
              <a:solidFill>
                <a:srgbClr val="A02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  <a:p>
            <a:pPr>
              <a:defRPr/>
            </a:pPr>
            <a:r>
              <a:rPr lang="fr-FR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// Manipulations</a:t>
            </a:r>
          </a:p>
          <a:p>
            <a:pPr>
              <a:defRPr/>
            </a:pPr>
            <a:r>
              <a:rPr lang="fr-FR" sz="16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$</a:t>
            </a:r>
            <a:r>
              <a:rPr lang="fr-FR" sz="1600" b="1" dirty="0" err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red</a:t>
            </a:r>
            <a:r>
              <a:rPr lang="fr-FR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fr-FR" sz="16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= </a:t>
            </a:r>
            <a:r>
              <a:rPr lang="fr-FR" sz="1600" b="1" dirty="0" err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imageColorAllocate</a:t>
            </a:r>
            <a:r>
              <a:rPr lang="fr-FR" sz="1600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(</a:t>
            </a:r>
            <a:r>
              <a:rPr lang="fr-FR" sz="16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$</a:t>
            </a:r>
            <a:r>
              <a:rPr lang="fr-FR" sz="1600" b="1" dirty="0" err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im</a:t>
            </a:r>
            <a:r>
              <a:rPr lang="fr-FR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, </a:t>
            </a:r>
            <a:r>
              <a:rPr lang="fr-FR" sz="16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255</a:t>
            </a:r>
            <a:r>
              <a:rPr lang="fr-FR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, </a:t>
            </a:r>
            <a:r>
              <a:rPr lang="fr-FR" sz="16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0</a:t>
            </a:r>
            <a:r>
              <a:rPr lang="fr-FR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, </a:t>
            </a:r>
            <a:r>
              <a:rPr lang="fr-FR" sz="16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0</a:t>
            </a:r>
            <a:r>
              <a:rPr lang="fr-FR" sz="1600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)</a:t>
            </a:r>
            <a:r>
              <a:rPr lang="fr-FR" sz="1600" b="1" dirty="0">
                <a:solidFill>
                  <a:srgbClr val="A02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;</a:t>
            </a:r>
          </a:p>
          <a:p>
            <a:pPr>
              <a:defRPr/>
            </a:pPr>
            <a:r>
              <a:rPr lang="fr-FR" sz="1600" b="1" dirty="0" err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imageFilledRectangle</a:t>
            </a:r>
            <a:r>
              <a:rPr lang="fr-FR" sz="1600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(</a:t>
            </a:r>
            <a:r>
              <a:rPr lang="fr-FR" sz="16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$</a:t>
            </a:r>
            <a:r>
              <a:rPr lang="fr-FR" sz="1600" b="1" dirty="0" err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im</a:t>
            </a:r>
            <a:r>
              <a:rPr lang="fr-FR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, </a:t>
            </a:r>
            <a:r>
              <a:rPr lang="fr-FR" sz="16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0</a:t>
            </a:r>
            <a:r>
              <a:rPr lang="fr-FR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, </a:t>
            </a:r>
            <a:r>
              <a:rPr lang="fr-FR" sz="16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0</a:t>
            </a:r>
            <a:r>
              <a:rPr lang="fr-FR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, </a:t>
            </a:r>
            <a:r>
              <a:rPr lang="fr-FR" sz="16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99</a:t>
            </a:r>
            <a:r>
              <a:rPr lang="fr-FR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, </a:t>
            </a:r>
            <a:r>
              <a:rPr lang="fr-FR" sz="16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99</a:t>
            </a:r>
            <a:r>
              <a:rPr lang="fr-FR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, </a:t>
            </a:r>
            <a:r>
              <a:rPr lang="fr-FR" sz="16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$</a:t>
            </a:r>
            <a:r>
              <a:rPr lang="fr-FR" sz="1600" b="1" dirty="0" err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red</a:t>
            </a:r>
            <a:r>
              <a:rPr lang="fr-FR" sz="1600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)</a:t>
            </a:r>
            <a:r>
              <a:rPr lang="fr-FR" sz="1600" b="1" dirty="0">
                <a:solidFill>
                  <a:srgbClr val="A02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;</a:t>
            </a:r>
          </a:p>
          <a:p>
            <a:pPr>
              <a:defRPr/>
            </a:pPr>
            <a:endParaRPr lang="fr-FR" sz="1600" b="1" dirty="0">
              <a:solidFill>
                <a:srgbClr val="A02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  <a:p>
            <a:pPr>
              <a:defRPr/>
            </a:pPr>
            <a:r>
              <a:rPr lang="fr-FR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// Envoi vers le navigateur</a:t>
            </a:r>
          </a:p>
          <a:p>
            <a:pPr>
              <a:defRPr/>
            </a:pPr>
            <a:r>
              <a:rPr lang="fr-FR" sz="16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header</a:t>
            </a:r>
            <a:r>
              <a:rPr lang="fr-FR" sz="1600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(</a:t>
            </a:r>
            <a:r>
              <a:rPr lang="fr-FR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'</a:t>
            </a:r>
            <a:r>
              <a:rPr lang="fr-FR" sz="16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Content-Type: image/</a:t>
            </a:r>
            <a:r>
              <a:rPr lang="fr-FR" sz="1600" b="1" dirty="0" err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png</a:t>
            </a:r>
            <a:r>
              <a:rPr lang="fr-FR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'</a:t>
            </a:r>
            <a:r>
              <a:rPr lang="fr-FR" sz="1600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)</a:t>
            </a:r>
            <a:r>
              <a:rPr lang="fr-FR" sz="1600" b="1" dirty="0">
                <a:solidFill>
                  <a:srgbClr val="A02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;</a:t>
            </a:r>
          </a:p>
          <a:p>
            <a:pPr>
              <a:defRPr/>
            </a:pPr>
            <a:r>
              <a:rPr lang="fr-FR" sz="1600" b="1" dirty="0" err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imagePNG</a:t>
            </a:r>
            <a:r>
              <a:rPr lang="fr-FR" sz="1600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(</a:t>
            </a:r>
            <a:r>
              <a:rPr lang="fr-FR" sz="16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$</a:t>
            </a:r>
            <a:r>
              <a:rPr lang="fr-FR" sz="1600" b="1" dirty="0" err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im</a:t>
            </a:r>
            <a:r>
              <a:rPr lang="fr-FR" sz="1600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)</a:t>
            </a:r>
            <a:r>
              <a:rPr lang="fr-FR" sz="1600" b="1" dirty="0">
                <a:solidFill>
                  <a:srgbClr val="A02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;</a:t>
            </a:r>
          </a:p>
          <a:p>
            <a:pPr>
              <a:defRPr/>
            </a:pPr>
            <a:endParaRPr lang="fr-FR" sz="1600" b="1" dirty="0">
              <a:solidFill>
                <a:srgbClr val="A02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  <a:p>
            <a:pPr>
              <a:defRPr/>
            </a:pPr>
            <a:r>
              <a:rPr lang="fr-FR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// Libération mémoire</a:t>
            </a:r>
          </a:p>
          <a:p>
            <a:pPr>
              <a:defRPr/>
            </a:pPr>
            <a:r>
              <a:rPr lang="fr-FR" sz="1600" b="1" dirty="0" err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imageDestroy</a:t>
            </a:r>
            <a:r>
              <a:rPr lang="fr-FR" sz="1600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(</a:t>
            </a:r>
            <a:r>
              <a:rPr lang="fr-FR" sz="16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$</a:t>
            </a:r>
            <a:r>
              <a:rPr lang="fr-FR" sz="1600" b="1" dirty="0" err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im</a:t>
            </a:r>
            <a:r>
              <a:rPr lang="fr-FR" sz="1600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)</a:t>
            </a:r>
            <a:r>
              <a:rPr lang="fr-FR" sz="1600" b="1" dirty="0">
                <a:solidFill>
                  <a:srgbClr val="A02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1552154" y="1360488"/>
            <a:ext cx="2887662" cy="36036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</p:txBody>
      </p:sp>
      <p:cxnSp>
        <p:nvCxnSpPr>
          <p:cNvPr id="33798" name="AutoShape 6"/>
          <p:cNvCxnSpPr>
            <a:cxnSpLocks noChangeShapeType="1"/>
            <a:stCxn id="33797" idx="3"/>
            <a:endCxn id="33796" idx="0"/>
          </p:cNvCxnSpPr>
          <p:nvPr/>
        </p:nvCxnSpPr>
        <p:spPr bwMode="auto">
          <a:xfrm>
            <a:off x="4439816" y="1540669"/>
            <a:ext cx="4139828" cy="1316831"/>
          </a:xfrm>
          <a:prstGeom prst="curvedConnector2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407988" y="2857500"/>
            <a:ext cx="5040312" cy="314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Peut dépendre de paramètres GET</a:t>
            </a:r>
          </a:p>
          <a:p>
            <a:pPr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(ou POST) :</a:t>
            </a:r>
          </a:p>
          <a:p>
            <a:pPr>
              <a:defRPr/>
            </a:pP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>
              <a:buFontTx/>
              <a:buChar char="•"/>
              <a:defRPr/>
            </a:pP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img.php?</a:t>
            </a:r>
            <a:r>
              <a:rPr lang="fr-FR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t</a:t>
            </a:r>
            <a:r>
              <a:rPr lang="fr-FR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=Coucou</a:t>
            </a:r>
          </a:p>
          <a:p>
            <a:pPr>
              <a:buFontTx/>
              <a:buChar char="•"/>
              <a:defRPr/>
            </a:pP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img.php?</a:t>
            </a:r>
            <a:r>
              <a:rPr lang="fr-FR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r</a:t>
            </a:r>
            <a:r>
              <a:rPr lang="fr-FR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=10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&amp;</a:t>
            </a:r>
            <a:r>
              <a:rPr lang="fr-FR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v=120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&amp;</a:t>
            </a:r>
            <a:r>
              <a:rPr lang="fr-FR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b=255</a:t>
            </a:r>
          </a:p>
          <a:p>
            <a:pPr>
              <a:buFontTx/>
              <a:buChar char="•"/>
              <a:defRPr/>
            </a:pP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img.php?</a:t>
            </a:r>
            <a:r>
              <a:rPr lang="fr-FR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i</a:t>
            </a:r>
            <a:r>
              <a:rPr lang="fr-FR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=im.jpg</a:t>
            </a:r>
          </a:p>
          <a:p>
            <a:pPr>
              <a:buFontTx/>
              <a:buChar char="•"/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nimBg="1"/>
      <p:bldP spid="33797" grpId="0" animBg="1"/>
      <p:bldP spid="3379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47700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/>
              <a:t>Introduction d’une vision objet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b="1" dirty="0" err="1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imageCreateTrueColor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b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			 </a:t>
            </a:r>
            <a:r>
              <a:rPr lang="fr-FR" b="1" dirty="0" err="1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</a:t>
            </a:r>
            <a:r>
              <a:rPr lang="fr-FR" b="1" i="1" dirty="0" err="1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width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lang="fr-FR" b="1" dirty="0" err="1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</a:t>
            </a:r>
            <a:r>
              <a:rPr lang="fr-FR" b="1" i="1" dirty="0" err="1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height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): </a:t>
            </a:r>
            <a:r>
              <a:rPr lang="fr-FR" b="1" dirty="0" err="1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GdImage</a:t>
            </a:r>
            <a:endParaRPr lang="fr-FR" b="1" dirty="0"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eaLnBrk="1" hangingPunct="1">
              <a:defRPr/>
            </a:pPr>
            <a:endParaRPr lang="en-US" b="1" dirty="0"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eaLnBrk="1" hangingPunct="1">
              <a:defRPr/>
            </a:pPr>
            <a:r>
              <a:rPr lang="en-US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imageColorAllocate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( </a:t>
            </a:r>
            <a:r>
              <a:rPr lang="fr-FR" b="1" dirty="0" err="1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GdImage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$image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, …</a:t>
            </a:r>
          </a:p>
          <a:p>
            <a:pPr eaLnBrk="1" hangingPunct="1">
              <a:defRPr/>
            </a:pPr>
            <a:r>
              <a:rPr lang="en-US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imageArc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( </a:t>
            </a:r>
            <a:r>
              <a:rPr lang="fr-FR" b="1" dirty="0" err="1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GdImage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$image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, …</a:t>
            </a:r>
          </a:p>
          <a:p>
            <a:pPr eaLnBrk="1" hangingPunct="1">
              <a:defRPr/>
            </a:pP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imageLine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( </a:t>
            </a:r>
            <a:r>
              <a:rPr lang="fr-FR" b="1" dirty="0" err="1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GdImage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$image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, …</a:t>
            </a:r>
          </a:p>
          <a:p>
            <a:pPr eaLnBrk="1" hangingPunct="1">
              <a:defRPr/>
            </a:pPr>
            <a:r>
              <a:rPr lang="en-US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imageString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( </a:t>
            </a:r>
            <a:r>
              <a:rPr lang="fr-FR" b="1" dirty="0" err="1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GdImage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$image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, …</a:t>
            </a:r>
          </a:p>
          <a:p>
            <a:pPr eaLnBrk="1" hangingPunct="1">
              <a:defRPr/>
            </a:pPr>
            <a:endParaRPr lang="en-US" b="1" dirty="0"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eaLnBrk="1" hangingPunct="1">
              <a:defRPr/>
            </a:pPr>
            <a:r>
              <a:rPr lang="fr-FR" b="1" dirty="0" err="1">
                <a:latin typeface="Consolas" panose="020B0609020204030204" pitchFamily="49" charset="0"/>
                <a:cs typeface="Courier New" panose="02070309020205020404" pitchFamily="49" charset="0"/>
              </a:rPr>
              <a:t>imageDestroy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( </a:t>
            </a:r>
            <a:r>
              <a:rPr lang="fr-FR" b="1" dirty="0" err="1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GdImage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$image 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defRPr/>
            </a:pPr>
            <a:fld id="{59BFF474-0DA1-4A20-921C-CDDB0E9FE6CB}" type="slidenum">
              <a:rPr lang="fr-FR" altLang="fr-FR" sz="1200" b="1" smtClean="0">
                <a:latin typeface="Consolas" panose="020B0609020204030204" pitchFamily="49" charset="0"/>
              </a:rPr>
              <a:pPr>
                <a:defRPr/>
              </a:pPr>
              <a:t>13</a:t>
            </a:fld>
            <a:endParaRPr lang="fr-FR" altLang="fr-FR" sz="1200" b="1" dirty="0">
              <a:latin typeface="Consolas" panose="020B0609020204030204" pitchFamily="49" charset="0"/>
            </a:endParaRP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8919AB7E-7773-45FB-BE4F-9B0C438B0671}" type="datetime11">
              <a:rPr lang="fr-FR" smtClean="0"/>
              <a:t>10:33:27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2023-2024</a:t>
            </a: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8814817" y="1714500"/>
            <a:ext cx="1529655" cy="47625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2827271" y="3257550"/>
            <a:ext cx="2914487" cy="47625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4799855" y="2743200"/>
            <a:ext cx="2914487" cy="47625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</p:txBody>
      </p:sp>
      <p:sp>
        <p:nvSpPr>
          <p:cNvPr id="12" name="AutoShape 5"/>
          <p:cNvSpPr>
            <a:spLocks noChangeArrowheads="1"/>
          </p:cNvSpPr>
          <p:nvPr/>
        </p:nvSpPr>
        <p:spPr bwMode="auto">
          <a:xfrm>
            <a:off x="3060634" y="3770313"/>
            <a:ext cx="2914487" cy="47625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3443221" y="4281488"/>
            <a:ext cx="2914487" cy="47625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</p:txBody>
      </p:sp>
      <p:sp>
        <p:nvSpPr>
          <p:cNvPr id="14" name="AutoShape 5"/>
          <p:cNvSpPr>
            <a:spLocks noChangeArrowheads="1"/>
          </p:cNvSpPr>
          <p:nvPr/>
        </p:nvSpPr>
        <p:spPr bwMode="auto">
          <a:xfrm>
            <a:off x="3616352" y="5294313"/>
            <a:ext cx="2911696" cy="47625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</p:txBody>
      </p:sp>
      <p:sp>
        <p:nvSpPr>
          <p:cNvPr id="15" name="Rectangle à coins arrondis 14" hidden="1"/>
          <p:cNvSpPr/>
          <p:nvPr/>
        </p:nvSpPr>
        <p:spPr bwMode="auto">
          <a:xfrm rot="19800000">
            <a:off x="1885950" y="3433763"/>
            <a:ext cx="8208963" cy="57785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8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$</a:t>
            </a:r>
            <a:r>
              <a:rPr lang="fr-FR" sz="2800" b="1" dirty="0" err="1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urier New" panose="02070309020205020404" pitchFamily="49" charset="0"/>
              </a:rPr>
              <a:t>resource</a:t>
            </a:r>
            <a:r>
              <a:rPr lang="fr-FR" sz="2800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représente l’</a:t>
            </a:r>
            <a:r>
              <a:rPr lang="fr-FR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entité image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manipulée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47700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/>
              <a:t>Encapsulation objet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fr-FR" sz="2400" b="1" dirty="0">
                <a:solidFill>
                  <a:srgbClr val="2E8B57"/>
                </a:solidFill>
                <a:latin typeface="Consolas" panose="020B0609020204030204" pitchFamily="49" charset="0"/>
              </a:rPr>
              <a:t>class </a:t>
            </a:r>
            <a:r>
              <a:rPr lang="fr-FR" sz="2400" b="1" dirty="0" err="1">
                <a:solidFill>
                  <a:srgbClr val="2E8B57"/>
                </a:solidFill>
                <a:latin typeface="Consolas" panose="020B0609020204030204" pitchFamily="49" charset="0"/>
              </a:rPr>
              <a:t>MyGdImage</a:t>
            </a:r>
            <a:r>
              <a:rPr lang="fr-FR" sz="2400" b="1" dirty="0">
                <a:solidFill>
                  <a:srgbClr val="2E8B57"/>
                </a:solidFill>
                <a:latin typeface="Consolas" panose="020B0609020204030204" pitchFamily="49" charset="0"/>
              </a:rPr>
              <a:t> </a:t>
            </a:r>
            <a:r>
              <a:rPr lang="fr-FR" sz="2400" b="1" dirty="0">
                <a:solidFill>
                  <a:srgbClr val="6A5ACD"/>
                </a:solidFill>
                <a:latin typeface="Consolas" panose="020B0609020204030204" pitchFamily="49" charset="0"/>
              </a:rPr>
              <a:t>{</a:t>
            </a:r>
          </a:p>
          <a:p>
            <a:pPr eaLnBrk="1" hangingPunct="1">
              <a:buNone/>
              <a:defRPr/>
            </a:pPr>
            <a:endParaRPr lang="fr-FR" sz="2400" b="1" dirty="0">
              <a:latin typeface="Consolas" panose="020B0609020204030204" pitchFamily="49" charset="0"/>
            </a:endParaRPr>
          </a:p>
          <a:p>
            <a:pPr eaLnBrk="1" hangingPunct="1">
              <a:buNone/>
              <a:defRPr/>
            </a:pPr>
            <a:r>
              <a:rPr lang="fr-FR" sz="2400" b="1" dirty="0">
                <a:latin typeface="Consolas" panose="020B0609020204030204" pitchFamily="49" charset="0"/>
              </a:rPr>
              <a:t>    </a:t>
            </a:r>
            <a:r>
              <a:rPr lang="fr-FR" sz="2400" b="1" dirty="0" err="1">
                <a:solidFill>
                  <a:srgbClr val="2E8B57"/>
                </a:solidFill>
                <a:latin typeface="Consolas" panose="020B0609020204030204" pitchFamily="49" charset="0"/>
              </a:rPr>
              <a:t>private</a:t>
            </a:r>
            <a:r>
              <a:rPr lang="fr-FR" sz="2400" b="1" dirty="0">
                <a:solidFill>
                  <a:srgbClr val="2E8B57"/>
                </a:solidFill>
                <a:latin typeface="Consolas" panose="020B0609020204030204" pitchFamily="49" charset="0"/>
              </a:rPr>
              <a:t> </a:t>
            </a:r>
            <a:r>
              <a:rPr lang="fr-FR" sz="2400" b="1" dirty="0">
                <a:solidFill>
                  <a:srgbClr val="804040"/>
                </a:solidFill>
                <a:latin typeface="Consolas" panose="020B0609020204030204" pitchFamily="49" charset="0"/>
              </a:rPr>
              <a:t>?</a:t>
            </a:r>
            <a:r>
              <a:rPr lang="fr-FR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GdImage</a:t>
            </a:r>
            <a:r>
              <a:rPr lang="fr-FR" sz="2400" b="1" dirty="0">
                <a:solidFill>
                  <a:srgbClr val="804040"/>
                </a:solidFill>
                <a:latin typeface="Consolas" panose="020B0609020204030204" pitchFamily="49" charset="0"/>
              </a:rPr>
              <a:t> $</a:t>
            </a:r>
            <a:r>
              <a:rPr lang="fr-FR" sz="2400" b="1" dirty="0" err="1">
                <a:solidFill>
                  <a:srgbClr val="008080"/>
                </a:solidFill>
                <a:latin typeface="Consolas" panose="020B0609020204030204" pitchFamily="49" charset="0"/>
              </a:rPr>
              <a:t>resource</a:t>
            </a:r>
            <a:r>
              <a:rPr lang="fr-FR" sz="2400" b="1" dirty="0">
                <a:solidFill>
                  <a:srgbClr val="008080"/>
                </a:solidFill>
                <a:latin typeface="Consolas" panose="020B0609020204030204" pitchFamily="49" charset="0"/>
              </a:rPr>
              <a:t> </a:t>
            </a:r>
            <a:r>
              <a:rPr lang="fr-FR" sz="2400" b="1" dirty="0">
                <a:solidFill>
                  <a:srgbClr val="804040"/>
                </a:solidFill>
                <a:latin typeface="Consolas" panose="020B0609020204030204" pitchFamily="49" charset="0"/>
              </a:rPr>
              <a:t>= </a:t>
            </a:r>
            <a:r>
              <a:rPr lang="fr-FR" sz="2400" b="1" dirty="0" err="1">
                <a:solidFill>
                  <a:srgbClr val="2E8B57"/>
                </a:solidFill>
                <a:latin typeface="Consolas" panose="020B0609020204030204" pitchFamily="49" charset="0"/>
              </a:rPr>
              <a:t>null</a:t>
            </a:r>
            <a:r>
              <a:rPr lang="fr-FR" sz="2400" b="1" dirty="0">
                <a:solidFill>
                  <a:srgbClr val="6A5ACD"/>
                </a:solidFill>
                <a:latin typeface="Consolas" panose="020B0609020204030204" pitchFamily="49" charset="0"/>
              </a:rPr>
              <a:t>;</a:t>
            </a:r>
            <a:endParaRPr lang="fr-FR" sz="2400" b="1" dirty="0">
              <a:solidFill>
                <a:srgbClr val="2E8B57"/>
              </a:solidFill>
              <a:latin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fr-FR" sz="2400" b="1" dirty="0">
              <a:latin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400" b="1" dirty="0">
                <a:latin typeface="Consolas" panose="020B0609020204030204" pitchFamily="49" charset="0"/>
              </a:rPr>
              <a:t>    </a:t>
            </a:r>
            <a:r>
              <a:rPr lang="fr-FR" sz="2400" b="1" dirty="0" err="1">
                <a:solidFill>
                  <a:srgbClr val="2E8B57"/>
                </a:solidFill>
                <a:latin typeface="Consolas" panose="020B0609020204030204" pitchFamily="49" charset="0"/>
              </a:rPr>
              <a:t>private</a:t>
            </a:r>
            <a:r>
              <a:rPr lang="fr-FR" sz="2400" b="1" dirty="0">
                <a:solidFill>
                  <a:srgbClr val="2E8B57"/>
                </a:solidFill>
                <a:latin typeface="Consolas" panose="020B0609020204030204" pitchFamily="49" charset="0"/>
              </a:rPr>
              <a:t> </a:t>
            </a:r>
            <a:r>
              <a:rPr lang="fr-FR" sz="2400" b="1" dirty="0" err="1">
                <a:solidFill>
                  <a:srgbClr val="A020F0"/>
                </a:solidFill>
                <a:latin typeface="Consolas" panose="020B0609020204030204" pitchFamily="49" charset="0"/>
              </a:rPr>
              <a:t>function</a:t>
            </a:r>
            <a:r>
              <a:rPr lang="fr-FR" sz="2400" b="1" dirty="0">
                <a:solidFill>
                  <a:srgbClr val="A020F0"/>
                </a:solidFill>
                <a:latin typeface="Consolas" panose="020B0609020204030204" pitchFamily="49" charset="0"/>
              </a:rPr>
              <a:t> </a:t>
            </a:r>
            <a:r>
              <a:rPr lang="fr-FR" sz="2400" b="1" dirty="0" err="1">
                <a:solidFill>
                  <a:srgbClr val="804040"/>
                </a:solidFill>
                <a:latin typeface="Consolas" panose="020B0609020204030204" pitchFamily="49" charset="0"/>
              </a:rPr>
              <a:t>__construct</a:t>
            </a:r>
            <a:r>
              <a:rPr lang="fr-FR" sz="2400" b="1" dirty="0">
                <a:solidFill>
                  <a:srgbClr val="6A5ACD"/>
                </a:solidFill>
                <a:latin typeface="Consolas" panose="020B0609020204030204" pitchFamily="49" charset="0"/>
              </a:rPr>
              <a:t>() {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400" b="1" dirty="0">
                <a:latin typeface="Consolas" panose="020B0609020204030204" pitchFamily="49" charset="0"/>
              </a:rPr>
              <a:t>    </a:t>
            </a:r>
            <a:r>
              <a:rPr lang="fr-FR" sz="2400" b="1" dirty="0">
                <a:solidFill>
                  <a:srgbClr val="6A5ACD"/>
                </a:solidFill>
                <a:latin typeface="Consolas" panose="020B0609020204030204" pitchFamily="49" charset="0"/>
              </a:rPr>
              <a:t>}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fr-FR" sz="2400" b="1" dirty="0">
              <a:latin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400" b="1" dirty="0">
                <a:latin typeface="Consolas" panose="020B0609020204030204" pitchFamily="49" charset="0"/>
              </a:rPr>
              <a:t>    </a:t>
            </a:r>
            <a:r>
              <a:rPr lang="fr-FR" sz="2400" b="1" dirty="0">
                <a:solidFill>
                  <a:srgbClr val="2E8B57"/>
                </a:solidFill>
                <a:latin typeface="Consolas" panose="020B0609020204030204" pitchFamily="49" charset="0"/>
              </a:rPr>
              <a:t>public </a:t>
            </a:r>
            <a:r>
              <a:rPr lang="fr-FR" sz="2400" b="1" dirty="0" err="1">
                <a:solidFill>
                  <a:srgbClr val="A020F0"/>
                </a:solidFill>
                <a:latin typeface="Consolas" panose="020B0609020204030204" pitchFamily="49" charset="0"/>
              </a:rPr>
              <a:t>function</a:t>
            </a:r>
            <a:r>
              <a:rPr lang="fr-FR" sz="2400" b="1" dirty="0">
                <a:solidFill>
                  <a:srgbClr val="A020F0"/>
                </a:solidFill>
                <a:latin typeface="Consolas" panose="020B0609020204030204" pitchFamily="49" charset="0"/>
              </a:rPr>
              <a:t> </a:t>
            </a:r>
            <a:r>
              <a:rPr lang="fr-FR" sz="2400" b="1" dirty="0" err="1">
                <a:solidFill>
                  <a:srgbClr val="804040"/>
                </a:solidFill>
                <a:latin typeface="Consolas" panose="020B0609020204030204" pitchFamily="49" charset="0"/>
              </a:rPr>
              <a:t>__destruct</a:t>
            </a:r>
            <a:r>
              <a:rPr lang="fr-FR" sz="2400" b="1" dirty="0">
                <a:solidFill>
                  <a:srgbClr val="6A5ACD"/>
                </a:solidFill>
                <a:latin typeface="Consolas" panose="020B0609020204030204" pitchFamily="49" charset="0"/>
              </a:rPr>
              <a:t>() {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400" b="1" dirty="0">
                <a:latin typeface="Consolas" panose="020B0609020204030204" pitchFamily="49" charset="0"/>
              </a:rPr>
              <a:t>        </a:t>
            </a:r>
            <a:r>
              <a:rPr lang="fr-FR" sz="2400" b="1" dirty="0">
                <a:solidFill>
                  <a:srgbClr val="804040"/>
                </a:solidFill>
                <a:latin typeface="Consolas" panose="020B0609020204030204" pitchFamily="49" charset="0"/>
              </a:rPr>
              <a:t>if </a:t>
            </a:r>
            <a:r>
              <a:rPr lang="fr-FR" sz="2400" b="1" dirty="0">
                <a:solidFill>
                  <a:srgbClr val="6A5ACD"/>
                </a:solidFill>
                <a:latin typeface="Consolas" panose="020B0609020204030204" pitchFamily="49" charset="0"/>
              </a:rPr>
              <a:t>(</a:t>
            </a:r>
            <a:r>
              <a:rPr lang="fr-FR" sz="2400" b="1" dirty="0">
                <a:solidFill>
                  <a:srgbClr val="804040"/>
                </a:solidFill>
                <a:latin typeface="Consolas" panose="020B0609020204030204" pitchFamily="49" charset="0"/>
              </a:rPr>
              <a:t>!</a:t>
            </a:r>
            <a:r>
              <a:rPr lang="fr-FR" sz="2400" b="1" dirty="0" err="1">
                <a:solidFill>
                  <a:srgbClr val="008080"/>
                </a:solidFill>
                <a:latin typeface="Consolas" panose="020B0609020204030204" pitchFamily="49" charset="0"/>
              </a:rPr>
              <a:t>is_null</a:t>
            </a:r>
            <a:r>
              <a:rPr lang="fr-FR" sz="2400" b="1" dirty="0">
                <a:solidFill>
                  <a:srgbClr val="6A5ACD"/>
                </a:solidFill>
                <a:latin typeface="Consolas" panose="020B0609020204030204" pitchFamily="49" charset="0"/>
              </a:rPr>
              <a:t>(</a:t>
            </a:r>
            <a:r>
              <a:rPr lang="fr-FR" sz="2400" b="1" dirty="0">
                <a:solidFill>
                  <a:srgbClr val="804040"/>
                </a:solidFill>
                <a:latin typeface="Consolas" panose="020B0609020204030204" pitchFamily="49" charset="0"/>
              </a:rPr>
              <a:t>$</a:t>
            </a:r>
            <a:r>
              <a:rPr lang="fr-FR" sz="2400" b="1" dirty="0" err="1">
                <a:solidFill>
                  <a:srgbClr val="008080"/>
                </a:solidFill>
                <a:latin typeface="Consolas" panose="020B0609020204030204" pitchFamily="49" charset="0"/>
              </a:rPr>
              <a:t>this</a:t>
            </a:r>
            <a:r>
              <a:rPr lang="fr-FR" sz="2400" b="1" dirty="0">
                <a:solidFill>
                  <a:srgbClr val="2E8B57"/>
                </a:solidFill>
                <a:latin typeface="Consolas" panose="020B0609020204030204" pitchFamily="49" charset="0"/>
              </a:rPr>
              <a:t>-&gt;</a:t>
            </a:r>
            <a:r>
              <a:rPr lang="fr-FR" sz="2400" b="1" dirty="0" err="1">
                <a:solidFill>
                  <a:srgbClr val="2E8B57"/>
                </a:solidFill>
                <a:latin typeface="Consolas" panose="020B0609020204030204" pitchFamily="49" charset="0"/>
              </a:rPr>
              <a:t>resource</a:t>
            </a:r>
            <a:r>
              <a:rPr lang="fr-FR" sz="2400" b="1" dirty="0">
                <a:solidFill>
                  <a:srgbClr val="6A5ACD"/>
                </a:solidFill>
                <a:latin typeface="Consolas" panose="020B0609020204030204" pitchFamily="49" charset="0"/>
              </a:rPr>
              <a:t>))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400" b="1" dirty="0">
                <a:latin typeface="Consolas" panose="020B0609020204030204" pitchFamily="49" charset="0"/>
              </a:rPr>
              <a:t>            </a:t>
            </a:r>
            <a:r>
              <a:rPr lang="fr-FR" sz="2400" b="1" dirty="0" err="1">
                <a:solidFill>
                  <a:srgbClr val="008080"/>
                </a:solidFill>
                <a:latin typeface="Consolas" panose="020B0609020204030204" pitchFamily="49" charset="0"/>
              </a:rPr>
              <a:t>imageDestroy</a:t>
            </a:r>
            <a:r>
              <a:rPr lang="fr-FR" sz="2400" b="1" dirty="0">
                <a:solidFill>
                  <a:srgbClr val="6A5ACD"/>
                </a:solidFill>
                <a:latin typeface="Consolas" panose="020B0609020204030204" pitchFamily="49" charset="0"/>
              </a:rPr>
              <a:t>(</a:t>
            </a:r>
            <a:r>
              <a:rPr lang="fr-FR" sz="2400" b="1" dirty="0">
                <a:solidFill>
                  <a:srgbClr val="804040"/>
                </a:solidFill>
                <a:latin typeface="Consolas" panose="020B0609020204030204" pitchFamily="49" charset="0"/>
              </a:rPr>
              <a:t>$</a:t>
            </a:r>
            <a:r>
              <a:rPr lang="fr-FR" sz="2400" b="1" dirty="0" err="1">
                <a:solidFill>
                  <a:srgbClr val="008080"/>
                </a:solidFill>
                <a:latin typeface="Consolas" panose="020B0609020204030204" pitchFamily="49" charset="0"/>
              </a:rPr>
              <a:t>this</a:t>
            </a:r>
            <a:r>
              <a:rPr lang="fr-FR" sz="2400" b="1" dirty="0">
                <a:solidFill>
                  <a:srgbClr val="2E8B57"/>
                </a:solidFill>
                <a:latin typeface="Consolas" panose="020B0609020204030204" pitchFamily="49" charset="0"/>
              </a:rPr>
              <a:t>-&gt;</a:t>
            </a:r>
            <a:r>
              <a:rPr lang="fr-FR" sz="2400" b="1" dirty="0" err="1">
                <a:solidFill>
                  <a:srgbClr val="2E8B57"/>
                </a:solidFill>
                <a:latin typeface="Consolas" panose="020B0609020204030204" pitchFamily="49" charset="0"/>
              </a:rPr>
              <a:t>resource</a:t>
            </a:r>
            <a:r>
              <a:rPr lang="fr-FR" sz="2400" b="1" dirty="0">
                <a:solidFill>
                  <a:srgbClr val="6A5ACD"/>
                </a:solidFill>
                <a:latin typeface="Consolas" panose="020B0609020204030204" pitchFamily="49" charset="0"/>
              </a:rPr>
              <a:t>);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400" b="1" dirty="0">
                <a:latin typeface="Consolas" panose="020B0609020204030204" pitchFamily="49" charset="0"/>
              </a:rPr>
              <a:t>    </a:t>
            </a:r>
            <a:r>
              <a:rPr lang="fr-FR" sz="2400" b="1" dirty="0">
                <a:solidFill>
                  <a:srgbClr val="6A5ACD"/>
                </a:solidFill>
                <a:latin typeface="Consolas" panose="020B0609020204030204" pitchFamily="49" charset="0"/>
              </a:rPr>
              <a:t>}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fr-FR" sz="2400" b="1" dirty="0">
              <a:solidFill>
                <a:srgbClr val="2E8B57"/>
              </a:solidFill>
              <a:latin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fr-FR" sz="24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defRPr/>
            </a:pPr>
            <a:fld id="{0612AF3A-86F7-46E0-98B9-370A156691D5}" type="slidenum">
              <a:rPr lang="fr-FR" altLang="fr-FR" sz="1200" b="1" smtClean="0">
                <a:latin typeface="Consolas" panose="020B0609020204030204" pitchFamily="49" charset="0"/>
              </a:rPr>
              <a:pPr>
                <a:defRPr/>
              </a:pPr>
              <a:t>14</a:t>
            </a:fld>
            <a:endParaRPr lang="fr-FR" altLang="fr-FR" sz="1200" b="1" dirty="0">
              <a:latin typeface="Consolas" panose="020B0609020204030204" pitchFamily="49" charset="0"/>
            </a:endParaRP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EC11F720-CE0E-4507-B79E-05D9CC6A188F}" type="datetime11">
              <a:rPr lang="fr-FR" smtClean="0"/>
              <a:t>10:33:27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2023-2024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47700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/>
              <a:t>Encapsulation objet : usine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000" b="1" dirty="0">
                <a:solidFill>
                  <a:srgbClr val="2E8B57"/>
                </a:solidFill>
                <a:latin typeface="Consolas" panose="020B0609020204030204" pitchFamily="49" charset="0"/>
              </a:rPr>
              <a:t>public static </a:t>
            </a:r>
            <a:r>
              <a:rPr lang="en-US" sz="2000" b="1" dirty="0">
                <a:solidFill>
                  <a:srgbClr val="A020F0"/>
                </a:solidFill>
                <a:latin typeface="Consolas" panose="020B0609020204030204" pitchFamily="49" charset="0"/>
              </a:rPr>
              <a:t>function</a:t>
            </a:r>
          </a:p>
          <a:p>
            <a:pPr eaLnBrk="1" hangingPunct="1">
              <a:buNone/>
              <a:defRPr/>
            </a:pPr>
            <a:r>
              <a:rPr lang="en-US" sz="2000" b="1" dirty="0">
                <a:solidFill>
                  <a:srgbClr val="A020F0"/>
                </a:solidFill>
                <a:latin typeface="Consolas" panose="020B0609020204030204" pitchFamily="49" charset="0"/>
              </a:rPr>
              <a:t>	         </a:t>
            </a:r>
            <a:r>
              <a:rPr lang="en-US" sz="2000" b="1" dirty="0" err="1">
                <a:solidFill>
                  <a:srgbClr val="A020F0"/>
                </a:solidFill>
                <a:latin typeface="Consolas" panose="020B0609020204030204" pitchFamily="49" charset="0"/>
              </a:rPr>
              <a:t>createFromSize</a:t>
            </a:r>
            <a:r>
              <a:rPr lang="en-US" sz="2000" b="1" dirty="0">
                <a:solidFill>
                  <a:srgbClr val="6A5ACD"/>
                </a:solidFill>
                <a:latin typeface="Consolas" panose="020B0609020204030204" pitchFamily="49" charset="0"/>
              </a:rPr>
              <a:t>(</a:t>
            </a:r>
            <a:r>
              <a:rPr lang="fr-FR" sz="2000" b="1" dirty="0" err="1">
                <a:solidFill>
                  <a:srgbClr val="2E8B57"/>
                </a:solidFill>
                <a:latin typeface="Consolas" panose="020B0609020204030204" pitchFamily="49" charset="0"/>
              </a:rPr>
              <a:t>int</a:t>
            </a:r>
            <a:r>
              <a:rPr lang="fr-FR" sz="2000" b="1" dirty="0">
                <a:solidFill>
                  <a:srgbClr val="2E8B57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804040"/>
                </a:solidFill>
                <a:latin typeface="Consolas" panose="020B0609020204030204" pitchFamily="49" charset="0"/>
              </a:rPr>
              <a:t>$</a:t>
            </a:r>
            <a:r>
              <a:rPr lang="en-US" sz="2000" b="1" dirty="0">
                <a:solidFill>
                  <a:srgbClr val="008080"/>
                </a:solidFill>
                <a:latin typeface="Consolas" panose="020B0609020204030204" pitchFamily="49" charset="0"/>
              </a:rPr>
              <a:t>x,</a:t>
            </a:r>
            <a:r>
              <a:rPr lang="fr-FR" sz="2000" b="1" dirty="0">
                <a:solidFill>
                  <a:srgbClr val="2E8B57"/>
                </a:solidFill>
                <a:latin typeface="Consolas" panose="020B0609020204030204" pitchFamily="49" charset="0"/>
              </a:rPr>
              <a:t> </a:t>
            </a:r>
            <a:r>
              <a:rPr lang="fr-FR" sz="2000" b="1" dirty="0" err="1">
                <a:solidFill>
                  <a:srgbClr val="2E8B57"/>
                </a:solidFill>
                <a:latin typeface="Consolas" panose="020B0609020204030204" pitchFamily="49" charset="0"/>
              </a:rPr>
              <a:t>int</a:t>
            </a:r>
            <a:r>
              <a:rPr lang="fr-FR" sz="2000" b="1" dirty="0">
                <a:solidFill>
                  <a:srgbClr val="2E8B57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804040"/>
                </a:solidFill>
                <a:latin typeface="Consolas" panose="020B0609020204030204" pitchFamily="49" charset="0"/>
              </a:rPr>
              <a:t>$</a:t>
            </a:r>
            <a:r>
              <a:rPr lang="en-US" sz="2000" b="1" dirty="0">
                <a:solidFill>
                  <a:srgbClr val="008080"/>
                </a:solidFill>
                <a:latin typeface="Consolas" panose="020B0609020204030204" pitchFamily="49" charset="0"/>
              </a:rPr>
              <a:t>y, </a:t>
            </a:r>
            <a:r>
              <a:rPr lang="fr-FR" sz="2000" b="1" dirty="0" err="1">
                <a:solidFill>
                  <a:srgbClr val="2E8B57"/>
                </a:solidFill>
                <a:latin typeface="Consolas" panose="020B0609020204030204" pitchFamily="49" charset="0"/>
              </a:rPr>
              <a:t>bool</a:t>
            </a:r>
            <a:r>
              <a:rPr lang="fr-FR" sz="2000" b="1" dirty="0">
                <a:solidFill>
                  <a:srgbClr val="2E8B57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804040"/>
                </a:solidFill>
                <a:latin typeface="Consolas" panose="020B0609020204030204" pitchFamily="49" charset="0"/>
              </a:rPr>
              <a:t>$</a:t>
            </a:r>
            <a:r>
              <a:rPr lang="en-US" sz="2000" b="1" dirty="0" err="1">
                <a:solidFill>
                  <a:srgbClr val="008080"/>
                </a:solidFill>
                <a:latin typeface="Consolas" panose="020B0609020204030204" pitchFamily="49" charset="0"/>
              </a:rPr>
              <a:t>truecolor</a:t>
            </a:r>
            <a:r>
              <a:rPr lang="en-US" sz="2000" b="1" dirty="0">
                <a:solidFill>
                  <a:srgbClr val="804040"/>
                </a:solidFill>
                <a:latin typeface="Consolas" panose="020B0609020204030204" pitchFamily="49" charset="0"/>
              </a:rPr>
              <a:t>=</a:t>
            </a:r>
            <a:r>
              <a:rPr lang="en-US" sz="2000" b="1" dirty="0">
                <a:solidFill>
                  <a:srgbClr val="FF00FF"/>
                </a:solidFill>
                <a:latin typeface="Consolas" panose="020B0609020204030204" pitchFamily="49" charset="0"/>
              </a:rPr>
              <a:t>true</a:t>
            </a:r>
            <a:r>
              <a:rPr lang="en-US" sz="2000" b="1" dirty="0">
                <a:solidFill>
                  <a:srgbClr val="6A5ACD"/>
                </a:solidFill>
                <a:latin typeface="Consolas" panose="020B0609020204030204" pitchFamily="49" charset="0"/>
              </a:rPr>
              <a:t>)</a:t>
            </a:r>
            <a:r>
              <a:rPr lang="en-US" sz="2000" b="1" dirty="0">
                <a:solidFill>
                  <a:srgbClr val="804040"/>
                </a:solidFill>
                <a:latin typeface="Consolas" panose="020B0609020204030204" pitchFamily="49" charset="0"/>
              </a:rPr>
              <a:t>: </a:t>
            </a:r>
            <a:r>
              <a:rPr lang="fr-FR" sz="2000" b="1" dirty="0">
                <a:solidFill>
                  <a:srgbClr val="2E8B57"/>
                </a:solidFill>
                <a:latin typeface="Consolas" panose="020B0609020204030204" pitchFamily="49" charset="0"/>
              </a:rPr>
              <a:t>self</a:t>
            </a:r>
            <a:r>
              <a:rPr lang="en-US" sz="2000" b="1" dirty="0">
                <a:solidFill>
                  <a:srgbClr val="6A5ACD"/>
                </a:solidFill>
                <a:latin typeface="Consolas" panose="020B0609020204030204" pitchFamily="49" charset="0"/>
              </a:rPr>
              <a:t> {</a:t>
            </a:r>
          </a:p>
          <a:p>
            <a:pPr eaLnBrk="1" hangingPunct="1">
              <a:buNone/>
              <a:defRPr/>
            </a:pPr>
            <a:r>
              <a:rPr lang="fr-FR" sz="2000" b="1" dirty="0">
                <a:latin typeface="Consolas" panose="020B0609020204030204" pitchFamily="49" charset="0"/>
              </a:rPr>
              <a:t>    </a:t>
            </a:r>
            <a:r>
              <a:rPr lang="fr-FR" sz="2000" b="1" dirty="0">
                <a:solidFill>
                  <a:srgbClr val="804040"/>
                </a:solidFill>
                <a:latin typeface="Consolas" panose="020B0609020204030204" pitchFamily="49" charset="0"/>
              </a:rPr>
              <a:t>$</a:t>
            </a:r>
            <a:r>
              <a:rPr lang="fr-FR" sz="2000" b="1" dirty="0" err="1">
                <a:solidFill>
                  <a:srgbClr val="008080"/>
                </a:solidFill>
                <a:latin typeface="Consolas" panose="020B0609020204030204" pitchFamily="49" charset="0"/>
              </a:rPr>
              <a:t>resource</a:t>
            </a:r>
            <a:r>
              <a:rPr lang="fr-FR" sz="2000" b="1" dirty="0">
                <a:solidFill>
                  <a:srgbClr val="008080"/>
                </a:solidFill>
                <a:latin typeface="Consolas" panose="020B0609020204030204" pitchFamily="49" charset="0"/>
              </a:rPr>
              <a:t> </a:t>
            </a:r>
            <a:r>
              <a:rPr lang="fr-FR" sz="2000" b="1" dirty="0">
                <a:solidFill>
                  <a:srgbClr val="804040"/>
                </a:solidFill>
                <a:latin typeface="Consolas" panose="020B0609020204030204" pitchFamily="49" charset="0"/>
              </a:rPr>
              <a:t>= </a:t>
            </a:r>
            <a:r>
              <a:rPr lang="fr-FR" sz="2000" b="1" dirty="0">
                <a:solidFill>
                  <a:srgbClr val="FF00FF"/>
                </a:solidFill>
                <a:latin typeface="Consolas" panose="020B0609020204030204" pitchFamily="49" charset="0"/>
              </a:rPr>
              <a:t>false</a:t>
            </a:r>
            <a:r>
              <a:rPr lang="fr-FR" sz="2000" b="1" dirty="0">
                <a:solidFill>
                  <a:srgbClr val="6A5ACD"/>
                </a:solidFill>
                <a:latin typeface="Consolas" panose="020B0609020204030204" pitchFamily="49" charset="0"/>
              </a:rPr>
              <a:t>;</a:t>
            </a:r>
            <a:endParaRPr lang="fr-FR" sz="2000" b="1" dirty="0">
              <a:solidFill>
                <a:srgbClr val="FF00FF"/>
              </a:solidFill>
              <a:latin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000" b="1" dirty="0">
                <a:latin typeface="Consolas" panose="020B0609020204030204" pitchFamily="49" charset="0"/>
              </a:rPr>
              <a:t>    </a:t>
            </a:r>
            <a:r>
              <a:rPr lang="fr-FR" sz="2000" b="1" dirty="0">
                <a:solidFill>
                  <a:srgbClr val="804040"/>
                </a:solidFill>
                <a:latin typeface="Consolas" panose="020B0609020204030204" pitchFamily="49" charset="0"/>
              </a:rPr>
              <a:t>if </a:t>
            </a:r>
            <a:r>
              <a:rPr lang="fr-FR" sz="2000" b="1" dirty="0">
                <a:solidFill>
                  <a:srgbClr val="6A5ACD"/>
                </a:solidFill>
                <a:latin typeface="Consolas" panose="020B0609020204030204" pitchFamily="49" charset="0"/>
              </a:rPr>
              <a:t>(</a:t>
            </a:r>
            <a:r>
              <a:rPr lang="fr-FR" sz="2000" b="1" dirty="0">
                <a:solidFill>
                  <a:srgbClr val="804040"/>
                </a:solidFill>
                <a:latin typeface="Consolas" panose="020B0609020204030204" pitchFamily="49" charset="0"/>
              </a:rPr>
              <a:t>$</a:t>
            </a:r>
            <a:r>
              <a:rPr lang="fr-FR" sz="2000" b="1" dirty="0" err="1">
                <a:solidFill>
                  <a:srgbClr val="008080"/>
                </a:solidFill>
                <a:latin typeface="Consolas" panose="020B0609020204030204" pitchFamily="49" charset="0"/>
              </a:rPr>
              <a:t>truecolor</a:t>
            </a:r>
            <a:r>
              <a:rPr lang="fr-FR" sz="2000" b="1" dirty="0">
                <a:solidFill>
                  <a:srgbClr val="6A5ACD"/>
                </a:solidFill>
                <a:latin typeface="Consolas" panose="020B0609020204030204" pitchFamily="49" charset="0"/>
              </a:rPr>
              <a:t>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000" b="1" dirty="0">
                <a:latin typeface="Consolas" panose="020B0609020204030204" pitchFamily="49" charset="0"/>
              </a:rPr>
              <a:t>         </a:t>
            </a:r>
            <a:r>
              <a:rPr lang="fr-FR" sz="2000" b="1" dirty="0">
                <a:solidFill>
                  <a:srgbClr val="804040"/>
                </a:solidFill>
                <a:latin typeface="Consolas" panose="020B0609020204030204" pitchFamily="49" charset="0"/>
              </a:rPr>
              <a:t>$</a:t>
            </a:r>
            <a:r>
              <a:rPr lang="fr-FR" sz="2000" b="1" dirty="0" err="1">
                <a:solidFill>
                  <a:srgbClr val="008080"/>
                </a:solidFill>
                <a:latin typeface="Consolas" panose="020B0609020204030204" pitchFamily="49" charset="0"/>
              </a:rPr>
              <a:t>resource</a:t>
            </a:r>
            <a:r>
              <a:rPr lang="fr-FR" sz="2000" b="1" dirty="0">
                <a:solidFill>
                  <a:srgbClr val="008080"/>
                </a:solidFill>
                <a:latin typeface="Consolas" panose="020B0609020204030204" pitchFamily="49" charset="0"/>
              </a:rPr>
              <a:t> </a:t>
            </a:r>
            <a:r>
              <a:rPr lang="fr-FR" sz="2000" b="1" dirty="0">
                <a:solidFill>
                  <a:srgbClr val="804040"/>
                </a:solidFill>
                <a:latin typeface="Consolas" panose="020B0609020204030204" pitchFamily="49" charset="0"/>
              </a:rPr>
              <a:t>= @</a:t>
            </a:r>
            <a:r>
              <a:rPr lang="fr-FR" sz="2000" b="1" dirty="0" err="1">
                <a:solidFill>
                  <a:srgbClr val="008080"/>
                </a:solidFill>
                <a:latin typeface="Consolas" panose="020B0609020204030204" pitchFamily="49" charset="0"/>
              </a:rPr>
              <a:t>imageCreateTrueColor</a:t>
            </a:r>
            <a:r>
              <a:rPr lang="fr-FR" sz="2000" b="1" dirty="0">
                <a:solidFill>
                  <a:srgbClr val="6A5ACD"/>
                </a:solidFill>
                <a:latin typeface="Consolas" panose="020B0609020204030204" pitchFamily="49" charset="0"/>
              </a:rPr>
              <a:t>(</a:t>
            </a:r>
            <a:r>
              <a:rPr lang="fr-FR" sz="2000" b="1" dirty="0">
                <a:solidFill>
                  <a:srgbClr val="804040"/>
                </a:solidFill>
                <a:latin typeface="Consolas" panose="020B0609020204030204" pitchFamily="49" charset="0"/>
              </a:rPr>
              <a:t>$</a:t>
            </a:r>
            <a:r>
              <a:rPr lang="fr-FR" sz="2000" b="1" dirty="0">
                <a:solidFill>
                  <a:srgbClr val="008080"/>
                </a:solidFill>
                <a:latin typeface="Consolas" panose="020B0609020204030204" pitchFamily="49" charset="0"/>
              </a:rPr>
              <a:t>x, </a:t>
            </a:r>
            <a:r>
              <a:rPr lang="fr-FR" sz="2000" b="1" dirty="0">
                <a:solidFill>
                  <a:srgbClr val="804040"/>
                </a:solidFill>
                <a:latin typeface="Consolas" panose="020B0609020204030204" pitchFamily="49" charset="0"/>
              </a:rPr>
              <a:t>$</a:t>
            </a:r>
            <a:r>
              <a:rPr lang="fr-FR" sz="2000" b="1" dirty="0">
                <a:solidFill>
                  <a:srgbClr val="008080"/>
                </a:solidFill>
                <a:latin typeface="Consolas" panose="020B0609020204030204" pitchFamily="49" charset="0"/>
              </a:rPr>
              <a:t>y</a:t>
            </a:r>
            <a:r>
              <a:rPr lang="fr-FR" sz="2000" b="1" dirty="0">
                <a:solidFill>
                  <a:srgbClr val="6A5ACD"/>
                </a:solidFill>
                <a:latin typeface="Consolas" panose="020B0609020204030204" pitchFamily="49" charset="0"/>
              </a:rPr>
              <a:t>);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000" b="1" dirty="0">
                <a:latin typeface="Consolas" panose="020B0609020204030204" pitchFamily="49" charset="0"/>
              </a:rPr>
              <a:t>    </a:t>
            </a:r>
            <a:r>
              <a:rPr lang="fr-FR" sz="2000" b="1" dirty="0" err="1">
                <a:solidFill>
                  <a:srgbClr val="804040"/>
                </a:solidFill>
                <a:latin typeface="Consolas" panose="020B0609020204030204" pitchFamily="49" charset="0"/>
              </a:rPr>
              <a:t>else</a:t>
            </a:r>
            <a:r>
              <a:rPr lang="fr-FR" sz="2000" b="1" dirty="0">
                <a:solidFill>
                  <a:srgbClr val="804040"/>
                </a:solidFill>
                <a:latin typeface="Consolas" panose="020B0609020204030204" pitchFamily="49" charset="0"/>
              </a:rPr>
              <a:t> $</a:t>
            </a:r>
            <a:r>
              <a:rPr lang="fr-FR" sz="2000" b="1" dirty="0" err="1">
                <a:solidFill>
                  <a:srgbClr val="008080"/>
                </a:solidFill>
                <a:latin typeface="Consolas" panose="020B0609020204030204" pitchFamily="49" charset="0"/>
              </a:rPr>
              <a:t>resource</a:t>
            </a:r>
            <a:r>
              <a:rPr lang="fr-FR" sz="2000" b="1" dirty="0">
                <a:solidFill>
                  <a:srgbClr val="008080"/>
                </a:solidFill>
                <a:latin typeface="Consolas" panose="020B0609020204030204" pitchFamily="49" charset="0"/>
              </a:rPr>
              <a:t> </a:t>
            </a:r>
            <a:r>
              <a:rPr lang="fr-FR" sz="2000" b="1" dirty="0">
                <a:solidFill>
                  <a:srgbClr val="804040"/>
                </a:solidFill>
                <a:latin typeface="Consolas" panose="020B0609020204030204" pitchFamily="49" charset="0"/>
              </a:rPr>
              <a:t>= @</a:t>
            </a:r>
            <a:r>
              <a:rPr lang="fr-FR" sz="2000" b="1" dirty="0" err="1">
                <a:solidFill>
                  <a:srgbClr val="008080"/>
                </a:solidFill>
                <a:latin typeface="Consolas" panose="020B0609020204030204" pitchFamily="49" charset="0"/>
              </a:rPr>
              <a:t>imageCreate</a:t>
            </a:r>
            <a:r>
              <a:rPr lang="fr-FR" sz="2000" b="1" dirty="0">
                <a:solidFill>
                  <a:srgbClr val="6A5ACD"/>
                </a:solidFill>
                <a:latin typeface="Consolas" panose="020B0609020204030204" pitchFamily="49" charset="0"/>
              </a:rPr>
              <a:t>(</a:t>
            </a:r>
            <a:r>
              <a:rPr lang="fr-FR" sz="2000" b="1" dirty="0">
                <a:solidFill>
                  <a:srgbClr val="804040"/>
                </a:solidFill>
                <a:latin typeface="Consolas" panose="020B0609020204030204" pitchFamily="49" charset="0"/>
              </a:rPr>
              <a:t>$</a:t>
            </a:r>
            <a:r>
              <a:rPr lang="fr-FR" sz="2000" b="1" dirty="0">
                <a:solidFill>
                  <a:srgbClr val="008080"/>
                </a:solidFill>
                <a:latin typeface="Consolas" panose="020B0609020204030204" pitchFamily="49" charset="0"/>
              </a:rPr>
              <a:t>x, </a:t>
            </a:r>
            <a:r>
              <a:rPr lang="fr-FR" sz="2000" b="1" dirty="0">
                <a:solidFill>
                  <a:srgbClr val="804040"/>
                </a:solidFill>
                <a:latin typeface="Consolas" panose="020B0609020204030204" pitchFamily="49" charset="0"/>
              </a:rPr>
              <a:t>$</a:t>
            </a:r>
            <a:r>
              <a:rPr lang="fr-FR" sz="2000" b="1" dirty="0">
                <a:solidFill>
                  <a:srgbClr val="008080"/>
                </a:solidFill>
                <a:latin typeface="Consolas" panose="020B0609020204030204" pitchFamily="49" charset="0"/>
              </a:rPr>
              <a:t>y</a:t>
            </a:r>
            <a:r>
              <a:rPr lang="fr-FR" sz="2000" b="1" dirty="0">
                <a:solidFill>
                  <a:srgbClr val="6A5ACD"/>
                </a:solidFill>
                <a:latin typeface="Consolas" panose="020B0609020204030204" pitchFamily="49" charset="0"/>
              </a:rPr>
              <a:t>);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000" b="1" dirty="0">
                <a:latin typeface="Consolas" panose="020B0609020204030204" pitchFamily="49" charset="0"/>
              </a:rPr>
              <a:t>    </a:t>
            </a:r>
            <a:r>
              <a:rPr lang="fr-FR" sz="2000" b="1" dirty="0">
                <a:solidFill>
                  <a:srgbClr val="804040"/>
                </a:solidFill>
                <a:latin typeface="Consolas" panose="020B0609020204030204" pitchFamily="49" charset="0"/>
              </a:rPr>
              <a:t>if </a:t>
            </a:r>
            <a:r>
              <a:rPr lang="fr-FR" sz="2000" b="1" dirty="0">
                <a:solidFill>
                  <a:srgbClr val="6A5ACD"/>
                </a:solidFill>
                <a:latin typeface="Consolas" panose="020B0609020204030204" pitchFamily="49" charset="0"/>
              </a:rPr>
              <a:t>(</a:t>
            </a:r>
            <a:r>
              <a:rPr lang="fr-FR" sz="2000" b="1" dirty="0">
                <a:solidFill>
                  <a:srgbClr val="804040"/>
                </a:solidFill>
                <a:latin typeface="Consolas" panose="020B0609020204030204" pitchFamily="49" charset="0"/>
              </a:rPr>
              <a:t>$</a:t>
            </a:r>
            <a:r>
              <a:rPr lang="fr-FR" sz="2000" b="1" dirty="0" err="1">
                <a:solidFill>
                  <a:srgbClr val="008080"/>
                </a:solidFill>
                <a:latin typeface="Consolas" panose="020B0609020204030204" pitchFamily="49" charset="0"/>
              </a:rPr>
              <a:t>resource</a:t>
            </a:r>
            <a:r>
              <a:rPr lang="fr-FR" sz="2000" b="1" dirty="0">
                <a:solidFill>
                  <a:srgbClr val="008080"/>
                </a:solidFill>
                <a:latin typeface="Consolas" panose="020B0609020204030204" pitchFamily="49" charset="0"/>
              </a:rPr>
              <a:t> </a:t>
            </a:r>
            <a:r>
              <a:rPr lang="fr-FR" sz="2000" b="1" dirty="0">
                <a:solidFill>
                  <a:srgbClr val="804040"/>
                </a:solidFill>
                <a:latin typeface="Consolas" panose="020B0609020204030204" pitchFamily="49" charset="0"/>
              </a:rPr>
              <a:t>!== </a:t>
            </a:r>
            <a:r>
              <a:rPr lang="fr-FR" sz="2000" b="1" dirty="0">
                <a:solidFill>
                  <a:srgbClr val="FF00FF"/>
                </a:solidFill>
                <a:latin typeface="Consolas" panose="020B0609020204030204" pitchFamily="49" charset="0"/>
              </a:rPr>
              <a:t>false</a:t>
            </a:r>
            <a:r>
              <a:rPr lang="fr-FR" sz="2000" b="1" dirty="0">
                <a:solidFill>
                  <a:srgbClr val="6A5ACD"/>
                </a:solidFill>
                <a:latin typeface="Consolas" panose="020B0609020204030204" pitchFamily="49" charset="0"/>
              </a:rPr>
              <a:t>) {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000" b="1" dirty="0">
                <a:latin typeface="Consolas" panose="020B0609020204030204" pitchFamily="49" charset="0"/>
              </a:rPr>
              <a:t>        </a:t>
            </a:r>
            <a:r>
              <a:rPr lang="fr-FR" sz="2000" b="1" dirty="0">
                <a:solidFill>
                  <a:srgbClr val="804040"/>
                </a:solidFill>
                <a:latin typeface="Consolas" panose="020B0609020204030204" pitchFamily="49" charset="0"/>
              </a:rPr>
              <a:t>$</a:t>
            </a:r>
            <a:r>
              <a:rPr lang="fr-FR" sz="2000" b="1" dirty="0">
                <a:solidFill>
                  <a:srgbClr val="008080"/>
                </a:solidFill>
                <a:latin typeface="Consolas" panose="020B0609020204030204" pitchFamily="49" charset="0"/>
              </a:rPr>
              <a:t>image </a:t>
            </a:r>
            <a:r>
              <a:rPr lang="fr-FR" sz="2000" b="1" dirty="0">
                <a:solidFill>
                  <a:srgbClr val="804040"/>
                </a:solidFill>
                <a:latin typeface="Consolas" panose="020B0609020204030204" pitchFamily="49" charset="0"/>
              </a:rPr>
              <a:t>= </a:t>
            </a:r>
            <a:r>
              <a:rPr lang="fr-FR" sz="2000" b="1" dirty="0">
                <a:solidFill>
                  <a:srgbClr val="A020F0"/>
                </a:solidFill>
                <a:latin typeface="Consolas" panose="020B0609020204030204" pitchFamily="49" charset="0"/>
              </a:rPr>
              <a:t>new </a:t>
            </a:r>
            <a:r>
              <a:rPr lang="fr-FR" sz="2000" b="1" dirty="0">
                <a:solidFill>
                  <a:srgbClr val="2E8B57"/>
                </a:solidFill>
                <a:latin typeface="Consolas" panose="020B0609020204030204" pitchFamily="49" charset="0"/>
              </a:rPr>
              <a:t>self</a:t>
            </a:r>
            <a:r>
              <a:rPr lang="fr-FR" sz="2000" b="1" dirty="0">
                <a:solidFill>
                  <a:srgbClr val="6A5ACD"/>
                </a:solidFill>
                <a:latin typeface="Consolas" panose="020B0609020204030204" pitchFamily="49" charset="0"/>
              </a:rPr>
              <a:t>();</a:t>
            </a:r>
          </a:p>
          <a:p>
            <a:pPr eaLnBrk="1" hangingPunct="1">
              <a:buNone/>
              <a:defRPr/>
            </a:pPr>
            <a:r>
              <a:rPr lang="fr-FR" sz="2000" b="1" dirty="0">
                <a:latin typeface="Consolas" panose="020B0609020204030204" pitchFamily="49" charset="0"/>
              </a:rPr>
              <a:t>        </a:t>
            </a:r>
            <a:r>
              <a:rPr lang="fr-FR" sz="2000" b="1" dirty="0">
                <a:solidFill>
                  <a:srgbClr val="804040"/>
                </a:solidFill>
                <a:latin typeface="Consolas" panose="020B0609020204030204" pitchFamily="49" charset="0"/>
              </a:rPr>
              <a:t>$</a:t>
            </a:r>
            <a:r>
              <a:rPr lang="fr-FR" sz="2000" b="1" dirty="0">
                <a:solidFill>
                  <a:srgbClr val="008080"/>
                </a:solidFill>
                <a:latin typeface="Consolas" panose="020B0609020204030204" pitchFamily="49" charset="0"/>
              </a:rPr>
              <a:t>image</a:t>
            </a:r>
            <a:r>
              <a:rPr lang="fr-FR" sz="2000" b="1" dirty="0">
                <a:solidFill>
                  <a:srgbClr val="2E8B57"/>
                </a:solidFill>
                <a:latin typeface="Consolas" panose="020B0609020204030204" pitchFamily="49" charset="0"/>
              </a:rPr>
              <a:t>-&gt;</a:t>
            </a:r>
            <a:r>
              <a:rPr lang="fr-FR" sz="2000" b="1" dirty="0" err="1">
                <a:solidFill>
                  <a:srgbClr val="2E8B57"/>
                </a:solidFill>
                <a:latin typeface="Consolas" panose="020B0609020204030204" pitchFamily="49" charset="0"/>
              </a:rPr>
              <a:t>resource</a:t>
            </a:r>
            <a:r>
              <a:rPr lang="fr-FR" sz="2000" b="1" dirty="0">
                <a:solidFill>
                  <a:srgbClr val="2E8B57"/>
                </a:solidFill>
                <a:latin typeface="Consolas" panose="020B0609020204030204" pitchFamily="49" charset="0"/>
              </a:rPr>
              <a:t> </a:t>
            </a:r>
            <a:r>
              <a:rPr lang="fr-FR" sz="2000" b="1" dirty="0">
                <a:solidFill>
                  <a:srgbClr val="804040"/>
                </a:solidFill>
                <a:latin typeface="Consolas" panose="020B0609020204030204" pitchFamily="49" charset="0"/>
              </a:rPr>
              <a:t>= $</a:t>
            </a:r>
            <a:r>
              <a:rPr lang="fr-FR" sz="2000" b="1" dirty="0" err="1">
                <a:solidFill>
                  <a:srgbClr val="008080"/>
                </a:solidFill>
                <a:latin typeface="Consolas" panose="020B0609020204030204" pitchFamily="49" charset="0"/>
              </a:rPr>
              <a:t>resource</a:t>
            </a:r>
            <a:r>
              <a:rPr lang="fr-FR" sz="2000" b="1" dirty="0">
                <a:solidFill>
                  <a:srgbClr val="6A5ACD"/>
                </a:solidFill>
                <a:latin typeface="Consolas" panose="020B0609020204030204" pitchFamily="49" charset="0"/>
              </a:rPr>
              <a:t>;</a:t>
            </a:r>
            <a:endParaRPr lang="fr-FR" sz="2000" b="1" dirty="0">
              <a:solidFill>
                <a:srgbClr val="008080"/>
              </a:solidFill>
              <a:latin typeface="Consolas" panose="020B0609020204030204" pitchFamily="49" charset="0"/>
            </a:endParaRPr>
          </a:p>
          <a:p>
            <a:pPr eaLnBrk="1" hangingPunct="1">
              <a:buNone/>
              <a:defRPr/>
            </a:pPr>
            <a:r>
              <a:rPr lang="fr-FR" sz="2000" b="1" dirty="0">
                <a:latin typeface="Consolas" panose="020B0609020204030204" pitchFamily="49" charset="0"/>
              </a:rPr>
              <a:t>        </a:t>
            </a:r>
            <a:r>
              <a:rPr lang="fr-FR" sz="2000" b="1" dirty="0">
                <a:solidFill>
                  <a:srgbClr val="804040"/>
                </a:solidFill>
                <a:latin typeface="Consolas" panose="020B0609020204030204" pitchFamily="49" charset="0"/>
              </a:rPr>
              <a:t>return $</a:t>
            </a:r>
            <a:r>
              <a:rPr lang="fr-FR" sz="2000" b="1" dirty="0">
                <a:solidFill>
                  <a:srgbClr val="008080"/>
                </a:solidFill>
                <a:latin typeface="Consolas" panose="020B0609020204030204" pitchFamily="49" charset="0"/>
              </a:rPr>
              <a:t>image</a:t>
            </a:r>
            <a:r>
              <a:rPr lang="fr-FR" sz="2000" b="1" dirty="0">
                <a:solidFill>
                  <a:srgbClr val="6A5ACD"/>
                </a:solidFill>
                <a:latin typeface="Consolas" panose="020B0609020204030204" pitchFamily="49" charset="0"/>
              </a:rPr>
              <a:t>;</a:t>
            </a:r>
          </a:p>
          <a:p>
            <a:pPr eaLnBrk="1" hangingPunct="1">
              <a:buNone/>
              <a:defRPr/>
            </a:pPr>
            <a:r>
              <a:rPr lang="fr-FR" sz="2000" b="1" dirty="0">
                <a:solidFill>
                  <a:srgbClr val="6A5ACD"/>
                </a:solidFill>
                <a:latin typeface="Consolas" panose="020B0609020204030204" pitchFamily="49" charset="0"/>
              </a:rPr>
              <a:t>  </a:t>
            </a:r>
            <a:r>
              <a:rPr lang="fr-FR" sz="2000" b="1" dirty="0">
                <a:solidFill>
                  <a:srgbClr val="008080"/>
                </a:solidFill>
                <a:latin typeface="Consolas" panose="020B0609020204030204" pitchFamily="49" charset="0"/>
              </a:rPr>
              <a:t>  </a:t>
            </a:r>
            <a:r>
              <a:rPr lang="fr-FR" sz="2000" b="1" dirty="0">
                <a:solidFill>
                  <a:srgbClr val="6A5ACD"/>
                </a:solidFill>
                <a:latin typeface="Consolas" panose="020B0609020204030204" pitchFamily="49" charset="0"/>
              </a:rPr>
              <a:t>}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000" b="1" dirty="0">
                <a:latin typeface="Consolas" panose="020B0609020204030204" pitchFamily="49" charset="0"/>
              </a:rPr>
              <a:t>    </a:t>
            </a:r>
            <a:r>
              <a:rPr lang="fr-FR" sz="2000" b="1" dirty="0" err="1">
                <a:solidFill>
                  <a:srgbClr val="804040"/>
                </a:solidFill>
                <a:latin typeface="Consolas" panose="020B0609020204030204" pitchFamily="49" charset="0"/>
              </a:rPr>
              <a:t>else</a:t>
            </a:r>
            <a:endParaRPr lang="fr-FR" sz="2000" b="1" dirty="0">
              <a:solidFill>
                <a:srgbClr val="804040"/>
              </a:solidFill>
              <a:latin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b="1" dirty="0">
                <a:latin typeface="Consolas" panose="020B0609020204030204" pitchFamily="49" charset="0"/>
              </a:rPr>
              <a:t>        </a:t>
            </a:r>
            <a:r>
              <a:rPr lang="en-US" sz="2000" b="1" dirty="0">
                <a:solidFill>
                  <a:srgbClr val="804040"/>
                </a:solidFill>
                <a:latin typeface="Consolas" panose="020B0609020204030204" pitchFamily="49" charset="0"/>
              </a:rPr>
              <a:t>throw </a:t>
            </a:r>
            <a:r>
              <a:rPr lang="en-US" sz="2000" b="1" dirty="0">
                <a:solidFill>
                  <a:srgbClr val="A020F0"/>
                </a:solidFill>
                <a:latin typeface="Consolas" panose="020B0609020204030204" pitchFamily="49" charset="0"/>
              </a:rPr>
              <a:t>new </a:t>
            </a:r>
            <a:r>
              <a:rPr lang="en-US" sz="2000" b="1" dirty="0" err="1">
                <a:solidFill>
                  <a:srgbClr val="008080"/>
                </a:solidFill>
                <a:latin typeface="Consolas" panose="020B0609020204030204" pitchFamily="49" charset="0"/>
              </a:rPr>
              <a:t>LogicException</a:t>
            </a:r>
            <a:r>
              <a:rPr lang="en-US" sz="2000" b="1" dirty="0">
                <a:solidFill>
                  <a:srgbClr val="6A5ACD"/>
                </a:solidFill>
                <a:latin typeface="Consolas" panose="020B0609020204030204" pitchFamily="49" charset="0"/>
              </a:rPr>
              <a:t>("</a:t>
            </a:r>
            <a:r>
              <a:rPr lang="en-US" sz="2000" b="1" dirty="0">
                <a:solidFill>
                  <a:srgbClr val="FF00FF"/>
                </a:solidFill>
                <a:latin typeface="Consolas" panose="020B0609020204030204" pitchFamily="49" charset="0"/>
              </a:rPr>
              <a:t>Failed to create GD resource</a:t>
            </a:r>
            <a:r>
              <a:rPr lang="en-US" sz="2000" b="1" dirty="0">
                <a:solidFill>
                  <a:srgbClr val="6A5ACD"/>
                </a:solidFill>
                <a:latin typeface="Consolas" panose="020B0609020204030204" pitchFamily="49" charset="0"/>
              </a:rPr>
              <a:t>");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000" b="1" dirty="0">
                <a:solidFill>
                  <a:srgbClr val="6A5ACD"/>
                </a:solidFill>
                <a:latin typeface="Consolas" panose="020B0609020204030204" pitchFamily="49" charset="0"/>
              </a:rPr>
              <a:t>}</a:t>
            </a:r>
            <a:endParaRPr lang="fr-FR" sz="2000" b="1" dirty="0">
              <a:solidFill>
                <a:srgbClr val="2E8B57"/>
              </a:solidFill>
              <a:latin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fr-FR" sz="20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defRPr/>
            </a:pPr>
            <a:fld id="{837F3951-670E-4431-A64C-9566D2D17592}" type="slidenum">
              <a:rPr lang="fr-FR" altLang="fr-FR" sz="1200" b="1" smtClean="0">
                <a:latin typeface="Consolas" panose="020B0609020204030204" pitchFamily="49" charset="0"/>
              </a:rPr>
              <a:pPr>
                <a:defRPr/>
              </a:pPr>
              <a:t>15</a:t>
            </a:fld>
            <a:endParaRPr lang="fr-FR" altLang="fr-FR" sz="1200" b="1" dirty="0">
              <a:latin typeface="Consolas" panose="020B0609020204030204" pitchFamily="49" charset="0"/>
            </a:endParaRP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E39CAEB4-6B68-4231-BB37-DBEF7F17B0F0}" type="datetime11">
              <a:rPr lang="fr-FR" smtClean="0"/>
              <a:t>10:33:27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2023-2024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47700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/>
              <a:t>Encapsulation objet : usine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  <a:defRPr/>
            </a:pPr>
            <a:r>
              <a:rPr lang="en-US" sz="1800" b="1" dirty="0">
                <a:solidFill>
                  <a:srgbClr val="2E8B57"/>
                </a:solidFill>
                <a:latin typeface="Consolas" panose="020B0609020204030204" pitchFamily="49" charset="0"/>
              </a:rPr>
              <a:t>public static </a:t>
            </a:r>
            <a:r>
              <a:rPr lang="en-US" sz="1800" b="1" dirty="0">
                <a:solidFill>
                  <a:srgbClr val="A020F0"/>
                </a:solidFill>
                <a:latin typeface="Consolas" panose="020B0609020204030204" pitchFamily="49" charset="0"/>
              </a:rPr>
              <a:t>function</a:t>
            </a:r>
          </a:p>
          <a:p>
            <a:pPr eaLnBrk="1" hangingPunct="1">
              <a:buNone/>
              <a:defRPr/>
            </a:pPr>
            <a:r>
              <a:rPr lang="en-US" sz="1800" b="1" dirty="0">
                <a:solidFill>
                  <a:srgbClr val="A020F0"/>
                </a:solidFill>
                <a:latin typeface="Consolas" panose="020B0609020204030204" pitchFamily="49" charset="0"/>
              </a:rPr>
              <a:t>          </a:t>
            </a:r>
            <a:r>
              <a:rPr lang="en-US" sz="1800" b="1" dirty="0" err="1">
                <a:solidFill>
                  <a:srgbClr val="A020F0"/>
                </a:solidFill>
                <a:latin typeface="Consolas" panose="020B0609020204030204" pitchFamily="49" charset="0"/>
              </a:rPr>
              <a:t>createFromFile</a:t>
            </a:r>
            <a:r>
              <a:rPr lang="en-US" sz="1800" b="1" dirty="0">
                <a:solidFill>
                  <a:srgbClr val="6A5ACD"/>
                </a:solidFill>
                <a:latin typeface="Consolas" panose="020B0609020204030204" pitchFamily="49" charset="0"/>
              </a:rPr>
              <a:t>(</a:t>
            </a:r>
            <a:r>
              <a:rPr lang="en-US" sz="1800" b="1" dirty="0">
                <a:solidFill>
                  <a:srgbClr val="2E8B57"/>
                </a:solidFill>
                <a:latin typeface="Consolas" panose="020B0609020204030204" pitchFamily="49" charset="0"/>
              </a:rPr>
              <a:t>string </a:t>
            </a:r>
            <a:r>
              <a:rPr lang="en-US" sz="1800" b="1" dirty="0">
                <a:solidFill>
                  <a:srgbClr val="804040"/>
                </a:solidFill>
                <a:latin typeface="Consolas" panose="020B0609020204030204" pitchFamily="49" charset="0"/>
              </a:rPr>
              <a:t>$</a:t>
            </a:r>
            <a:r>
              <a:rPr lang="en-US" sz="1800" b="1" dirty="0">
                <a:solidFill>
                  <a:srgbClr val="008080"/>
                </a:solidFill>
                <a:latin typeface="Consolas" panose="020B0609020204030204" pitchFamily="49" charset="0"/>
              </a:rPr>
              <a:t>filename, </a:t>
            </a:r>
            <a:r>
              <a:rPr lang="en-US" sz="1800" b="1" dirty="0">
                <a:solidFill>
                  <a:srgbClr val="2E8B57"/>
                </a:solidFill>
                <a:latin typeface="Consolas" panose="020B0609020204030204" pitchFamily="49" charset="0"/>
              </a:rPr>
              <a:t>string </a:t>
            </a:r>
            <a:r>
              <a:rPr lang="en-US" sz="1800" b="1" dirty="0">
                <a:solidFill>
                  <a:srgbClr val="804040"/>
                </a:solidFill>
                <a:latin typeface="Consolas" panose="020B0609020204030204" pitchFamily="49" charset="0"/>
              </a:rPr>
              <a:t>$</a:t>
            </a:r>
            <a:r>
              <a:rPr lang="en-US" sz="1800" b="1" dirty="0" err="1">
                <a:solidFill>
                  <a:srgbClr val="008080"/>
                </a:solidFill>
                <a:latin typeface="Consolas" panose="020B0609020204030204" pitchFamily="49" charset="0"/>
              </a:rPr>
              <a:t>filetype</a:t>
            </a:r>
            <a:r>
              <a:rPr lang="en-US" sz="1800" b="1" dirty="0">
                <a:solidFill>
                  <a:srgbClr val="6A5ACD"/>
                </a:solidFill>
                <a:latin typeface="Consolas" panose="020B0609020204030204" pitchFamily="49" charset="0"/>
              </a:rPr>
              <a:t>)</a:t>
            </a:r>
            <a:r>
              <a:rPr lang="en-US" sz="1800" b="1" dirty="0">
                <a:solidFill>
                  <a:srgbClr val="804040"/>
                </a:solidFill>
                <a:latin typeface="Consolas" panose="020B0609020204030204" pitchFamily="49" charset="0"/>
              </a:rPr>
              <a:t>: </a:t>
            </a:r>
            <a:r>
              <a:rPr lang="fr-FR" sz="1800" b="1" dirty="0">
                <a:solidFill>
                  <a:srgbClr val="2E8B57"/>
                </a:solidFill>
                <a:latin typeface="Consolas" panose="020B0609020204030204" pitchFamily="49" charset="0"/>
              </a:rPr>
              <a:t>self</a:t>
            </a:r>
            <a:r>
              <a:rPr lang="en-US" sz="1800" b="1" dirty="0">
                <a:solidFill>
                  <a:srgbClr val="6A5ACD"/>
                </a:solidFill>
                <a:latin typeface="Consolas" panose="020B0609020204030204" pitchFamily="49" charset="0"/>
              </a:rPr>
              <a:t> {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800" b="1" dirty="0">
                <a:latin typeface="Consolas" panose="020B0609020204030204" pitchFamily="49" charset="0"/>
              </a:rPr>
              <a:t>  </a:t>
            </a:r>
            <a:r>
              <a:rPr lang="fr-FR" sz="1800" b="1" dirty="0">
                <a:solidFill>
                  <a:srgbClr val="804040"/>
                </a:solidFill>
                <a:latin typeface="Consolas" panose="020B0609020204030204" pitchFamily="49" charset="0"/>
              </a:rPr>
              <a:t>if </a:t>
            </a:r>
            <a:r>
              <a:rPr lang="fr-FR" sz="1800" b="1" dirty="0">
                <a:solidFill>
                  <a:srgbClr val="6A5ACD"/>
                </a:solidFill>
                <a:latin typeface="Consolas" panose="020B0609020204030204" pitchFamily="49" charset="0"/>
              </a:rPr>
              <a:t>(</a:t>
            </a:r>
            <a:r>
              <a:rPr lang="fr-FR" sz="1800" b="1" dirty="0" err="1">
                <a:solidFill>
                  <a:srgbClr val="008080"/>
                </a:solidFill>
                <a:latin typeface="Consolas" panose="020B0609020204030204" pitchFamily="49" charset="0"/>
              </a:rPr>
              <a:t>is_file</a:t>
            </a:r>
            <a:r>
              <a:rPr lang="fr-FR" sz="1800" b="1" dirty="0">
                <a:solidFill>
                  <a:srgbClr val="6A5ACD"/>
                </a:solidFill>
                <a:latin typeface="Consolas" panose="020B0609020204030204" pitchFamily="49" charset="0"/>
              </a:rPr>
              <a:t>(</a:t>
            </a:r>
            <a:r>
              <a:rPr lang="fr-FR" sz="1800" b="1" dirty="0">
                <a:solidFill>
                  <a:srgbClr val="804040"/>
                </a:solidFill>
                <a:latin typeface="Consolas" panose="020B0609020204030204" pitchFamily="49" charset="0"/>
              </a:rPr>
              <a:t>$</a:t>
            </a:r>
            <a:r>
              <a:rPr lang="fr-FR" sz="1800" b="1" dirty="0" err="1">
                <a:solidFill>
                  <a:srgbClr val="008080"/>
                </a:solidFill>
                <a:latin typeface="Consolas" panose="020B0609020204030204" pitchFamily="49" charset="0"/>
              </a:rPr>
              <a:t>filename</a:t>
            </a:r>
            <a:r>
              <a:rPr lang="fr-FR" sz="1800" b="1" dirty="0">
                <a:solidFill>
                  <a:srgbClr val="6A5ACD"/>
                </a:solidFill>
                <a:latin typeface="Consolas" panose="020B0609020204030204" pitchFamily="49" charset="0"/>
              </a:rPr>
              <a:t>)) {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800" b="1" dirty="0">
                <a:latin typeface="Consolas" panose="020B0609020204030204" pitchFamily="49" charset="0"/>
              </a:rPr>
              <a:t>     </a:t>
            </a:r>
            <a:r>
              <a:rPr lang="en-US" sz="1800" b="1" dirty="0">
                <a:solidFill>
                  <a:srgbClr val="804040"/>
                </a:solidFill>
                <a:latin typeface="Consolas" panose="020B0609020204030204" pitchFamily="49" charset="0"/>
              </a:rPr>
              <a:t>if </a:t>
            </a:r>
            <a:r>
              <a:rPr lang="en-US" sz="1800" b="1" dirty="0">
                <a:solidFill>
                  <a:srgbClr val="6A5ACD"/>
                </a:solidFill>
                <a:latin typeface="Consolas" panose="020B0609020204030204" pitchFamily="49" charset="0"/>
              </a:rPr>
              <a:t>(</a:t>
            </a:r>
            <a:r>
              <a:rPr lang="en-US" sz="1800" b="1" dirty="0" err="1">
                <a:solidFill>
                  <a:srgbClr val="008080"/>
                </a:solidFill>
                <a:latin typeface="Consolas" panose="020B0609020204030204" pitchFamily="49" charset="0"/>
              </a:rPr>
              <a:t>in_array</a:t>
            </a:r>
            <a:r>
              <a:rPr lang="en-US" sz="1800" b="1" dirty="0">
                <a:solidFill>
                  <a:srgbClr val="6A5ACD"/>
                </a:solidFill>
                <a:latin typeface="Consolas" panose="020B0609020204030204" pitchFamily="49" charset="0"/>
              </a:rPr>
              <a:t>(</a:t>
            </a:r>
            <a:r>
              <a:rPr lang="en-US" sz="1800" b="1" dirty="0">
                <a:solidFill>
                  <a:srgbClr val="804040"/>
                </a:solidFill>
                <a:latin typeface="Consolas" panose="020B0609020204030204" pitchFamily="49" charset="0"/>
              </a:rPr>
              <a:t>$</a:t>
            </a:r>
            <a:r>
              <a:rPr lang="en-US" sz="1800" b="1" dirty="0" err="1">
                <a:solidFill>
                  <a:srgbClr val="008080"/>
                </a:solidFill>
                <a:latin typeface="Consolas" panose="020B0609020204030204" pitchFamily="49" charset="0"/>
              </a:rPr>
              <a:t>filetype</a:t>
            </a:r>
            <a:r>
              <a:rPr lang="en-US" sz="1800" b="1" dirty="0">
                <a:solidFill>
                  <a:srgbClr val="008080"/>
                </a:solidFill>
                <a:latin typeface="Consolas" panose="020B0609020204030204" pitchFamily="49" charset="0"/>
              </a:rPr>
              <a:t>, </a:t>
            </a:r>
            <a:r>
              <a:rPr lang="en-US" sz="1800" b="1" dirty="0">
                <a:solidFill>
                  <a:srgbClr val="2E8B57"/>
                </a:solidFill>
                <a:latin typeface="Consolas" panose="020B0609020204030204" pitchFamily="49" charset="0"/>
              </a:rPr>
              <a:t>self</a:t>
            </a:r>
            <a:r>
              <a:rPr lang="en-US" sz="1800" b="1" dirty="0">
                <a:solidFill>
                  <a:srgbClr val="804040"/>
                </a:solidFill>
                <a:latin typeface="Consolas" panose="020B0609020204030204" pitchFamily="49" charset="0"/>
              </a:rPr>
              <a:t>::$</a:t>
            </a:r>
            <a:r>
              <a:rPr lang="en-US" sz="1800" b="1" dirty="0" err="1">
                <a:solidFill>
                  <a:srgbClr val="008080"/>
                </a:solidFill>
                <a:latin typeface="Consolas" panose="020B0609020204030204" pitchFamily="49" charset="0"/>
              </a:rPr>
              <a:t>factory_types</a:t>
            </a:r>
            <a:r>
              <a:rPr lang="en-US" sz="1800" b="1" dirty="0">
                <a:solidFill>
                  <a:srgbClr val="6A5ACD"/>
                </a:solidFill>
                <a:latin typeface="Consolas" panose="020B0609020204030204" pitchFamily="49" charset="0"/>
              </a:rPr>
              <a:t>))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800" b="1" dirty="0">
                <a:solidFill>
                  <a:srgbClr val="6A5ACD"/>
                </a:solidFill>
                <a:latin typeface="Consolas" panose="020B0609020204030204" pitchFamily="49" charset="0"/>
              </a:rPr>
              <a:t>     {</a:t>
            </a:r>
          </a:p>
          <a:p>
            <a:pPr eaLnBrk="1" hangingPunct="1">
              <a:buNone/>
              <a:defRPr/>
            </a:pPr>
            <a:r>
              <a:rPr lang="fr-FR" sz="1800" b="1" dirty="0">
                <a:latin typeface="Consolas" panose="020B0609020204030204" pitchFamily="49" charset="0"/>
              </a:rPr>
              <a:t>        </a:t>
            </a:r>
            <a:r>
              <a:rPr lang="fr-FR" sz="1800" b="1" dirty="0">
                <a:solidFill>
                  <a:srgbClr val="804040"/>
                </a:solidFill>
                <a:latin typeface="Consolas" panose="020B0609020204030204" pitchFamily="49" charset="0"/>
              </a:rPr>
              <a:t>$</a:t>
            </a:r>
            <a:r>
              <a:rPr lang="fr-FR" sz="1800" b="1" dirty="0" err="1">
                <a:solidFill>
                  <a:srgbClr val="008080"/>
                </a:solidFill>
                <a:latin typeface="Consolas" panose="020B0609020204030204" pitchFamily="49" charset="0"/>
              </a:rPr>
              <a:t>functionName</a:t>
            </a:r>
            <a:r>
              <a:rPr lang="fr-FR" sz="1800" b="1" dirty="0">
                <a:solidFill>
                  <a:srgbClr val="008080"/>
                </a:solidFill>
                <a:latin typeface="Consolas" panose="020B0609020204030204" pitchFamily="49" charset="0"/>
              </a:rPr>
              <a:t> </a:t>
            </a:r>
            <a:r>
              <a:rPr lang="fr-FR" sz="1800" b="1" dirty="0">
                <a:solidFill>
                  <a:srgbClr val="804040"/>
                </a:solidFill>
                <a:latin typeface="Consolas" panose="020B0609020204030204" pitchFamily="49" charset="0"/>
              </a:rPr>
              <a:t>= </a:t>
            </a:r>
            <a:r>
              <a:rPr lang="fr-F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'</a:t>
            </a:r>
            <a:r>
              <a:rPr lang="fr-FR" sz="1800" b="1" dirty="0" err="1">
                <a:solidFill>
                  <a:srgbClr val="FF00FF"/>
                </a:solidFill>
                <a:latin typeface="Consolas" panose="020B0609020204030204" pitchFamily="49" charset="0"/>
              </a:rPr>
              <a:t>imageCreateFrom</a:t>
            </a:r>
            <a:r>
              <a:rPr lang="fr-FR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'</a:t>
            </a:r>
            <a:r>
              <a:rPr lang="fr-FR" sz="1800" b="1" dirty="0">
                <a:solidFill>
                  <a:srgbClr val="FF00FF"/>
                </a:solidFill>
                <a:latin typeface="Consolas" panose="020B0609020204030204" pitchFamily="49" charset="0"/>
              </a:rPr>
              <a:t> </a:t>
            </a:r>
            <a:r>
              <a:rPr lang="fr-FR" sz="1800" b="1" dirty="0">
                <a:solidFill>
                  <a:srgbClr val="804040"/>
                </a:solidFill>
                <a:latin typeface="Consolas" panose="020B0609020204030204" pitchFamily="49" charset="0"/>
              </a:rPr>
              <a:t>. $</a:t>
            </a:r>
            <a:r>
              <a:rPr lang="fr-FR" sz="1800" b="1" dirty="0" err="1">
                <a:solidFill>
                  <a:srgbClr val="008080"/>
                </a:solidFill>
                <a:latin typeface="Consolas" panose="020B0609020204030204" pitchFamily="49" charset="0"/>
              </a:rPr>
              <a:t>filetype</a:t>
            </a:r>
            <a:r>
              <a:rPr lang="fr-FR" sz="1800" b="1" dirty="0">
                <a:solidFill>
                  <a:srgbClr val="6A5ACD"/>
                </a:solidFill>
                <a:latin typeface="Consolas" panose="020B0609020204030204" pitchFamily="49" charset="0"/>
              </a:rPr>
              <a:t>;</a:t>
            </a:r>
            <a:endParaRPr lang="fr-FR" sz="1800" b="1" dirty="0">
              <a:solidFill>
                <a:srgbClr val="008080"/>
              </a:solidFill>
              <a:latin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800" b="1" dirty="0">
                <a:latin typeface="Consolas" panose="020B0609020204030204" pitchFamily="49" charset="0"/>
              </a:rPr>
              <a:t>        </a:t>
            </a:r>
            <a:r>
              <a:rPr lang="fr-FR" sz="1800" b="1" dirty="0">
                <a:solidFill>
                  <a:srgbClr val="804040"/>
                </a:solidFill>
                <a:latin typeface="Consolas" panose="020B0609020204030204" pitchFamily="49" charset="0"/>
              </a:rPr>
              <a:t>$</a:t>
            </a:r>
            <a:r>
              <a:rPr lang="fr-FR" sz="1800" b="1" dirty="0">
                <a:solidFill>
                  <a:srgbClr val="008080"/>
                </a:solidFill>
                <a:latin typeface="Consolas" panose="020B0609020204030204" pitchFamily="49" charset="0"/>
              </a:rPr>
              <a:t>image </a:t>
            </a:r>
            <a:r>
              <a:rPr lang="fr-FR" sz="1800" b="1" dirty="0">
                <a:solidFill>
                  <a:srgbClr val="804040"/>
                </a:solidFill>
                <a:latin typeface="Consolas" panose="020B0609020204030204" pitchFamily="49" charset="0"/>
              </a:rPr>
              <a:t>= </a:t>
            </a:r>
            <a:r>
              <a:rPr lang="fr-FR" sz="1800" b="1" dirty="0">
                <a:solidFill>
                  <a:srgbClr val="A020F0"/>
                </a:solidFill>
                <a:latin typeface="Consolas" panose="020B0609020204030204" pitchFamily="49" charset="0"/>
              </a:rPr>
              <a:t>new </a:t>
            </a:r>
            <a:r>
              <a:rPr lang="fr-FR" sz="1800" b="1" dirty="0">
                <a:solidFill>
                  <a:srgbClr val="2E8B57"/>
                </a:solidFill>
                <a:latin typeface="Consolas" panose="020B0609020204030204" pitchFamily="49" charset="0"/>
              </a:rPr>
              <a:t>self</a:t>
            </a:r>
            <a:r>
              <a:rPr lang="fr-FR" sz="1800" b="1" dirty="0">
                <a:solidFill>
                  <a:srgbClr val="6A5ACD"/>
                </a:solidFill>
                <a:latin typeface="Consolas" panose="020B0609020204030204" pitchFamily="49" charset="0"/>
              </a:rPr>
              <a:t>();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800" b="1" dirty="0">
                <a:latin typeface="Consolas" panose="020B0609020204030204" pitchFamily="49" charset="0"/>
              </a:rPr>
              <a:t>        </a:t>
            </a:r>
            <a:r>
              <a:rPr lang="fr-FR" sz="1800" b="1" dirty="0">
                <a:solidFill>
                  <a:srgbClr val="804040"/>
                </a:solidFill>
                <a:latin typeface="Consolas" panose="020B0609020204030204" pitchFamily="49" charset="0"/>
              </a:rPr>
              <a:t>if </a:t>
            </a:r>
            <a:r>
              <a:rPr lang="fr-FR" sz="1800" b="1" dirty="0">
                <a:solidFill>
                  <a:srgbClr val="6A5ACD"/>
                </a:solidFill>
                <a:latin typeface="Consolas" panose="020B0609020204030204" pitchFamily="49" charset="0"/>
              </a:rPr>
              <a:t>((</a:t>
            </a:r>
            <a:r>
              <a:rPr lang="fr-FR" sz="1800" b="1" dirty="0">
                <a:solidFill>
                  <a:srgbClr val="804040"/>
                </a:solidFill>
                <a:latin typeface="Consolas" panose="020B0609020204030204" pitchFamily="49" charset="0"/>
              </a:rPr>
              <a:t>$</a:t>
            </a:r>
            <a:r>
              <a:rPr lang="fr-FR" sz="1800" b="1" dirty="0" err="1">
                <a:solidFill>
                  <a:srgbClr val="008080"/>
                </a:solidFill>
                <a:latin typeface="Consolas" panose="020B0609020204030204" pitchFamily="49" charset="0"/>
              </a:rPr>
              <a:t>tmp</a:t>
            </a:r>
            <a:r>
              <a:rPr lang="fr-FR" sz="1800" b="1" dirty="0">
                <a:solidFill>
                  <a:srgbClr val="008080"/>
                </a:solidFill>
                <a:latin typeface="Consolas" panose="020B0609020204030204" pitchFamily="49" charset="0"/>
              </a:rPr>
              <a:t> </a:t>
            </a:r>
            <a:r>
              <a:rPr lang="fr-FR" sz="1800" b="1" dirty="0">
                <a:solidFill>
                  <a:srgbClr val="804040"/>
                </a:solidFill>
                <a:latin typeface="Consolas" panose="020B0609020204030204" pitchFamily="49" charset="0"/>
              </a:rPr>
              <a:t>= @$</a:t>
            </a:r>
            <a:r>
              <a:rPr lang="fr-FR" sz="1800" b="1" dirty="0" err="1">
                <a:solidFill>
                  <a:srgbClr val="008080"/>
                </a:solidFill>
                <a:latin typeface="Consolas" panose="020B0609020204030204" pitchFamily="49" charset="0"/>
              </a:rPr>
              <a:t>functionName</a:t>
            </a:r>
            <a:r>
              <a:rPr lang="fr-FR" sz="1800" b="1" dirty="0">
                <a:solidFill>
                  <a:srgbClr val="6A5ACD"/>
                </a:solidFill>
                <a:latin typeface="Consolas" panose="020B0609020204030204" pitchFamily="49" charset="0"/>
              </a:rPr>
              <a:t>(</a:t>
            </a:r>
            <a:r>
              <a:rPr lang="fr-FR" sz="1800" b="1" dirty="0">
                <a:solidFill>
                  <a:srgbClr val="804040"/>
                </a:solidFill>
                <a:latin typeface="Consolas" panose="020B0609020204030204" pitchFamily="49" charset="0"/>
              </a:rPr>
              <a:t>$</a:t>
            </a:r>
            <a:r>
              <a:rPr lang="fr-FR" sz="1800" b="1" dirty="0" err="1">
                <a:solidFill>
                  <a:srgbClr val="008080"/>
                </a:solidFill>
                <a:latin typeface="Consolas" panose="020B0609020204030204" pitchFamily="49" charset="0"/>
              </a:rPr>
              <a:t>filename</a:t>
            </a:r>
            <a:r>
              <a:rPr lang="fr-FR" sz="1800" b="1" dirty="0">
                <a:solidFill>
                  <a:srgbClr val="6A5ACD"/>
                </a:solidFill>
                <a:latin typeface="Consolas" panose="020B0609020204030204" pitchFamily="49" charset="0"/>
              </a:rPr>
              <a:t>)) </a:t>
            </a:r>
            <a:r>
              <a:rPr lang="fr-FR" sz="1800" b="1" dirty="0">
                <a:solidFill>
                  <a:srgbClr val="804040"/>
                </a:solidFill>
                <a:latin typeface="Consolas" panose="020B0609020204030204" pitchFamily="49" charset="0"/>
              </a:rPr>
              <a:t>=== </a:t>
            </a:r>
            <a:r>
              <a:rPr lang="fr-FR" sz="1800" b="1" dirty="0">
                <a:solidFill>
                  <a:srgbClr val="FF00FF"/>
                </a:solidFill>
                <a:latin typeface="Consolas" panose="020B0609020204030204" pitchFamily="49" charset="0"/>
              </a:rPr>
              <a:t>false</a:t>
            </a:r>
            <a:r>
              <a:rPr lang="fr-FR" sz="1800" b="1" dirty="0">
                <a:solidFill>
                  <a:srgbClr val="6A5ACD"/>
                </a:solidFill>
                <a:latin typeface="Consolas" panose="020B0609020204030204" pitchFamily="49" charset="0"/>
              </a:rPr>
              <a:t>) {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800" b="1" dirty="0">
                <a:latin typeface="Consolas" panose="020B0609020204030204" pitchFamily="49" charset="0"/>
              </a:rPr>
              <a:t>            </a:t>
            </a:r>
            <a:r>
              <a:rPr lang="en-US" sz="1800" b="1" dirty="0">
                <a:solidFill>
                  <a:srgbClr val="804040"/>
                </a:solidFill>
                <a:latin typeface="Consolas" panose="020B0609020204030204" pitchFamily="49" charset="0"/>
              </a:rPr>
              <a:t>throw </a:t>
            </a:r>
            <a:r>
              <a:rPr lang="en-US" sz="1800" b="1" dirty="0">
                <a:solidFill>
                  <a:srgbClr val="A020F0"/>
                </a:solidFill>
                <a:latin typeface="Consolas" panose="020B0609020204030204" pitchFamily="49" charset="0"/>
              </a:rPr>
              <a:t>new </a:t>
            </a:r>
            <a:r>
              <a:rPr lang="en-US" sz="1800" b="1" dirty="0">
                <a:solidFill>
                  <a:srgbClr val="008080"/>
                </a:solidFill>
                <a:latin typeface="Consolas" panose="020B0609020204030204" pitchFamily="49" charset="0"/>
              </a:rPr>
              <a:t>Exception</a:t>
            </a:r>
            <a:r>
              <a:rPr lang="en-US" sz="1800" b="1" dirty="0">
                <a:solidFill>
                  <a:srgbClr val="6A5ACD"/>
                </a:solidFill>
                <a:latin typeface="Consolas" panose="020B0609020204030204" pitchFamily="49" charset="0"/>
              </a:rPr>
              <a:t>("</a:t>
            </a:r>
            <a:r>
              <a:rPr lang="en-US" sz="1800" b="1" dirty="0">
                <a:solidFill>
                  <a:srgbClr val="FF00FF"/>
                </a:solidFill>
                <a:latin typeface="Consolas" panose="020B0609020204030204" pitchFamily="49" charset="0"/>
              </a:rPr>
              <a:t>unable to load file '</a:t>
            </a:r>
            <a:r>
              <a:rPr lang="en-US" sz="1800" b="1" dirty="0">
                <a:solidFill>
                  <a:srgbClr val="6A5ACD"/>
                </a:solidFill>
                <a:latin typeface="Consolas" panose="020B0609020204030204" pitchFamily="49" charset="0"/>
              </a:rPr>
              <a:t>{</a:t>
            </a:r>
            <a:r>
              <a:rPr lang="en-US" sz="1800" b="1" dirty="0">
                <a:solidFill>
                  <a:srgbClr val="804040"/>
                </a:solidFill>
                <a:latin typeface="Consolas" panose="020B0609020204030204" pitchFamily="49" charset="0"/>
              </a:rPr>
              <a:t>$</a:t>
            </a:r>
            <a:r>
              <a:rPr lang="en-US" sz="1800" b="1" dirty="0">
                <a:solidFill>
                  <a:srgbClr val="008080"/>
                </a:solidFill>
                <a:latin typeface="Consolas" panose="020B0609020204030204" pitchFamily="49" charset="0"/>
              </a:rPr>
              <a:t>filename</a:t>
            </a:r>
            <a:r>
              <a:rPr lang="en-US" sz="1800" b="1" dirty="0">
                <a:solidFill>
                  <a:srgbClr val="6A5ACD"/>
                </a:solidFill>
                <a:latin typeface="Consolas" panose="020B0609020204030204" pitchFamily="49" charset="0"/>
              </a:rPr>
              <a:t>}</a:t>
            </a:r>
            <a:r>
              <a:rPr lang="en-US" sz="1800" b="1" dirty="0">
                <a:solidFill>
                  <a:srgbClr val="FF00FF"/>
                </a:solidFill>
                <a:latin typeface="Consolas" panose="020B0609020204030204" pitchFamily="49" charset="0"/>
              </a:rPr>
              <a:t>'</a:t>
            </a:r>
            <a:r>
              <a:rPr lang="en-US" sz="1800" b="1" dirty="0">
                <a:solidFill>
                  <a:srgbClr val="6A5ACD"/>
                </a:solidFill>
                <a:latin typeface="Consolas" panose="020B0609020204030204" pitchFamily="49" charset="0"/>
              </a:rPr>
              <a:t>");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800" b="1" dirty="0">
                <a:latin typeface="Consolas" panose="020B0609020204030204" pitchFamily="49" charset="0"/>
              </a:rPr>
              <a:t>        </a:t>
            </a:r>
            <a:r>
              <a:rPr lang="fr-FR" sz="1800" b="1" dirty="0">
                <a:solidFill>
                  <a:srgbClr val="6A5ACD"/>
                </a:solidFill>
                <a:latin typeface="Consolas" panose="020B0609020204030204" pitchFamily="49" charset="0"/>
              </a:rPr>
              <a:t>}</a:t>
            </a:r>
          </a:p>
          <a:p>
            <a:pPr eaLnBrk="1" hangingPunct="1">
              <a:buNone/>
              <a:defRPr/>
            </a:pPr>
            <a:r>
              <a:rPr lang="fr-FR" sz="1800" b="1" dirty="0">
                <a:latin typeface="Consolas" panose="020B0609020204030204" pitchFamily="49" charset="0"/>
              </a:rPr>
              <a:t>        </a:t>
            </a:r>
            <a:r>
              <a:rPr lang="fr-FR" sz="1800" b="1" dirty="0">
                <a:solidFill>
                  <a:srgbClr val="804040"/>
                </a:solidFill>
                <a:latin typeface="Consolas" panose="020B0609020204030204" pitchFamily="49" charset="0"/>
              </a:rPr>
              <a:t>$</a:t>
            </a:r>
            <a:r>
              <a:rPr lang="fr-FR" sz="1800" b="1" dirty="0">
                <a:solidFill>
                  <a:srgbClr val="008080"/>
                </a:solidFill>
                <a:latin typeface="Consolas" panose="020B0609020204030204" pitchFamily="49" charset="0"/>
              </a:rPr>
              <a:t>image</a:t>
            </a:r>
            <a:r>
              <a:rPr lang="fr-FR" sz="1800" b="1" dirty="0">
                <a:solidFill>
                  <a:srgbClr val="2E8B57"/>
                </a:solidFill>
                <a:latin typeface="Consolas" panose="020B0609020204030204" pitchFamily="49" charset="0"/>
              </a:rPr>
              <a:t>-&gt;</a:t>
            </a:r>
            <a:r>
              <a:rPr lang="fr-FR" sz="1800" b="1" dirty="0" err="1">
                <a:solidFill>
                  <a:srgbClr val="2E8B57"/>
                </a:solidFill>
                <a:latin typeface="Consolas" panose="020B0609020204030204" pitchFamily="49" charset="0"/>
              </a:rPr>
              <a:t>resource</a:t>
            </a:r>
            <a:r>
              <a:rPr lang="fr-FR" sz="1800" b="1" dirty="0">
                <a:solidFill>
                  <a:srgbClr val="2E8B57"/>
                </a:solidFill>
                <a:latin typeface="Consolas" panose="020B0609020204030204" pitchFamily="49" charset="0"/>
              </a:rPr>
              <a:t> </a:t>
            </a:r>
            <a:r>
              <a:rPr lang="fr-FR" sz="1800" b="1" dirty="0">
                <a:solidFill>
                  <a:srgbClr val="804040"/>
                </a:solidFill>
                <a:latin typeface="Consolas" panose="020B0609020204030204" pitchFamily="49" charset="0"/>
              </a:rPr>
              <a:t>= $</a:t>
            </a:r>
            <a:r>
              <a:rPr lang="fr-FR" sz="1800" b="1" dirty="0" err="1">
                <a:solidFill>
                  <a:srgbClr val="008080"/>
                </a:solidFill>
                <a:latin typeface="Consolas" panose="020B0609020204030204" pitchFamily="49" charset="0"/>
              </a:rPr>
              <a:t>tmp</a:t>
            </a:r>
            <a:r>
              <a:rPr lang="en-US" sz="1800" b="1" dirty="0">
                <a:solidFill>
                  <a:srgbClr val="6A5ACD"/>
                </a:solidFill>
                <a:latin typeface="Consolas" panose="020B0609020204030204" pitchFamily="49" charset="0"/>
              </a:rPr>
              <a:t>;</a:t>
            </a:r>
            <a:endParaRPr lang="fr-FR" sz="1800" b="1" dirty="0">
              <a:solidFill>
                <a:srgbClr val="008080"/>
              </a:solidFill>
              <a:latin typeface="Consolas" panose="020B0609020204030204" pitchFamily="49" charset="0"/>
            </a:endParaRPr>
          </a:p>
          <a:p>
            <a:pPr eaLnBrk="1" hangingPunct="1">
              <a:buNone/>
              <a:defRPr/>
            </a:pPr>
            <a:r>
              <a:rPr lang="fr-FR" sz="1800" b="1" dirty="0">
                <a:solidFill>
                  <a:srgbClr val="008080"/>
                </a:solidFill>
                <a:latin typeface="Consolas" panose="020B0609020204030204" pitchFamily="49" charset="0"/>
              </a:rPr>
              <a:t>        </a:t>
            </a:r>
            <a:r>
              <a:rPr lang="fr-FR" sz="1800" b="1" dirty="0">
                <a:solidFill>
                  <a:srgbClr val="804040"/>
                </a:solidFill>
                <a:latin typeface="Consolas" panose="020B0609020204030204" pitchFamily="49" charset="0"/>
              </a:rPr>
              <a:t>return $</a:t>
            </a:r>
            <a:r>
              <a:rPr lang="fr-FR" sz="1800" b="1" dirty="0">
                <a:solidFill>
                  <a:srgbClr val="008080"/>
                </a:solidFill>
                <a:latin typeface="Consolas" panose="020B0609020204030204" pitchFamily="49" charset="0"/>
              </a:rPr>
              <a:t>image</a:t>
            </a:r>
            <a:r>
              <a:rPr lang="en-US" sz="1800" b="1" dirty="0">
                <a:solidFill>
                  <a:srgbClr val="6A5ACD"/>
                </a:solidFill>
                <a:latin typeface="Consolas" panose="020B0609020204030204" pitchFamily="49" charset="0"/>
              </a:rPr>
              <a:t>;</a:t>
            </a:r>
            <a:endParaRPr lang="fr-FR" sz="1800" b="1" dirty="0">
              <a:solidFill>
                <a:srgbClr val="008080"/>
              </a:solidFill>
              <a:latin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800" b="1" dirty="0">
                <a:latin typeface="Consolas" panose="020B0609020204030204" pitchFamily="49" charset="0"/>
              </a:rPr>
              <a:t>     </a:t>
            </a:r>
            <a:r>
              <a:rPr lang="fr-FR" sz="1800" b="1" dirty="0">
                <a:solidFill>
                  <a:srgbClr val="6A5ACD"/>
                </a:solidFill>
                <a:latin typeface="Consolas" panose="020B0609020204030204" pitchFamily="49" charset="0"/>
              </a:rPr>
              <a:t>} </a:t>
            </a:r>
            <a:r>
              <a:rPr lang="fr-FR" sz="1800" b="1" dirty="0" err="1">
                <a:solidFill>
                  <a:srgbClr val="804040"/>
                </a:solidFill>
                <a:latin typeface="Consolas" panose="020B0609020204030204" pitchFamily="49" charset="0"/>
              </a:rPr>
              <a:t>else</a:t>
            </a:r>
            <a:r>
              <a:rPr lang="fr-FR" sz="1800" b="1" dirty="0">
                <a:solidFill>
                  <a:srgbClr val="804040"/>
                </a:solidFill>
                <a:latin typeface="Consolas" panose="020B0609020204030204" pitchFamily="49" charset="0"/>
              </a:rPr>
              <a:t> </a:t>
            </a:r>
            <a:r>
              <a:rPr lang="en-US" sz="1800" b="1" dirty="0">
                <a:solidFill>
                  <a:srgbClr val="804040"/>
                </a:solidFill>
                <a:latin typeface="Consolas" panose="020B0609020204030204" pitchFamily="49" charset="0"/>
              </a:rPr>
              <a:t>throw </a:t>
            </a:r>
            <a:r>
              <a:rPr lang="en-US" sz="1800" b="1" dirty="0">
                <a:solidFill>
                  <a:srgbClr val="A020F0"/>
                </a:solidFill>
                <a:latin typeface="Consolas" panose="020B0609020204030204" pitchFamily="49" charset="0"/>
              </a:rPr>
              <a:t>new </a:t>
            </a:r>
            <a:r>
              <a:rPr lang="en-US" sz="1800" b="1" dirty="0">
                <a:solidFill>
                  <a:srgbClr val="008080"/>
                </a:solidFill>
                <a:latin typeface="Consolas" panose="020B0609020204030204" pitchFamily="49" charset="0"/>
              </a:rPr>
              <a:t>Exception</a:t>
            </a:r>
            <a:r>
              <a:rPr lang="en-US" sz="1800" b="1" dirty="0">
                <a:solidFill>
                  <a:srgbClr val="6A5ACD"/>
                </a:solidFill>
                <a:latin typeface="Consolas" panose="020B0609020204030204" pitchFamily="49" charset="0"/>
              </a:rPr>
              <a:t>("</a:t>
            </a:r>
            <a:r>
              <a:rPr lang="en-US" sz="1800" b="1" dirty="0">
                <a:solidFill>
                  <a:srgbClr val="FF00FF"/>
                </a:solidFill>
                <a:latin typeface="Consolas" panose="020B0609020204030204" pitchFamily="49" charset="0"/>
              </a:rPr>
              <a:t>unknown filetype</a:t>
            </a:r>
            <a:r>
              <a:rPr lang="en-US" sz="1800" b="1" dirty="0">
                <a:solidFill>
                  <a:srgbClr val="6A5ACD"/>
                </a:solidFill>
                <a:latin typeface="Consolas" panose="020B0609020204030204" pitchFamily="49" charset="0"/>
              </a:rPr>
              <a:t>");</a:t>
            </a:r>
            <a:endParaRPr lang="fr-FR" sz="1800" b="1" dirty="0">
              <a:solidFill>
                <a:srgbClr val="6A5ACD"/>
              </a:solidFill>
              <a:latin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800" b="1" dirty="0">
                <a:latin typeface="Consolas" panose="020B0609020204030204" pitchFamily="49" charset="0"/>
              </a:rPr>
              <a:t>  </a:t>
            </a:r>
            <a:r>
              <a:rPr lang="fr-FR" sz="1800" b="1" dirty="0">
                <a:solidFill>
                  <a:srgbClr val="6A5ACD"/>
                </a:solidFill>
                <a:latin typeface="Consolas" panose="020B0609020204030204" pitchFamily="49" charset="0"/>
              </a:rPr>
              <a:t>} </a:t>
            </a:r>
            <a:r>
              <a:rPr lang="fr-FR" sz="1800" b="1" dirty="0" err="1">
                <a:solidFill>
                  <a:srgbClr val="804040"/>
                </a:solidFill>
                <a:latin typeface="Consolas" panose="020B0609020204030204" pitchFamily="49" charset="0"/>
              </a:rPr>
              <a:t>else</a:t>
            </a:r>
            <a:r>
              <a:rPr lang="fr-FR" sz="1800" b="1" dirty="0">
                <a:solidFill>
                  <a:srgbClr val="804040"/>
                </a:solidFill>
                <a:latin typeface="Consolas" panose="020B0609020204030204" pitchFamily="49" charset="0"/>
              </a:rPr>
              <a:t> </a:t>
            </a:r>
            <a:r>
              <a:rPr lang="en-US" sz="1800" b="1" dirty="0">
                <a:solidFill>
                  <a:srgbClr val="804040"/>
                </a:solidFill>
                <a:latin typeface="Consolas" panose="020B0609020204030204" pitchFamily="49" charset="0"/>
              </a:rPr>
              <a:t>throw </a:t>
            </a:r>
            <a:r>
              <a:rPr lang="en-US" sz="1800" b="1" dirty="0">
                <a:solidFill>
                  <a:srgbClr val="A020F0"/>
                </a:solidFill>
                <a:latin typeface="Consolas" panose="020B0609020204030204" pitchFamily="49" charset="0"/>
              </a:rPr>
              <a:t>new </a:t>
            </a:r>
            <a:r>
              <a:rPr lang="en-US" sz="1800" b="1" dirty="0">
                <a:solidFill>
                  <a:srgbClr val="008080"/>
                </a:solidFill>
                <a:latin typeface="Consolas" panose="020B0609020204030204" pitchFamily="49" charset="0"/>
              </a:rPr>
              <a:t>Exception</a:t>
            </a:r>
            <a:r>
              <a:rPr lang="en-US" sz="1800" b="1" dirty="0">
                <a:solidFill>
                  <a:srgbClr val="6A5ACD"/>
                </a:solidFill>
                <a:latin typeface="Consolas" panose="020B0609020204030204" pitchFamily="49" charset="0"/>
              </a:rPr>
              <a:t>(</a:t>
            </a:r>
            <a:r>
              <a:rPr lang="en-US" sz="1600" b="1" dirty="0">
                <a:solidFill>
                  <a:srgbClr val="6A5ACD"/>
                </a:solidFill>
                <a:latin typeface="Consolas" panose="020B0609020204030204" pitchFamily="49" charset="0"/>
              </a:rPr>
              <a:t>"{</a:t>
            </a:r>
            <a:r>
              <a:rPr lang="en-US" sz="1600" b="1" dirty="0">
                <a:solidFill>
                  <a:srgbClr val="804040"/>
                </a:solidFill>
                <a:latin typeface="Consolas" panose="020B0609020204030204" pitchFamily="49" charset="0"/>
              </a:rPr>
              <a:t>$</a:t>
            </a:r>
            <a:r>
              <a:rPr lang="en-US" sz="1600" b="1" dirty="0">
                <a:solidFill>
                  <a:srgbClr val="008080"/>
                </a:solidFill>
                <a:latin typeface="Consolas" panose="020B0609020204030204" pitchFamily="49" charset="0"/>
              </a:rPr>
              <a:t>filename</a:t>
            </a:r>
            <a:r>
              <a:rPr lang="en-US" sz="1600" b="1" dirty="0">
                <a:solidFill>
                  <a:srgbClr val="6A5ACD"/>
                </a:solidFill>
                <a:latin typeface="Consolas" panose="020B0609020204030204" pitchFamily="49" charset="0"/>
              </a:rPr>
              <a:t>}</a:t>
            </a:r>
            <a:r>
              <a:rPr lang="en-US" sz="1600" b="1" dirty="0">
                <a:solidFill>
                  <a:srgbClr val="FF00FF"/>
                </a:solidFill>
                <a:latin typeface="Consolas" panose="020B0609020204030204" pitchFamily="49" charset="0"/>
              </a:rPr>
              <a:t> : no such file</a:t>
            </a:r>
            <a:r>
              <a:rPr lang="en-US" sz="1600" b="1" dirty="0">
                <a:solidFill>
                  <a:srgbClr val="6A5ACD"/>
                </a:solidFill>
                <a:latin typeface="Consolas" panose="020B0609020204030204" pitchFamily="49" charset="0"/>
              </a:rPr>
              <a:t>"</a:t>
            </a:r>
            <a:r>
              <a:rPr lang="en-US" sz="1800" b="1" dirty="0">
                <a:solidFill>
                  <a:srgbClr val="6A5ACD"/>
                </a:solidFill>
                <a:latin typeface="Consolas" panose="020B0609020204030204" pitchFamily="49" charset="0"/>
              </a:rPr>
              <a:t>);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800" b="1" dirty="0">
                <a:solidFill>
                  <a:srgbClr val="6A5ACD"/>
                </a:solidFill>
                <a:latin typeface="Consolas" panose="020B0609020204030204" pitchFamily="49" charset="0"/>
              </a:rPr>
              <a:t>}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fr-FR" sz="1800" b="1" dirty="0">
              <a:solidFill>
                <a:srgbClr val="2E8B57"/>
              </a:solidFill>
              <a:latin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fr-FR" sz="18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defRPr/>
            </a:pPr>
            <a:fld id="{0F5E4D23-D087-4AB0-8211-E64CC742AFB3}" type="slidenum">
              <a:rPr lang="fr-FR" altLang="fr-FR" sz="1200" b="1" smtClean="0">
                <a:latin typeface="Consolas" panose="020B0609020204030204" pitchFamily="49" charset="0"/>
              </a:rPr>
              <a:pPr>
                <a:defRPr/>
              </a:pPr>
              <a:t>16</a:t>
            </a:fld>
            <a:endParaRPr lang="fr-FR" altLang="fr-FR" sz="1200" b="1" dirty="0">
              <a:latin typeface="Consolas" panose="020B0609020204030204" pitchFamily="49" charset="0"/>
            </a:endParaRP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BB6F86D0-B63F-435D-8AE7-EDA9043FD76A}" type="datetime11">
              <a:rPr lang="fr-FR" smtClean="0"/>
              <a:t>10:33:27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2023-2024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47700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/>
              <a:t>Encapsulation objet : constantes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15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>
                <a:latin typeface="Consolas" panose="020B0609020204030204" pitchFamily="49" charset="0"/>
                <a:ea typeface="Calibri"/>
                <a:cs typeface="Times New Roman"/>
              </a:rPr>
              <a:t>    </a:t>
            </a:r>
            <a:r>
              <a:rPr lang="fr-FR" sz="1800" b="1" dirty="0" err="1">
                <a:solidFill>
                  <a:srgbClr val="2E8B57"/>
                </a:solidFill>
                <a:latin typeface="Consolas" panose="020B0609020204030204" pitchFamily="49" charset="0"/>
                <a:ea typeface="Calibri"/>
                <a:cs typeface="Times New Roman"/>
              </a:rPr>
              <a:t>private</a:t>
            </a:r>
            <a:r>
              <a:rPr lang="fr-FR" sz="1800" b="1" dirty="0">
                <a:latin typeface="Consolas" panose="020B0609020204030204" pitchFamily="49" charset="0"/>
                <a:ea typeface="Calibri"/>
                <a:cs typeface="Times New Roman"/>
              </a:rPr>
              <a:t> </a:t>
            </a:r>
            <a:r>
              <a:rPr lang="fr-FR" sz="1800" b="1" dirty="0" err="1">
                <a:solidFill>
                  <a:srgbClr val="2E8B57"/>
                </a:solidFill>
                <a:latin typeface="Consolas" panose="020B0609020204030204" pitchFamily="49" charset="0"/>
                <a:ea typeface="Calibri"/>
                <a:cs typeface="Times New Roman"/>
              </a:rPr>
              <a:t>static</a:t>
            </a:r>
            <a:r>
              <a:rPr lang="fr-FR" sz="1800" b="1" dirty="0">
                <a:solidFill>
                  <a:srgbClr val="2E8B57"/>
                </a:solidFill>
                <a:latin typeface="Consolas" panose="020B0609020204030204" pitchFamily="49" charset="0"/>
                <a:ea typeface="Calibri"/>
                <a:cs typeface="Times New Roman"/>
              </a:rPr>
              <a:t> </a:t>
            </a:r>
            <a:r>
              <a:rPr lang="fr-FR" sz="1800" b="1" dirty="0" err="1">
                <a:solidFill>
                  <a:srgbClr val="2E8B57"/>
                </a:solidFill>
                <a:latin typeface="Consolas" panose="020B0609020204030204" pitchFamily="49" charset="0"/>
                <a:ea typeface="Calibri"/>
                <a:cs typeface="Times New Roman"/>
              </a:rPr>
              <a:t>array</a:t>
            </a:r>
            <a:r>
              <a:rPr lang="fr-FR" sz="1800" b="1" dirty="0">
                <a:latin typeface="Consolas" panose="020B0609020204030204" pitchFamily="49" charset="0"/>
                <a:ea typeface="Calibri"/>
                <a:cs typeface="Times New Roman"/>
              </a:rPr>
              <a:t> </a:t>
            </a:r>
            <a:r>
              <a:rPr lang="fr-FR" sz="1800" b="1" dirty="0">
                <a:solidFill>
                  <a:srgbClr val="804040"/>
                </a:solidFill>
                <a:latin typeface="Consolas" panose="020B0609020204030204" pitchFamily="49" charset="0"/>
                <a:ea typeface="Calibri"/>
                <a:cs typeface="Times New Roman"/>
              </a:rPr>
              <a:t>$</a:t>
            </a:r>
            <a:r>
              <a:rPr lang="fr-FR" sz="1800" b="1" dirty="0" err="1">
                <a:solidFill>
                  <a:srgbClr val="008080"/>
                </a:solidFill>
                <a:latin typeface="Consolas" panose="020B0609020204030204" pitchFamily="49" charset="0"/>
                <a:ea typeface="Calibri"/>
                <a:cs typeface="Times New Roman"/>
              </a:rPr>
              <a:t>factoryTypes</a:t>
            </a:r>
            <a:r>
              <a:rPr lang="fr-FR" sz="1800" b="1" dirty="0">
                <a:latin typeface="Consolas" panose="020B0609020204030204" pitchFamily="49" charset="0"/>
                <a:ea typeface="Calibri"/>
                <a:cs typeface="Times New Roman"/>
              </a:rPr>
              <a:t> </a:t>
            </a:r>
            <a:r>
              <a:rPr lang="fr-FR" sz="1800" b="1" dirty="0">
                <a:solidFill>
                  <a:srgbClr val="804040"/>
                </a:solidFill>
                <a:latin typeface="Consolas" panose="020B0609020204030204" pitchFamily="49" charset="0"/>
                <a:ea typeface="Calibri"/>
                <a:cs typeface="Times New Roman"/>
              </a:rPr>
              <a:t>=</a:t>
            </a:r>
            <a:r>
              <a:rPr lang="fr-FR" sz="1800" b="1" dirty="0">
                <a:latin typeface="Consolas" panose="020B0609020204030204" pitchFamily="49" charset="0"/>
                <a:ea typeface="Calibri"/>
                <a:cs typeface="Times New Roman"/>
              </a:rPr>
              <a:t> </a:t>
            </a:r>
            <a:r>
              <a:rPr lang="fr-FR" sz="1800" b="1" dirty="0">
                <a:solidFill>
                  <a:srgbClr val="6A5ACD"/>
                </a:solidFill>
                <a:latin typeface="Consolas" panose="020B0609020204030204" pitchFamily="49" charset="0"/>
                <a:ea typeface="Calibri"/>
                <a:cs typeface="Times New Roman"/>
              </a:rPr>
              <a:t>[</a:t>
            </a:r>
            <a:endParaRPr lang="fr-FR" sz="1800" b="1" dirty="0">
              <a:latin typeface="Calibri"/>
              <a:ea typeface="Calibri"/>
              <a:cs typeface="Times New Roman"/>
            </a:endParaRPr>
          </a:p>
          <a:p>
            <a:pPr eaLnBrk="1" hangingPunct="1">
              <a:lnSpc>
                <a:spcPct val="115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>
                <a:latin typeface="Consolas" panose="020B0609020204030204" pitchFamily="49" charset="0"/>
                <a:ea typeface="Calibri"/>
                <a:cs typeface="Times New Roman"/>
              </a:rPr>
              <a:t>            </a:t>
            </a:r>
            <a:r>
              <a:rPr lang="fr-FR" sz="1800" b="1" dirty="0" err="1">
                <a:solidFill>
                  <a:srgbClr val="2E8B57"/>
                </a:solidFill>
                <a:latin typeface="Consolas" panose="020B0609020204030204" pitchFamily="49" charset="0"/>
                <a:ea typeface="Calibri"/>
                <a:cs typeface="Times New Roman"/>
              </a:rPr>
              <a:t>self</a:t>
            </a:r>
            <a:r>
              <a:rPr lang="fr-FR" sz="1800" b="1" dirty="0" err="1">
                <a:solidFill>
                  <a:srgbClr val="804040"/>
                </a:solidFill>
                <a:latin typeface="Consolas" panose="020B0609020204030204" pitchFamily="49" charset="0"/>
                <a:ea typeface="Calibri"/>
                <a:cs typeface="Times New Roman"/>
              </a:rPr>
              <a:t>::</a:t>
            </a:r>
            <a:r>
              <a:rPr lang="fr-FR" sz="1800" b="1" dirty="0" err="1">
                <a:latin typeface="Consolas" panose="020B0609020204030204" pitchFamily="49" charset="0"/>
                <a:ea typeface="Calibri"/>
                <a:cs typeface="Times New Roman"/>
              </a:rPr>
              <a:t>GD</a:t>
            </a:r>
            <a:r>
              <a:rPr lang="fr-FR" sz="1800" b="1" dirty="0">
                <a:latin typeface="Consolas" panose="020B0609020204030204" pitchFamily="49" charset="0"/>
                <a:ea typeface="Calibri"/>
                <a:cs typeface="Times New Roman"/>
              </a:rPr>
              <a:t>,</a:t>
            </a:r>
            <a:endParaRPr lang="fr-FR" sz="1800" b="1" dirty="0">
              <a:latin typeface="Calibri"/>
              <a:ea typeface="Calibri"/>
              <a:cs typeface="Times New Roman"/>
            </a:endParaRPr>
          </a:p>
          <a:p>
            <a:pPr eaLnBrk="1" hangingPunct="1">
              <a:lnSpc>
                <a:spcPct val="115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>
                <a:latin typeface="Consolas" panose="020B0609020204030204" pitchFamily="49" charset="0"/>
                <a:ea typeface="Calibri"/>
                <a:cs typeface="Times New Roman"/>
              </a:rPr>
              <a:t>            </a:t>
            </a:r>
            <a:r>
              <a:rPr lang="fr-FR" sz="1800" b="1" dirty="0">
                <a:solidFill>
                  <a:srgbClr val="2E8B57"/>
                </a:solidFill>
                <a:latin typeface="Consolas" panose="020B0609020204030204" pitchFamily="49" charset="0"/>
                <a:ea typeface="Calibri"/>
                <a:cs typeface="Times New Roman"/>
              </a:rPr>
              <a:t>self</a:t>
            </a:r>
            <a:r>
              <a:rPr lang="fr-FR" sz="1800" b="1" dirty="0">
                <a:solidFill>
                  <a:srgbClr val="804040"/>
                </a:solidFill>
                <a:latin typeface="Consolas" panose="020B0609020204030204" pitchFamily="49" charset="0"/>
                <a:ea typeface="Calibri"/>
                <a:cs typeface="Times New Roman"/>
              </a:rPr>
              <a:t>::</a:t>
            </a:r>
            <a:r>
              <a:rPr lang="fr-FR" sz="1800" b="1" dirty="0">
                <a:latin typeface="Consolas" panose="020B0609020204030204" pitchFamily="49" charset="0"/>
                <a:ea typeface="Calibri"/>
                <a:cs typeface="Times New Roman"/>
              </a:rPr>
              <a:t>GD2PART,</a:t>
            </a:r>
            <a:endParaRPr lang="fr-FR" sz="1800" b="1" dirty="0">
              <a:latin typeface="Calibri"/>
              <a:ea typeface="Calibri"/>
              <a:cs typeface="Times New Roman"/>
            </a:endParaRPr>
          </a:p>
          <a:p>
            <a:pPr eaLnBrk="1" hangingPunct="1">
              <a:lnSpc>
                <a:spcPct val="115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>
                <a:latin typeface="Consolas" panose="020B0609020204030204" pitchFamily="49" charset="0"/>
                <a:ea typeface="Calibri"/>
                <a:cs typeface="Times New Roman"/>
              </a:rPr>
              <a:t>            </a:t>
            </a:r>
            <a:r>
              <a:rPr lang="fr-FR" sz="1800" b="1" dirty="0">
                <a:solidFill>
                  <a:srgbClr val="2E8B57"/>
                </a:solidFill>
                <a:latin typeface="Consolas" panose="020B0609020204030204" pitchFamily="49" charset="0"/>
                <a:ea typeface="Calibri"/>
                <a:cs typeface="Times New Roman"/>
              </a:rPr>
              <a:t>self</a:t>
            </a:r>
            <a:r>
              <a:rPr lang="fr-FR" sz="1800" b="1" dirty="0">
                <a:solidFill>
                  <a:srgbClr val="804040"/>
                </a:solidFill>
                <a:latin typeface="Consolas" panose="020B0609020204030204" pitchFamily="49" charset="0"/>
                <a:ea typeface="Calibri"/>
                <a:cs typeface="Times New Roman"/>
              </a:rPr>
              <a:t>::</a:t>
            </a:r>
            <a:r>
              <a:rPr lang="fr-FR" sz="1800" b="1" dirty="0">
                <a:latin typeface="Consolas" panose="020B0609020204030204" pitchFamily="49" charset="0"/>
                <a:ea typeface="Calibri"/>
                <a:cs typeface="Times New Roman"/>
              </a:rPr>
              <a:t>GD2,</a:t>
            </a:r>
            <a:endParaRPr lang="fr-FR" sz="1800" b="1" dirty="0">
              <a:latin typeface="Calibri"/>
              <a:ea typeface="Calibri"/>
              <a:cs typeface="Times New Roman"/>
            </a:endParaRPr>
          </a:p>
          <a:p>
            <a:pPr eaLnBrk="1" hangingPunct="1">
              <a:lnSpc>
                <a:spcPct val="115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>
                <a:latin typeface="Consolas" panose="020B0609020204030204" pitchFamily="49" charset="0"/>
                <a:ea typeface="Calibri"/>
                <a:cs typeface="Times New Roman"/>
              </a:rPr>
              <a:t>            </a:t>
            </a:r>
            <a:r>
              <a:rPr lang="fr-FR" sz="1800" b="1" dirty="0" err="1">
                <a:solidFill>
                  <a:srgbClr val="2E8B57"/>
                </a:solidFill>
                <a:latin typeface="Consolas" panose="020B0609020204030204" pitchFamily="49" charset="0"/>
                <a:ea typeface="Calibri"/>
                <a:cs typeface="Times New Roman"/>
              </a:rPr>
              <a:t>self</a:t>
            </a:r>
            <a:r>
              <a:rPr lang="fr-FR" sz="1800" b="1" dirty="0" err="1">
                <a:solidFill>
                  <a:srgbClr val="804040"/>
                </a:solidFill>
                <a:latin typeface="Consolas" panose="020B0609020204030204" pitchFamily="49" charset="0"/>
                <a:ea typeface="Calibri"/>
                <a:cs typeface="Times New Roman"/>
              </a:rPr>
              <a:t>::</a:t>
            </a:r>
            <a:r>
              <a:rPr lang="fr-FR" sz="1800" b="1" dirty="0" err="1">
                <a:latin typeface="Consolas" panose="020B0609020204030204" pitchFamily="49" charset="0"/>
                <a:ea typeface="Calibri"/>
                <a:cs typeface="Times New Roman"/>
              </a:rPr>
              <a:t>GIF</a:t>
            </a:r>
            <a:r>
              <a:rPr lang="fr-FR" sz="1800" b="1" dirty="0">
                <a:latin typeface="Consolas" panose="020B0609020204030204" pitchFamily="49" charset="0"/>
                <a:ea typeface="Calibri"/>
                <a:cs typeface="Times New Roman"/>
              </a:rPr>
              <a:t>,</a:t>
            </a:r>
            <a:endParaRPr lang="fr-FR" sz="1800" b="1" dirty="0">
              <a:latin typeface="Calibri"/>
              <a:ea typeface="Calibri"/>
              <a:cs typeface="Times New Roman"/>
            </a:endParaRPr>
          </a:p>
          <a:p>
            <a:pPr eaLnBrk="1" hangingPunct="1">
              <a:lnSpc>
                <a:spcPct val="115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>
                <a:latin typeface="Consolas" panose="020B0609020204030204" pitchFamily="49" charset="0"/>
                <a:ea typeface="Calibri"/>
                <a:cs typeface="Times New Roman"/>
              </a:rPr>
              <a:t>            </a:t>
            </a:r>
            <a:r>
              <a:rPr lang="fr-FR" sz="1800" b="1" dirty="0">
                <a:solidFill>
                  <a:srgbClr val="2E8B57"/>
                </a:solidFill>
                <a:latin typeface="Consolas" panose="020B0609020204030204" pitchFamily="49" charset="0"/>
                <a:ea typeface="Calibri"/>
                <a:cs typeface="Times New Roman"/>
              </a:rPr>
              <a:t>self</a:t>
            </a:r>
            <a:r>
              <a:rPr lang="fr-FR" sz="1800" b="1" dirty="0">
                <a:solidFill>
                  <a:srgbClr val="804040"/>
                </a:solidFill>
                <a:latin typeface="Consolas" panose="020B0609020204030204" pitchFamily="49" charset="0"/>
                <a:ea typeface="Calibri"/>
                <a:cs typeface="Times New Roman"/>
              </a:rPr>
              <a:t>::</a:t>
            </a:r>
            <a:r>
              <a:rPr lang="fr-FR" sz="1800" b="1" dirty="0">
                <a:latin typeface="Consolas" panose="020B0609020204030204" pitchFamily="49" charset="0"/>
                <a:ea typeface="Calibri"/>
                <a:cs typeface="Times New Roman"/>
              </a:rPr>
              <a:t>JPEG,</a:t>
            </a:r>
            <a:endParaRPr lang="fr-FR" sz="1800" b="1" dirty="0">
              <a:latin typeface="Calibri"/>
              <a:ea typeface="Calibri"/>
              <a:cs typeface="Times New Roman"/>
            </a:endParaRPr>
          </a:p>
          <a:p>
            <a:pPr eaLnBrk="1" hangingPunct="1">
              <a:lnSpc>
                <a:spcPct val="115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>
                <a:latin typeface="Consolas" panose="020B0609020204030204" pitchFamily="49" charset="0"/>
                <a:ea typeface="Calibri"/>
                <a:cs typeface="Times New Roman"/>
              </a:rPr>
              <a:t>            </a:t>
            </a:r>
            <a:r>
              <a:rPr lang="fr-FR" sz="1800" b="1" dirty="0">
                <a:solidFill>
                  <a:srgbClr val="2E8B57"/>
                </a:solidFill>
                <a:latin typeface="Consolas" panose="020B0609020204030204" pitchFamily="49" charset="0"/>
                <a:ea typeface="Calibri"/>
                <a:cs typeface="Times New Roman"/>
              </a:rPr>
              <a:t>self</a:t>
            </a:r>
            <a:r>
              <a:rPr lang="fr-FR" sz="1800" b="1" dirty="0">
                <a:solidFill>
                  <a:srgbClr val="804040"/>
                </a:solidFill>
                <a:latin typeface="Consolas" panose="020B0609020204030204" pitchFamily="49" charset="0"/>
                <a:ea typeface="Calibri"/>
                <a:cs typeface="Times New Roman"/>
              </a:rPr>
              <a:t>::</a:t>
            </a:r>
            <a:r>
              <a:rPr lang="fr-FR" sz="1800" b="1" dirty="0">
                <a:latin typeface="Consolas" panose="020B0609020204030204" pitchFamily="49" charset="0"/>
                <a:ea typeface="Calibri"/>
                <a:cs typeface="Times New Roman"/>
              </a:rPr>
              <a:t>PNG,</a:t>
            </a:r>
            <a:endParaRPr lang="fr-FR" sz="1800" b="1" dirty="0">
              <a:latin typeface="Calibri"/>
              <a:ea typeface="Calibri"/>
              <a:cs typeface="Times New Roman"/>
            </a:endParaRPr>
          </a:p>
          <a:p>
            <a:pPr eaLnBrk="1" hangingPunct="1">
              <a:lnSpc>
                <a:spcPct val="115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>
                <a:latin typeface="Consolas" panose="020B0609020204030204" pitchFamily="49" charset="0"/>
                <a:ea typeface="Calibri"/>
                <a:cs typeface="Times New Roman"/>
              </a:rPr>
              <a:t>            </a:t>
            </a:r>
            <a:r>
              <a:rPr lang="fr-FR" sz="1800" b="1" dirty="0">
                <a:solidFill>
                  <a:srgbClr val="2E8B57"/>
                </a:solidFill>
                <a:latin typeface="Consolas" panose="020B0609020204030204" pitchFamily="49" charset="0"/>
                <a:ea typeface="Calibri"/>
                <a:cs typeface="Times New Roman"/>
              </a:rPr>
              <a:t>self</a:t>
            </a:r>
            <a:r>
              <a:rPr lang="fr-FR" sz="1800" b="1" dirty="0">
                <a:solidFill>
                  <a:srgbClr val="804040"/>
                </a:solidFill>
                <a:latin typeface="Consolas" panose="020B0609020204030204" pitchFamily="49" charset="0"/>
                <a:ea typeface="Calibri"/>
                <a:cs typeface="Times New Roman"/>
              </a:rPr>
              <a:t>::</a:t>
            </a:r>
            <a:r>
              <a:rPr lang="fr-FR" sz="1800" b="1" dirty="0">
                <a:latin typeface="Consolas" panose="020B0609020204030204" pitchFamily="49" charset="0"/>
                <a:ea typeface="Calibri"/>
                <a:cs typeface="Times New Roman"/>
              </a:rPr>
              <a:t>WBMP,</a:t>
            </a:r>
            <a:endParaRPr lang="fr-FR" sz="1800" b="1" dirty="0">
              <a:latin typeface="Calibri"/>
              <a:ea typeface="Calibri"/>
              <a:cs typeface="Times New Roman"/>
            </a:endParaRPr>
          </a:p>
          <a:p>
            <a:pPr eaLnBrk="1" hangingPunct="1">
              <a:lnSpc>
                <a:spcPct val="115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>
                <a:latin typeface="Consolas" panose="020B0609020204030204" pitchFamily="49" charset="0"/>
                <a:ea typeface="Calibri"/>
                <a:cs typeface="Times New Roman"/>
              </a:rPr>
              <a:t>            </a:t>
            </a:r>
            <a:r>
              <a:rPr lang="fr-FR" sz="1800" b="1" dirty="0">
                <a:solidFill>
                  <a:srgbClr val="2E8B57"/>
                </a:solidFill>
                <a:latin typeface="Consolas" panose="020B0609020204030204" pitchFamily="49" charset="0"/>
                <a:ea typeface="Calibri"/>
                <a:cs typeface="Times New Roman"/>
              </a:rPr>
              <a:t>self</a:t>
            </a:r>
            <a:r>
              <a:rPr lang="fr-FR" sz="1800" b="1" dirty="0">
                <a:solidFill>
                  <a:srgbClr val="804040"/>
                </a:solidFill>
                <a:latin typeface="Consolas" panose="020B0609020204030204" pitchFamily="49" charset="0"/>
                <a:ea typeface="Calibri"/>
                <a:cs typeface="Times New Roman"/>
              </a:rPr>
              <a:t>::</a:t>
            </a:r>
            <a:r>
              <a:rPr lang="fr-FR" sz="1800" b="1" dirty="0">
                <a:latin typeface="Consolas" panose="020B0609020204030204" pitchFamily="49" charset="0"/>
                <a:ea typeface="Calibri"/>
                <a:cs typeface="Times New Roman"/>
              </a:rPr>
              <a:t>XBM,</a:t>
            </a:r>
            <a:endParaRPr lang="fr-FR" sz="1800" b="1" dirty="0">
              <a:latin typeface="Calibri"/>
              <a:ea typeface="Calibri"/>
              <a:cs typeface="Times New Roman"/>
            </a:endParaRPr>
          </a:p>
          <a:p>
            <a:pPr eaLnBrk="1" hangingPunct="1">
              <a:lnSpc>
                <a:spcPct val="115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>
                <a:latin typeface="Consolas" panose="020B0609020204030204" pitchFamily="49" charset="0"/>
                <a:ea typeface="Calibri"/>
                <a:cs typeface="Times New Roman"/>
              </a:rPr>
              <a:t>            </a:t>
            </a:r>
            <a:r>
              <a:rPr lang="fr-FR" sz="1800" b="1" dirty="0">
                <a:solidFill>
                  <a:srgbClr val="2E8B57"/>
                </a:solidFill>
                <a:latin typeface="Consolas" panose="020B0609020204030204" pitchFamily="49" charset="0"/>
                <a:ea typeface="Calibri"/>
                <a:cs typeface="Times New Roman"/>
              </a:rPr>
              <a:t>self</a:t>
            </a:r>
            <a:r>
              <a:rPr lang="fr-FR" sz="1800" b="1" dirty="0">
                <a:solidFill>
                  <a:srgbClr val="804040"/>
                </a:solidFill>
                <a:latin typeface="Consolas" panose="020B0609020204030204" pitchFamily="49" charset="0"/>
                <a:ea typeface="Calibri"/>
                <a:cs typeface="Times New Roman"/>
              </a:rPr>
              <a:t>::</a:t>
            </a:r>
            <a:r>
              <a:rPr lang="fr-FR" sz="1800" b="1" dirty="0">
                <a:latin typeface="Consolas" panose="020B0609020204030204" pitchFamily="49" charset="0"/>
                <a:ea typeface="Calibri"/>
                <a:cs typeface="Times New Roman"/>
              </a:rPr>
              <a:t>XPM,</a:t>
            </a:r>
            <a:endParaRPr lang="fr-FR" sz="1800" b="1" dirty="0">
              <a:latin typeface="Calibri"/>
              <a:ea typeface="Calibri"/>
              <a:cs typeface="Times New Roman"/>
            </a:endParaRPr>
          </a:p>
          <a:p>
            <a:pPr eaLnBrk="1" hangingPunct="1">
              <a:lnSpc>
                <a:spcPct val="115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>
                <a:latin typeface="Consolas" panose="020B0609020204030204" pitchFamily="49" charset="0"/>
                <a:ea typeface="Calibri"/>
                <a:cs typeface="Times New Roman"/>
              </a:rPr>
              <a:t>            </a:t>
            </a:r>
            <a:r>
              <a:rPr lang="fr-FR" sz="1800" b="1" dirty="0">
                <a:solidFill>
                  <a:srgbClr val="6A5ACD"/>
                </a:solidFill>
                <a:latin typeface="Consolas" panose="020B0609020204030204" pitchFamily="49" charset="0"/>
                <a:ea typeface="Calibri"/>
                <a:cs typeface="Times New Roman"/>
              </a:rPr>
              <a:t>]</a:t>
            </a:r>
            <a:r>
              <a:rPr lang="fr-FR" sz="1800" b="1" dirty="0">
                <a:latin typeface="Consolas" panose="020B0609020204030204" pitchFamily="49" charset="0"/>
                <a:ea typeface="Calibri"/>
                <a:cs typeface="Times New Roman"/>
              </a:rPr>
              <a:t> ;</a:t>
            </a:r>
            <a:endParaRPr lang="fr-FR" sz="1800" b="1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defRPr/>
            </a:pPr>
            <a:fld id="{D4D0D55D-D6F5-4F3B-A649-C1A9AE16392F}" type="slidenum">
              <a:rPr lang="fr-FR" altLang="fr-FR" sz="1200" b="1" smtClean="0">
                <a:latin typeface="Consolas" panose="020B0609020204030204" pitchFamily="49" charset="0"/>
              </a:rPr>
              <a:pPr>
                <a:defRPr/>
              </a:pPr>
              <a:t>17</a:t>
            </a:fld>
            <a:endParaRPr lang="fr-FR" altLang="fr-FR" sz="1200" b="1" dirty="0">
              <a:latin typeface="Consolas" panose="020B0609020204030204" pitchFamily="49" charset="0"/>
            </a:endParaRP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657BFBD3-BF3E-4099-A606-653E9183FA36}" type="datetime11">
              <a:rPr lang="fr-FR" smtClean="0"/>
              <a:t>10:33:27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2023-2024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47700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/>
              <a:t>Encapsulation objet : usine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15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>
                <a:solidFill>
                  <a:srgbClr val="2E8B57"/>
                </a:solidFill>
                <a:latin typeface="Consolas" panose="020B0609020204030204" pitchFamily="49" charset="0"/>
              </a:rPr>
              <a:t>class </a:t>
            </a:r>
            <a:r>
              <a:rPr lang="fr-FR" sz="1800" b="1" dirty="0" err="1">
                <a:solidFill>
                  <a:srgbClr val="2E8B57"/>
                </a:solidFill>
                <a:latin typeface="Consolas" panose="020B0609020204030204" pitchFamily="49" charset="0"/>
              </a:rPr>
              <a:t>MyGdImage</a:t>
            </a:r>
            <a:r>
              <a:rPr lang="fr-FR" sz="1800" b="1" dirty="0">
                <a:solidFill>
                  <a:srgbClr val="2E8B57"/>
                </a:solidFill>
                <a:latin typeface="Consolas" panose="020B0609020204030204" pitchFamily="49" charset="0"/>
              </a:rPr>
              <a:t> </a:t>
            </a:r>
            <a:r>
              <a:rPr lang="fr-FR" sz="1800" b="1" dirty="0">
                <a:solidFill>
                  <a:srgbClr val="6A5ACD"/>
                </a:solidFill>
                <a:latin typeface="Consolas" panose="020B0609020204030204" pitchFamily="49" charset="0"/>
              </a:rPr>
              <a:t>{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>
                <a:latin typeface="Consolas" panose="020B0609020204030204" pitchFamily="49" charset="0"/>
                <a:ea typeface="Calibri"/>
                <a:cs typeface="Times New Roman"/>
              </a:rPr>
              <a:t>    </a:t>
            </a:r>
            <a:r>
              <a:rPr lang="fr-FR" sz="1800" b="1" dirty="0" err="1">
                <a:solidFill>
                  <a:srgbClr val="804040"/>
                </a:solidFill>
                <a:latin typeface="Consolas" panose="020B0609020204030204" pitchFamily="49" charset="0"/>
                <a:ea typeface="Calibri"/>
                <a:cs typeface="Times New Roman"/>
              </a:rPr>
              <a:t>const</a:t>
            </a:r>
            <a:r>
              <a:rPr lang="fr-FR" sz="1800" b="1" dirty="0">
                <a:latin typeface="Consolas" panose="020B0609020204030204" pitchFamily="49" charset="0"/>
                <a:ea typeface="Calibri"/>
                <a:cs typeface="Times New Roman"/>
              </a:rPr>
              <a:t> GD      </a:t>
            </a:r>
            <a:r>
              <a:rPr lang="fr-FR" sz="1800" b="1" dirty="0">
                <a:solidFill>
                  <a:srgbClr val="804040"/>
                </a:solidFill>
                <a:latin typeface="Consolas" panose="020B0609020204030204" pitchFamily="49" charset="0"/>
                <a:ea typeface="Calibri"/>
                <a:cs typeface="Times New Roman"/>
              </a:rPr>
              <a:t>=</a:t>
            </a:r>
            <a:r>
              <a:rPr lang="fr-FR" sz="1800" b="1" dirty="0">
                <a:latin typeface="Consolas" panose="020B0609020204030204" pitchFamily="49" charset="0"/>
                <a:ea typeface="Calibri"/>
                <a:cs typeface="Times New Roman"/>
              </a:rPr>
              <a:t> '</a:t>
            </a:r>
            <a:r>
              <a:rPr lang="fr-FR" sz="1800" b="1" dirty="0">
                <a:solidFill>
                  <a:srgbClr val="FF00FF"/>
                </a:solidFill>
                <a:latin typeface="Consolas" panose="020B0609020204030204" pitchFamily="49" charset="0"/>
                <a:ea typeface="Calibri"/>
                <a:cs typeface="Times New Roman"/>
              </a:rPr>
              <a:t>gd</a:t>
            </a:r>
            <a:r>
              <a:rPr lang="fr-FR" sz="1800" b="1" dirty="0">
                <a:latin typeface="Consolas" panose="020B0609020204030204" pitchFamily="49" charset="0"/>
                <a:ea typeface="Calibri"/>
                <a:cs typeface="Times New Roman"/>
              </a:rPr>
              <a:t>' ;</a:t>
            </a:r>
            <a:endParaRPr lang="fr-FR" sz="1800" b="1" dirty="0">
              <a:latin typeface="Calibri"/>
              <a:ea typeface="Calibri"/>
              <a:cs typeface="Times New Roman"/>
            </a:endParaRPr>
          </a:p>
          <a:p>
            <a:pPr eaLnBrk="1" hangingPunct="1">
              <a:lnSpc>
                <a:spcPct val="115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>
                <a:latin typeface="Consolas" panose="020B0609020204030204" pitchFamily="49" charset="0"/>
                <a:ea typeface="Calibri"/>
                <a:cs typeface="Times New Roman"/>
              </a:rPr>
              <a:t>    </a:t>
            </a:r>
            <a:r>
              <a:rPr lang="fr-FR" sz="1800" b="1" dirty="0" err="1">
                <a:solidFill>
                  <a:srgbClr val="804040"/>
                </a:solidFill>
                <a:latin typeface="Consolas" panose="020B0609020204030204" pitchFamily="49" charset="0"/>
                <a:ea typeface="Calibri"/>
                <a:cs typeface="Times New Roman"/>
              </a:rPr>
              <a:t>const</a:t>
            </a:r>
            <a:r>
              <a:rPr lang="fr-FR" sz="1800" b="1" dirty="0">
                <a:latin typeface="Consolas" panose="020B0609020204030204" pitchFamily="49" charset="0"/>
                <a:ea typeface="Calibri"/>
                <a:cs typeface="Times New Roman"/>
              </a:rPr>
              <a:t> GD2PART </a:t>
            </a:r>
            <a:r>
              <a:rPr lang="fr-FR" sz="1800" b="1" dirty="0">
                <a:solidFill>
                  <a:srgbClr val="804040"/>
                </a:solidFill>
                <a:latin typeface="Consolas" panose="020B0609020204030204" pitchFamily="49" charset="0"/>
                <a:ea typeface="Calibri"/>
                <a:cs typeface="Times New Roman"/>
              </a:rPr>
              <a:t>=</a:t>
            </a:r>
            <a:r>
              <a:rPr lang="fr-FR" sz="1800" b="1" dirty="0">
                <a:latin typeface="Consolas" panose="020B0609020204030204" pitchFamily="49" charset="0"/>
                <a:ea typeface="Calibri"/>
                <a:cs typeface="Times New Roman"/>
              </a:rPr>
              <a:t> '</a:t>
            </a:r>
            <a:r>
              <a:rPr lang="fr-FR" sz="1800" b="1" dirty="0">
                <a:solidFill>
                  <a:srgbClr val="FF00FF"/>
                </a:solidFill>
                <a:latin typeface="Consolas" panose="020B0609020204030204" pitchFamily="49" charset="0"/>
                <a:ea typeface="Calibri"/>
                <a:cs typeface="Times New Roman"/>
              </a:rPr>
              <a:t>gd2part</a:t>
            </a:r>
            <a:r>
              <a:rPr lang="fr-FR" sz="1800" b="1" dirty="0">
                <a:latin typeface="Consolas" panose="020B0609020204030204" pitchFamily="49" charset="0"/>
                <a:ea typeface="Calibri"/>
                <a:cs typeface="Times New Roman"/>
              </a:rPr>
              <a:t>' ;</a:t>
            </a:r>
            <a:endParaRPr lang="fr-FR" sz="1800" b="1" dirty="0">
              <a:latin typeface="Calibri"/>
              <a:ea typeface="Calibri"/>
              <a:cs typeface="Times New Roman"/>
            </a:endParaRPr>
          </a:p>
          <a:p>
            <a:pPr eaLnBrk="1" hangingPunct="1">
              <a:lnSpc>
                <a:spcPct val="115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>
                <a:latin typeface="Consolas" panose="020B0609020204030204" pitchFamily="49" charset="0"/>
                <a:ea typeface="Calibri"/>
                <a:cs typeface="Times New Roman"/>
              </a:rPr>
              <a:t>    </a:t>
            </a:r>
            <a:r>
              <a:rPr lang="fr-FR" sz="1800" b="1" dirty="0" err="1">
                <a:solidFill>
                  <a:srgbClr val="804040"/>
                </a:solidFill>
                <a:latin typeface="Consolas" panose="020B0609020204030204" pitchFamily="49" charset="0"/>
                <a:ea typeface="Calibri"/>
                <a:cs typeface="Times New Roman"/>
              </a:rPr>
              <a:t>const</a:t>
            </a:r>
            <a:r>
              <a:rPr lang="fr-FR" sz="1800" b="1" dirty="0">
                <a:latin typeface="Consolas" panose="020B0609020204030204" pitchFamily="49" charset="0"/>
                <a:ea typeface="Calibri"/>
                <a:cs typeface="Times New Roman"/>
              </a:rPr>
              <a:t> GD2     </a:t>
            </a:r>
            <a:r>
              <a:rPr lang="fr-FR" sz="1800" b="1" dirty="0">
                <a:solidFill>
                  <a:srgbClr val="804040"/>
                </a:solidFill>
                <a:latin typeface="Consolas" panose="020B0609020204030204" pitchFamily="49" charset="0"/>
                <a:ea typeface="Calibri"/>
                <a:cs typeface="Times New Roman"/>
              </a:rPr>
              <a:t>=</a:t>
            </a:r>
            <a:r>
              <a:rPr lang="fr-FR" sz="1800" b="1" dirty="0">
                <a:latin typeface="Consolas" panose="020B0609020204030204" pitchFamily="49" charset="0"/>
                <a:ea typeface="Calibri"/>
                <a:cs typeface="Times New Roman"/>
              </a:rPr>
              <a:t> '</a:t>
            </a:r>
            <a:r>
              <a:rPr lang="fr-FR" sz="1800" b="1" dirty="0">
                <a:solidFill>
                  <a:srgbClr val="FF00FF"/>
                </a:solidFill>
                <a:latin typeface="Consolas" panose="020B0609020204030204" pitchFamily="49" charset="0"/>
                <a:ea typeface="Calibri"/>
                <a:cs typeface="Times New Roman"/>
              </a:rPr>
              <a:t>gd2</a:t>
            </a:r>
            <a:r>
              <a:rPr lang="fr-FR" sz="1800" b="1" dirty="0">
                <a:latin typeface="Consolas" panose="020B0609020204030204" pitchFamily="49" charset="0"/>
                <a:ea typeface="Calibri"/>
                <a:cs typeface="Times New Roman"/>
              </a:rPr>
              <a:t>' ;</a:t>
            </a:r>
            <a:endParaRPr lang="fr-FR" sz="1800" b="1" dirty="0">
              <a:latin typeface="Calibri"/>
              <a:ea typeface="Calibri"/>
              <a:cs typeface="Times New Roman"/>
            </a:endParaRPr>
          </a:p>
          <a:p>
            <a:pPr eaLnBrk="1" hangingPunct="1">
              <a:lnSpc>
                <a:spcPct val="115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>
                <a:latin typeface="Consolas" panose="020B0609020204030204" pitchFamily="49" charset="0"/>
                <a:ea typeface="Calibri"/>
                <a:cs typeface="Times New Roman"/>
              </a:rPr>
              <a:t>    </a:t>
            </a:r>
            <a:r>
              <a:rPr lang="fr-FR" sz="1800" b="1" dirty="0" err="1">
                <a:solidFill>
                  <a:srgbClr val="804040"/>
                </a:solidFill>
                <a:latin typeface="Consolas" panose="020B0609020204030204" pitchFamily="49" charset="0"/>
                <a:ea typeface="Calibri"/>
                <a:cs typeface="Times New Roman"/>
              </a:rPr>
              <a:t>const</a:t>
            </a:r>
            <a:r>
              <a:rPr lang="fr-FR" sz="1800" b="1" dirty="0">
                <a:latin typeface="Consolas" panose="020B0609020204030204" pitchFamily="49" charset="0"/>
                <a:ea typeface="Calibri"/>
                <a:cs typeface="Times New Roman"/>
              </a:rPr>
              <a:t> GIF     </a:t>
            </a:r>
            <a:r>
              <a:rPr lang="fr-FR" sz="1800" b="1" dirty="0">
                <a:solidFill>
                  <a:srgbClr val="804040"/>
                </a:solidFill>
                <a:latin typeface="Consolas" panose="020B0609020204030204" pitchFamily="49" charset="0"/>
                <a:ea typeface="Calibri"/>
                <a:cs typeface="Times New Roman"/>
              </a:rPr>
              <a:t>=</a:t>
            </a:r>
            <a:r>
              <a:rPr lang="fr-FR" sz="1800" b="1" dirty="0">
                <a:latin typeface="Consolas" panose="020B0609020204030204" pitchFamily="49" charset="0"/>
                <a:ea typeface="Calibri"/>
                <a:cs typeface="Times New Roman"/>
              </a:rPr>
              <a:t> '</a:t>
            </a:r>
            <a:r>
              <a:rPr lang="fr-FR" sz="1800" b="1" dirty="0" err="1">
                <a:solidFill>
                  <a:srgbClr val="FF00FF"/>
                </a:solidFill>
                <a:latin typeface="Consolas" panose="020B0609020204030204" pitchFamily="49" charset="0"/>
                <a:ea typeface="Calibri"/>
                <a:cs typeface="Times New Roman"/>
              </a:rPr>
              <a:t>gif</a:t>
            </a:r>
            <a:r>
              <a:rPr lang="fr-FR" sz="1800" b="1" dirty="0">
                <a:latin typeface="Consolas" panose="020B0609020204030204" pitchFamily="49" charset="0"/>
                <a:ea typeface="Calibri"/>
                <a:cs typeface="Times New Roman"/>
              </a:rPr>
              <a:t>' ;</a:t>
            </a:r>
            <a:endParaRPr lang="fr-FR" sz="1800" b="1" dirty="0">
              <a:latin typeface="Calibri"/>
              <a:ea typeface="Calibri"/>
              <a:cs typeface="Times New Roman"/>
            </a:endParaRPr>
          </a:p>
          <a:p>
            <a:pPr eaLnBrk="1" hangingPunct="1">
              <a:lnSpc>
                <a:spcPct val="115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>
                <a:latin typeface="Consolas" panose="020B0609020204030204" pitchFamily="49" charset="0"/>
                <a:ea typeface="Calibri"/>
                <a:cs typeface="Times New Roman"/>
              </a:rPr>
              <a:t>    </a:t>
            </a:r>
            <a:r>
              <a:rPr lang="fr-FR" sz="1800" b="1" dirty="0" err="1">
                <a:solidFill>
                  <a:srgbClr val="804040"/>
                </a:solidFill>
                <a:latin typeface="Consolas" panose="020B0609020204030204" pitchFamily="49" charset="0"/>
                <a:ea typeface="Calibri"/>
                <a:cs typeface="Times New Roman"/>
              </a:rPr>
              <a:t>const</a:t>
            </a:r>
            <a:r>
              <a:rPr lang="fr-FR" sz="1800" b="1" dirty="0">
                <a:latin typeface="Consolas" panose="020B0609020204030204" pitchFamily="49" charset="0"/>
                <a:ea typeface="Calibri"/>
                <a:cs typeface="Times New Roman"/>
              </a:rPr>
              <a:t> JPEG    </a:t>
            </a:r>
            <a:r>
              <a:rPr lang="fr-FR" sz="1800" b="1" dirty="0">
                <a:solidFill>
                  <a:srgbClr val="804040"/>
                </a:solidFill>
                <a:latin typeface="Consolas" panose="020B0609020204030204" pitchFamily="49" charset="0"/>
                <a:ea typeface="Calibri"/>
                <a:cs typeface="Times New Roman"/>
              </a:rPr>
              <a:t>=</a:t>
            </a:r>
            <a:r>
              <a:rPr lang="fr-FR" sz="1800" b="1" dirty="0">
                <a:latin typeface="Consolas" panose="020B0609020204030204" pitchFamily="49" charset="0"/>
                <a:ea typeface="Calibri"/>
                <a:cs typeface="Times New Roman"/>
              </a:rPr>
              <a:t> '</a:t>
            </a:r>
            <a:r>
              <a:rPr lang="fr-FR" sz="1800" b="1" dirty="0" err="1">
                <a:solidFill>
                  <a:srgbClr val="FF00FF"/>
                </a:solidFill>
                <a:latin typeface="Consolas" panose="020B0609020204030204" pitchFamily="49" charset="0"/>
                <a:ea typeface="Calibri"/>
                <a:cs typeface="Times New Roman"/>
              </a:rPr>
              <a:t>jpeg</a:t>
            </a:r>
            <a:r>
              <a:rPr lang="fr-FR" sz="1800" b="1" dirty="0">
                <a:latin typeface="Consolas" panose="020B0609020204030204" pitchFamily="49" charset="0"/>
                <a:ea typeface="Calibri"/>
                <a:cs typeface="Times New Roman"/>
              </a:rPr>
              <a:t>' ;</a:t>
            </a:r>
            <a:endParaRPr lang="fr-FR" sz="1800" b="1" dirty="0">
              <a:latin typeface="Calibri"/>
              <a:ea typeface="Calibri"/>
              <a:cs typeface="Times New Roman"/>
            </a:endParaRPr>
          </a:p>
          <a:p>
            <a:pPr eaLnBrk="1" hangingPunct="1">
              <a:lnSpc>
                <a:spcPct val="115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>
                <a:latin typeface="Consolas" panose="020B0609020204030204" pitchFamily="49" charset="0"/>
                <a:ea typeface="Calibri"/>
                <a:cs typeface="Times New Roman"/>
              </a:rPr>
              <a:t>    </a:t>
            </a:r>
            <a:r>
              <a:rPr lang="fr-FR" sz="1800" b="1" dirty="0" err="1">
                <a:solidFill>
                  <a:srgbClr val="804040"/>
                </a:solidFill>
                <a:latin typeface="Consolas" panose="020B0609020204030204" pitchFamily="49" charset="0"/>
                <a:ea typeface="Calibri"/>
                <a:cs typeface="Times New Roman"/>
              </a:rPr>
              <a:t>const</a:t>
            </a:r>
            <a:r>
              <a:rPr lang="fr-FR" sz="1800" b="1" dirty="0">
                <a:latin typeface="Consolas" panose="020B0609020204030204" pitchFamily="49" charset="0"/>
                <a:ea typeface="Calibri"/>
                <a:cs typeface="Times New Roman"/>
              </a:rPr>
              <a:t> PNG     </a:t>
            </a:r>
            <a:r>
              <a:rPr lang="fr-FR" sz="1800" b="1" dirty="0">
                <a:solidFill>
                  <a:srgbClr val="804040"/>
                </a:solidFill>
                <a:latin typeface="Consolas" panose="020B0609020204030204" pitchFamily="49" charset="0"/>
                <a:ea typeface="Calibri"/>
                <a:cs typeface="Times New Roman"/>
              </a:rPr>
              <a:t>=</a:t>
            </a:r>
            <a:r>
              <a:rPr lang="fr-FR" sz="1800" b="1" dirty="0">
                <a:latin typeface="Consolas" panose="020B0609020204030204" pitchFamily="49" charset="0"/>
                <a:ea typeface="Calibri"/>
                <a:cs typeface="Times New Roman"/>
              </a:rPr>
              <a:t> '</a:t>
            </a:r>
            <a:r>
              <a:rPr lang="fr-FR" sz="1800" b="1" dirty="0" err="1">
                <a:solidFill>
                  <a:srgbClr val="FF00FF"/>
                </a:solidFill>
                <a:latin typeface="Consolas" panose="020B0609020204030204" pitchFamily="49" charset="0"/>
                <a:ea typeface="Calibri"/>
                <a:cs typeface="Times New Roman"/>
              </a:rPr>
              <a:t>png</a:t>
            </a:r>
            <a:r>
              <a:rPr lang="fr-FR" sz="1800" b="1" dirty="0">
                <a:latin typeface="Consolas" panose="020B0609020204030204" pitchFamily="49" charset="0"/>
                <a:ea typeface="Calibri"/>
                <a:cs typeface="Times New Roman"/>
              </a:rPr>
              <a:t>' ;</a:t>
            </a:r>
            <a:endParaRPr lang="fr-FR" sz="1800" b="1" dirty="0">
              <a:latin typeface="Calibri"/>
              <a:ea typeface="Calibri"/>
              <a:cs typeface="Times New Roman"/>
            </a:endParaRPr>
          </a:p>
          <a:p>
            <a:pPr eaLnBrk="1" hangingPunct="1">
              <a:lnSpc>
                <a:spcPct val="115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>
                <a:latin typeface="Consolas" panose="020B0609020204030204" pitchFamily="49" charset="0"/>
                <a:ea typeface="Calibri"/>
                <a:cs typeface="Times New Roman"/>
              </a:rPr>
              <a:t>    </a:t>
            </a:r>
            <a:r>
              <a:rPr lang="fr-FR" sz="1800" b="1" dirty="0" err="1">
                <a:solidFill>
                  <a:srgbClr val="804040"/>
                </a:solidFill>
                <a:latin typeface="Consolas" panose="020B0609020204030204" pitchFamily="49" charset="0"/>
                <a:ea typeface="Calibri"/>
                <a:cs typeface="Times New Roman"/>
              </a:rPr>
              <a:t>const</a:t>
            </a:r>
            <a:r>
              <a:rPr lang="fr-FR" sz="1800" b="1" dirty="0">
                <a:latin typeface="Consolas" panose="020B0609020204030204" pitchFamily="49" charset="0"/>
                <a:ea typeface="Calibri"/>
                <a:cs typeface="Times New Roman"/>
              </a:rPr>
              <a:t> WBMP    </a:t>
            </a:r>
            <a:r>
              <a:rPr lang="fr-FR" sz="1800" b="1" dirty="0">
                <a:solidFill>
                  <a:srgbClr val="804040"/>
                </a:solidFill>
                <a:latin typeface="Consolas" panose="020B0609020204030204" pitchFamily="49" charset="0"/>
                <a:ea typeface="Calibri"/>
                <a:cs typeface="Times New Roman"/>
              </a:rPr>
              <a:t>=</a:t>
            </a:r>
            <a:r>
              <a:rPr lang="fr-FR" sz="1800" b="1" dirty="0">
                <a:latin typeface="Consolas" panose="020B0609020204030204" pitchFamily="49" charset="0"/>
                <a:ea typeface="Calibri"/>
                <a:cs typeface="Times New Roman"/>
              </a:rPr>
              <a:t> '</a:t>
            </a:r>
            <a:r>
              <a:rPr lang="fr-FR" sz="1800" b="1" dirty="0" err="1">
                <a:solidFill>
                  <a:srgbClr val="FF00FF"/>
                </a:solidFill>
                <a:latin typeface="Consolas" panose="020B0609020204030204" pitchFamily="49" charset="0"/>
                <a:ea typeface="Calibri"/>
                <a:cs typeface="Times New Roman"/>
              </a:rPr>
              <a:t>wbmp</a:t>
            </a:r>
            <a:r>
              <a:rPr lang="fr-FR" sz="1800" b="1" dirty="0">
                <a:latin typeface="Consolas" panose="020B0609020204030204" pitchFamily="49" charset="0"/>
                <a:ea typeface="Calibri"/>
                <a:cs typeface="Times New Roman"/>
              </a:rPr>
              <a:t>' ;</a:t>
            </a:r>
            <a:endParaRPr lang="fr-FR" sz="1800" b="1" dirty="0">
              <a:latin typeface="Calibri"/>
              <a:ea typeface="Calibri"/>
              <a:cs typeface="Times New Roman"/>
            </a:endParaRPr>
          </a:p>
          <a:p>
            <a:pPr eaLnBrk="1" hangingPunct="1">
              <a:lnSpc>
                <a:spcPct val="115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>
                <a:latin typeface="Consolas" panose="020B0609020204030204" pitchFamily="49" charset="0"/>
                <a:ea typeface="Calibri"/>
                <a:cs typeface="Times New Roman"/>
              </a:rPr>
              <a:t>    </a:t>
            </a:r>
            <a:r>
              <a:rPr lang="fr-FR" sz="1800" b="1" dirty="0" err="1">
                <a:solidFill>
                  <a:srgbClr val="804040"/>
                </a:solidFill>
                <a:latin typeface="Consolas" panose="020B0609020204030204" pitchFamily="49" charset="0"/>
                <a:ea typeface="Calibri"/>
                <a:cs typeface="Times New Roman"/>
              </a:rPr>
              <a:t>const</a:t>
            </a:r>
            <a:r>
              <a:rPr lang="fr-FR" sz="1800" b="1" dirty="0">
                <a:latin typeface="Consolas" panose="020B0609020204030204" pitchFamily="49" charset="0"/>
                <a:ea typeface="Calibri"/>
                <a:cs typeface="Times New Roman"/>
              </a:rPr>
              <a:t> XBM     </a:t>
            </a:r>
            <a:r>
              <a:rPr lang="fr-FR" sz="1800" b="1" dirty="0">
                <a:solidFill>
                  <a:srgbClr val="804040"/>
                </a:solidFill>
                <a:latin typeface="Consolas" panose="020B0609020204030204" pitchFamily="49" charset="0"/>
                <a:ea typeface="Calibri"/>
                <a:cs typeface="Times New Roman"/>
              </a:rPr>
              <a:t>=</a:t>
            </a:r>
            <a:r>
              <a:rPr lang="fr-FR" sz="1800" b="1" dirty="0">
                <a:latin typeface="Consolas" panose="020B0609020204030204" pitchFamily="49" charset="0"/>
                <a:ea typeface="Calibri"/>
                <a:cs typeface="Times New Roman"/>
              </a:rPr>
              <a:t> '</a:t>
            </a:r>
            <a:r>
              <a:rPr lang="fr-FR" sz="1800" b="1" dirty="0" err="1">
                <a:solidFill>
                  <a:srgbClr val="FF00FF"/>
                </a:solidFill>
                <a:latin typeface="Consolas" panose="020B0609020204030204" pitchFamily="49" charset="0"/>
                <a:ea typeface="Calibri"/>
                <a:cs typeface="Times New Roman"/>
              </a:rPr>
              <a:t>xbm</a:t>
            </a:r>
            <a:r>
              <a:rPr lang="fr-FR" sz="1800" b="1" dirty="0">
                <a:latin typeface="Consolas" panose="020B0609020204030204" pitchFamily="49" charset="0"/>
                <a:ea typeface="Calibri"/>
                <a:cs typeface="Times New Roman"/>
              </a:rPr>
              <a:t>' ;</a:t>
            </a:r>
            <a:endParaRPr lang="fr-FR" sz="1800" b="1" dirty="0">
              <a:latin typeface="Calibri"/>
              <a:ea typeface="Calibri"/>
              <a:cs typeface="Times New Roman"/>
            </a:endParaRPr>
          </a:p>
          <a:p>
            <a:pPr eaLnBrk="1" hangingPunct="1">
              <a:lnSpc>
                <a:spcPct val="115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>
                <a:latin typeface="Consolas" panose="020B0609020204030204" pitchFamily="49" charset="0"/>
                <a:ea typeface="Calibri"/>
                <a:cs typeface="Times New Roman"/>
              </a:rPr>
              <a:t>    </a:t>
            </a:r>
            <a:r>
              <a:rPr lang="fr-FR" sz="1800" b="1" dirty="0" err="1">
                <a:solidFill>
                  <a:srgbClr val="804040"/>
                </a:solidFill>
                <a:latin typeface="Consolas" panose="020B0609020204030204" pitchFamily="49" charset="0"/>
                <a:ea typeface="Calibri"/>
                <a:cs typeface="Times New Roman"/>
              </a:rPr>
              <a:t>const</a:t>
            </a:r>
            <a:r>
              <a:rPr lang="fr-FR" sz="1800" b="1" dirty="0">
                <a:latin typeface="Consolas" panose="020B0609020204030204" pitchFamily="49" charset="0"/>
                <a:ea typeface="Calibri"/>
                <a:cs typeface="Times New Roman"/>
              </a:rPr>
              <a:t> XPM     </a:t>
            </a:r>
            <a:r>
              <a:rPr lang="fr-FR" sz="1800" b="1" dirty="0">
                <a:solidFill>
                  <a:srgbClr val="804040"/>
                </a:solidFill>
                <a:latin typeface="Consolas" panose="020B0609020204030204" pitchFamily="49" charset="0"/>
                <a:ea typeface="Calibri"/>
                <a:cs typeface="Times New Roman"/>
              </a:rPr>
              <a:t>=</a:t>
            </a:r>
            <a:r>
              <a:rPr lang="fr-FR" sz="1800" b="1" dirty="0">
                <a:latin typeface="Consolas" panose="020B0609020204030204" pitchFamily="49" charset="0"/>
                <a:ea typeface="Calibri"/>
                <a:cs typeface="Times New Roman"/>
              </a:rPr>
              <a:t> '</a:t>
            </a:r>
            <a:r>
              <a:rPr lang="fr-FR" sz="1800" b="1" dirty="0" err="1">
                <a:solidFill>
                  <a:srgbClr val="FF00FF"/>
                </a:solidFill>
                <a:latin typeface="Consolas" panose="020B0609020204030204" pitchFamily="49" charset="0"/>
                <a:ea typeface="Calibri"/>
                <a:cs typeface="Times New Roman"/>
              </a:rPr>
              <a:t>xpm</a:t>
            </a:r>
            <a:r>
              <a:rPr lang="fr-FR" sz="1800" b="1" dirty="0">
                <a:latin typeface="Consolas" panose="020B0609020204030204" pitchFamily="49" charset="0"/>
                <a:ea typeface="Calibri"/>
                <a:cs typeface="Times New Roman"/>
              </a:rPr>
              <a:t>' ;</a:t>
            </a:r>
            <a:endParaRPr lang="fr-FR" sz="1800" b="1" dirty="0">
              <a:latin typeface="Calibri"/>
              <a:ea typeface="Calibri"/>
              <a:cs typeface="Times New Roman"/>
            </a:endParaRPr>
          </a:p>
          <a:p>
            <a:pPr eaLnBrk="1" hangingPunct="1">
              <a:lnSpc>
                <a:spcPct val="115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1800" b="1" dirty="0">
                <a:latin typeface="Consolas" panose="020B0609020204030204" pitchFamily="49" charset="0"/>
                <a:ea typeface="Calibri"/>
                <a:cs typeface="Times New Roman"/>
              </a:rPr>
              <a:t> </a:t>
            </a:r>
            <a:endParaRPr lang="fr-FR" sz="1800" b="1" dirty="0">
              <a:latin typeface="Calibri"/>
              <a:ea typeface="Calibri"/>
              <a:cs typeface="Times New Roman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fr-FR" sz="1800" b="1" dirty="0">
              <a:solidFill>
                <a:srgbClr val="2E8B57"/>
              </a:solidFill>
              <a:latin typeface="Consolas" panose="020B06090202040302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fr-FR" sz="18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defRPr/>
            </a:pPr>
            <a:fld id="{374D69F6-A19C-4199-AB1C-AA711BBA7E73}" type="slidenum">
              <a:rPr lang="fr-FR" altLang="fr-FR" sz="1200" b="1" smtClean="0">
                <a:latin typeface="Consolas" panose="020B0609020204030204" pitchFamily="49" charset="0"/>
              </a:rPr>
              <a:pPr>
                <a:defRPr/>
              </a:pPr>
              <a:t>18</a:t>
            </a:fld>
            <a:endParaRPr lang="fr-FR" altLang="fr-FR" sz="1200" b="1" dirty="0">
              <a:latin typeface="Consolas" panose="020B0609020204030204" pitchFamily="49" charset="0"/>
            </a:endParaRP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DB957F1D-BB36-4396-B8F3-1AD36BE211BA}" type="datetime11">
              <a:rPr lang="fr-FR" smtClean="0"/>
              <a:t>10:33:27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2023-2024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10972800" cy="647700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/>
              <a:t>Création d'images : vision objet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fr-FR" b="1" dirty="0">
                <a:solidFill>
                  <a:srgbClr val="008080"/>
                </a:solidFill>
                <a:latin typeface="Consolas" panose="020B0609020204030204" pitchFamily="49" charset="0"/>
              </a:rPr>
              <a:t>&lt;</a:t>
            </a:r>
            <a:r>
              <a:rPr lang="fr-FR" b="1" dirty="0" err="1">
                <a:solidFill>
                  <a:srgbClr val="804040"/>
                </a:solidFill>
                <a:latin typeface="Consolas" panose="020B0609020204030204" pitchFamily="49" charset="0"/>
              </a:rPr>
              <a:t>img</a:t>
            </a:r>
            <a:r>
              <a:rPr lang="fr-FR" b="1" dirty="0">
                <a:solidFill>
                  <a:srgbClr val="008080"/>
                </a:solidFill>
                <a:latin typeface="Consolas" panose="020B0609020204030204" pitchFamily="49" charset="0"/>
              </a:rPr>
              <a:t> </a:t>
            </a:r>
            <a:r>
              <a:rPr lang="fr-FR" b="1" dirty="0" err="1">
                <a:solidFill>
                  <a:srgbClr val="2E8B57"/>
                </a:solidFill>
                <a:latin typeface="Consolas" panose="020B0609020204030204" pitchFamily="49" charset="0"/>
              </a:rPr>
              <a:t>src</a:t>
            </a:r>
            <a:r>
              <a:rPr lang="fr-FR" b="1" dirty="0">
                <a:solidFill>
                  <a:srgbClr val="008080"/>
                </a:solidFill>
                <a:latin typeface="Consolas" panose="020B0609020204030204" pitchFamily="49" charset="0"/>
              </a:rPr>
              <a:t>=</a:t>
            </a:r>
            <a:r>
              <a:rPr lang="fr-FR" b="1" dirty="0">
                <a:solidFill>
                  <a:srgbClr val="FF00FF"/>
                </a:solidFill>
                <a:latin typeface="Consolas" panose="020B0609020204030204" pitchFamily="49" charset="0"/>
              </a:rPr>
              <a:t>"</a:t>
            </a:r>
            <a:r>
              <a:rPr lang="fr-FR" b="1" dirty="0" err="1">
                <a:solidFill>
                  <a:srgbClr val="FF00FF"/>
                </a:solidFill>
                <a:latin typeface="Consolas" panose="020B0609020204030204" pitchFamily="49" charset="0"/>
              </a:rPr>
              <a:t>img.php</a:t>
            </a:r>
            <a:r>
              <a:rPr lang="fr-FR" b="1" dirty="0">
                <a:solidFill>
                  <a:srgbClr val="FF00FF"/>
                </a:solidFill>
                <a:latin typeface="Consolas" panose="020B0609020204030204" pitchFamily="49" charset="0"/>
              </a:rPr>
              <a:t>"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b="1" dirty="0">
                <a:solidFill>
                  <a:srgbClr val="FF00FF"/>
                </a:solidFill>
                <a:latin typeface="Consolas" panose="020B0609020204030204" pitchFamily="49" charset="0"/>
              </a:rPr>
              <a:t>     </a:t>
            </a:r>
            <a:r>
              <a:rPr lang="fr-FR" b="1" dirty="0" err="1">
                <a:solidFill>
                  <a:srgbClr val="2E8B57"/>
                </a:solidFill>
                <a:latin typeface="Consolas" panose="020B0609020204030204" pitchFamily="49" charset="0"/>
              </a:rPr>
              <a:t>alt</a:t>
            </a:r>
            <a:r>
              <a:rPr lang="fr-FR" b="1" dirty="0">
                <a:solidFill>
                  <a:srgbClr val="008080"/>
                </a:solidFill>
                <a:latin typeface="Consolas" panose="020B0609020204030204" pitchFamily="49" charset="0"/>
              </a:rPr>
              <a:t>=</a:t>
            </a:r>
            <a:r>
              <a:rPr lang="fr-FR" b="1" dirty="0">
                <a:solidFill>
                  <a:srgbClr val="FF00FF"/>
                </a:solidFill>
                <a:latin typeface="Consolas" panose="020B0609020204030204" pitchFamily="49" charset="0"/>
              </a:rPr>
              <a:t>"Mon image"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b="1" dirty="0">
                <a:solidFill>
                  <a:srgbClr val="2E8B57"/>
                </a:solidFill>
                <a:latin typeface="Consolas" panose="020B0609020204030204" pitchFamily="49" charset="0"/>
              </a:rPr>
              <a:t>     </a:t>
            </a:r>
            <a:r>
              <a:rPr lang="fr-FR" b="1" dirty="0" err="1">
                <a:solidFill>
                  <a:srgbClr val="2E8B57"/>
                </a:solidFill>
                <a:latin typeface="Consolas" panose="020B0609020204030204" pitchFamily="49" charset="0"/>
              </a:rPr>
              <a:t>height</a:t>
            </a:r>
            <a:r>
              <a:rPr lang="fr-FR" b="1" dirty="0">
                <a:solidFill>
                  <a:srgbClr val="008080"/>
                </a:solidFill>
                <a:latin typeface="Consolas" panose="020B0609020204030204" pitchFamily="49" charset="0"/>
              </a:rPr>
              <a:t>=</a:t>
            </a:r>
            <a:r>
              <a:rPr lang="fr-FR" b="1" dirty="0">
                <a:solidFill>
                  <a:srgbClr val="FF00FF"/>
                </a:solidFill>
                <a:latin typeface="Consolas" panose="020B0609020204030204" pitchFamily="49" charset="0"/>
              </a:rPr>
              <a:t>"152"</a:t>
            </a:r>
            <a:r>
              <a:rPr lang="fr-FR" b="1" dirty="0">
                <a:solidFill>
                  <a:srgbClr val="008080"/>
                </a:solidFill>
                <a:latin typeface="Consolas" panose="020B0609020204030204" pitchFamily="49" charset="0"/>
              </a:rPr>
              <a:t> </a:t>
            </a:r>
            <a:r>
              <a:rPr lang="fr-FR" b="1" dirty="0" err="1">
                <a:solidFill>
                  <a:srgbClr val="2E8B57"/>
                </a:solidFill>
                <a:latin typeface="Consolas" panose="020B0609020204030204" pitchFamily="49" charset="0"/>
              </a:rPr>
              <a:t>width</a:t>
            </a:r>
            <a:r>
              <a:rPr lang="fr-FR" b="1" dirty="0">
                <a:solidFill>
                  <a:srgbClr val="008080"/>
                </a:solidFill>
                <a:latin typeface="Consolas" panose="020B0609020204030204" pitchFamily="49" charset="0"/>
              </a:rPr>
              <a:t>=</a:t>
            </a:r>
            <a:r>
              <a:rPr lang="fr-FR" b="1" dirty="0">
                <a:solidFill>
                  <a:srgbClr val="FF00FF"/>
                </a:solidFill>
                <a:latin typeface="Consolas" panose="020B0609020204030204" pitchFamily="49" charset="0"/>
              </a:rPr>
              <a:t>"210"</a:t>
            </a:r>
            <a:r>
              <a:rPr lang="fr-FR" b="1" dirty="0">
                <a:solidFill>
                  <a:srgbClr val="008080"/>
                </a:solidFill>
                <a:latin typeface="Consolas" panose="020B0609020204030204" pitchFamily="49" charset="0"/>
              </a:rPr>
              <a:t>&gt;</a:t>
            </a:r>
            <a:endParaRPr lang="fr-FR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fr-FR" sz="1400" b="1" dirty="0">
              <a:solidFill>
                <a:srgbClr val="6A5ACD"/>
              </a:solidFill>
              <a:latin typeface="Consolas" panose="020B0609020204030204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fr-FR" sz="1400" b="1" dirty="0">
              <a:solidFill>
                <a:srgbClr val="6A5ACD"/>
              </a:solidFill>
              <a:latin typeface="Consolas" panose="020B0609020204030204" pitchFamily="49" charset="0"/>
            </a:endParaRPr>
          </a:p>
        </p:txBody>
      </p:sp>
      <p:sp>
        <p:nvSpPr>
          <p:cNvPr id="8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defRPr/>
            </a:pPr>
            <a:fld id="{0B178856-5370-49F4-9EA8-34467E5DB92E}" type="slidenum">
              <a:rPr lang="fr-FR" altLang="fr-FR" sz="1200" b="1" smtClean="0">
                <a:latin typeface="Consolas" panose="020B0609020204030204" pitchFamily="49" charset="0"/>
              </a:rPr>
              <a:pPr>
                <a:defRPr/>
              </a:pPr>
              <a:t>19</a:t>
            </a:fld>
            <a:endParaRPr lang="fr-FR" altLang="fr-FR" sz="1200" b="1" dirty="0">
              <a:latin typeface="Consolas" panose="020B0609020204030204" pitchFamily="49" charset="0"/>
            </a:endParaRPr>
          </a:p>
        </p:txBody>
      </p:sp>
      <p:sp>
        <p:nvSpPr>
          <p:cNvPr id="9" name="Rectangle 219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ECF0BE5E-F9E0-4E07-B7A3-DDD124A8A5F6}" type="datetime11">
              <a:rPr lang="fr-FR" smtClean="0"/>
              <a:t>10:33:27</a:t>
            </a:fld>
            <a:endParaRPr lang="fr-FR"/>
          </a:p>
        </p:txBody>
      </p:sp>
      <p:sp>
        <p:nvSpPr>
          <p:cNvPr id="10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2023-2024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5649913" y="2852738"/>
            <a:ext cx="6121400" cy="35956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fr-FR" sz="1800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&lt;?</a:t>
            </a:r>
            <a:r>
              <a:rPr lang="fr-FR" sz="1800" b="1" dirty="0" err="1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php</a:t>
            </a:r>
            <a:endParaRPr lang="fr-FR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  <a:ea typeface="Calibri"/>
              <a:cs typeface="Courier New" panose="02070309020205020404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fr-FR" sz="1800" b="1" dirty="0" err="1">
                <a:solidFill>
                  <a:srgbClr val="A02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require_once</a:t>
            </a:r>
            <a:r>
              <a:rPr lang="fr-FR" sz="1800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(</a:t>
            </a: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'</a:t>
            </a:r>
            <a:r>
              <a:rPr lang="fr-FR" sz="1800" b="1" dirty="0" err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MyGdImage.php</a:t>
            </a: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'</a:t>
            </a:r>
            <a:r>
              <a:rPr lang="fr-FR" sz="1800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)</a:t>
            </a: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fr-FR" sz="1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// Création</a:t>
            </a:r>
            <a:endParaRPr lang="fr-FR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  <a:ea typeface="Calibri"/>
              <a:cs typeface="Courier New" panose="02070309020205020404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fr-FR" sz="18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$</a:t>
            </a:r>
            <a:r>
              <a:rPr lang="fr-FR" sz="1800" b="1" dirty="0" err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im</a:t>
            </a: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 </a:t>
            </a:r>
            <a:r>
              <a:rPr lang="fr-FR" sz="18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=</a:t>
            </a: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 </a:t>
            </a:r>
            <a:r>
              <a:rPr lang="fr-FR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MyGdImage</a:t>
            </a:r>
            <a:r>
              <a:rPr lang="fr-FR" sz="18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::</a:t>
            </a:r>
            <a:r>
              <a:rPr lang="fr-FR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createFromSize</a:t>
            </a:r>
            <a:r>
              <a:rPr lang="fr-FR" sz="1800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(</a:t>
            </a:r>
            <a:r>
              <a:rPr lang="fr-FR" sz="18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100</a:t>
            </a: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, </a:t>
            </a:r>
            <a:r>
              <a:rPr lang="fr-FR" sz="18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100</a:t>
            </a:r>
            <a:r>
              <a:rPr lang="fr-FR" sz="1800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)</a:t>
            </a: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fr-FR" sz="1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// Manipulations</a:t>
            </a:r>
            <a:endParaRPr lang="fr-FR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  <a:ea typeface="Calibri"/>
              <a:cs typeface="Courier New" panose="02070309020205020404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fr-FR" sz="18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$</a:t>
            </a:r>
            <a:r>
              <a:rPr lang="fr-FR" sz="1800" b="1" dirty="0" err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red</a:t>
            </a: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 </a:t>
            </a:r>
            <a:r>
              <a:rPr lang="fr-FR" sz="18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=</a:t>
            </a: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 </a:t>
            </a:r>
            <a:r>
              <a:rPr lang="fr-FR" sz="18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$</a:t>
            </a:r>
            <a:r>
              <a:rPr lang="fr-FR" sz="1800" b="1" dirty="0" err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im</a:t>
            </a:r>
            <a:r>
              <a:rPr lang="fr-FR" sz="1800" b="1" dirty="0">
                <a:solidFill>
                  <a:srgbClr val="2E8B5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-&gt;</a:t>
            </a:r>
            <a:r>
              <a:rPr lang="fr-FR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colorAllocate</a:t>
            </a:r>
            <a:r>
              <a:rPr lang="fr-FR" sz="1800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(</a:t>
            </a:r>
            <a:r>
              <a:rPr lang="fr-FR" sz="18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255</a:t>
            </a: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, </a:t>
            </a:r>
            <a:r>
              <a:rPr lang="fr-FR" sz="18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0</a:t>
            </a: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, </a:t>
            </a:r>
            <a:r>
              <a:rPr lang="fr-FR" sz="18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0</a:t>
            </a:r>
            <a:r>
              <a:rPr lang="fr-FR" sz="1800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)</a:t>
            </a: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fr-FR" sz="18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$</a:t>
            </a:r>
            <a:r>
              <a:rPr lang="fr-FR" sz="1800" b="1" dirty="0" err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im</a:t>
            </a:r>
            <a:r>
              <a:rPr lang="fr-FR" sz="1800" b="1" dirty="0">
                <a:solidFill>
                  <a:srgbClr val="2E8B5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-&gt;</a:t>
            </a:r>
            <a:r>
              <a:rPr lang="fr-FR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filledRectangle</a:t>
            </a:r>
            <a:r>
              <a:rPr lang="fr-FR" sz="1800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(</a:t>
            </a:r>
            <a:r>
              <a:rPr lang="fr-FR" sz="18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0</a:t>
            </a: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, </a:t>
            </a:r>
            <a:r>
              <a:rPr lang="fr-FR" sz="18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0</a:t>
            </a: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, </a:t>
            </a:r>
            <a:r>
              <a:rPr lang="fr-FR" sz="18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99</a:t>
            </a: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, </a:t>
            </a:r>
            <a:r>
              <a:rPr lang="fr-FR" sz="18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99</a:t>
            </a: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, </a:t>
            </a:r>
            <a:r>
              <a:rPr lang="fr-FR" sz="18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$</a:t>
            </a:r>
            <a:r>
              <a:rPr lang="fr-FR" sz="1800" b="1" dirty="0" err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red</a:t>
            </a:r>
            <a:r>
              <a:rPr lang="fr-FR" sz="1800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)</a:t>
            </a: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fr-FR" sz="1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// Envoi vers le navigateur</a:t>
            </a:r>
            <a:endParaRPr lang="fr-FR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  <a:ea typeface="Calibri"/>
              <a:cs typeface="Courier New" panose="02070309020205020404" pitchFamily="49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fr-FR" sz="18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header</a:t>
            </a:r>
            <a:r>
              <a:rPr lang="fr-FR" sz="1800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(</a:t>
            </a: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'</a:t>
            </a:r>
            <a:r>
              <a:rPr lang="fr-FR" sz="18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Content-type: image/</a:t>
            </a:r>
            <a:r>
              <a:rPr lang="fr-FR" sz="1800" b="1" dirty="0" err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png</a:t>
            </a: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'</a:t>
            </a:r>
            <a:r>
              <a:rPr lang="fr-FR" sz="1800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)</a:t>
            </a: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fr-FR" sz="18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$</a:t>
            </a:r>
            <a:r>
              <a:rPr lang="fr-FR" sz="1800" b="1" dirty="0" err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im</a:t>
            </a:r>
            <a:r>
              <a:rPr lang="fr-FR" sz="1800" b="1" dirty="0">
                <a:solidFill>
                  <a:srgbClr val="2E8B5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-&gt;</a:t>
            </a: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PNG</a:t>
            </a:r>
            <a:r>
              <a:rPr lang="fr-FR" sz="1800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()</a:t>
            </a:r>
            <a:r>
              <a:rPr lang="fr-F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fr-FR" sz="1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Courier New" panose="02070309020205020404" pitchFamily="49" charset="0"/>
              </a:rPr>
              <a:t>// Libération mémoire automatique</a:t>
            </a:r>
            <a:endParaRPr lang="fr-FR" sz="1800" b="1" dirty="0">
              <a:solidFill>
                <a:srgbClr val="A02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1559496" y="1308100"/>
            <a:ext cx="2808287" cy="465138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</p:txBody>
      </p:sp>
      <p:cxnSp>
        <p:nvCxnSpPr>
          <p:cNvPr id="33798" name="AutoShape 6"/>
          <p:cNvCxnSpPr>
            <a:cxnSpLocks noChangeShapeType="1"/>
            <a:stCxn id="33797" idx="2"/>
            <a:endCxn id="33796" idx="0"/>
          </p:cNvCxnSpPr>
          <p:nvPr/>
        </p:nvCxnSpPr>
        <p:spPr bwMode="auto">
          <a:xfrm rot="16200000" flipH="1">
            <a:off x="5297376" y="-560499"/>
            <a:ext cx="1079500" cy="5746973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479425" y="2857500"/>
            <a:ext cx="4968875" cy="314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Peut dépendre de paramètres GET</a:t>
            </a:r>
          </a:p>
          <a:p>
            <a:pPr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(ou POST) :</a:t>
            </a:r>
          </a:p>
          <a:p>
            <a:pPr>
              <a:defRPr/>
            </a:pP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>
              <a:buFontTx/>
              <a:buChar char="•"/>
              <a:defRPr/>
            </a:pP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img.php?</a:t>
            </a:r>
            <a:r>
              <a:rPr lang="fr-FR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t</a:t>
            </a:r>
            <a:r>
              <a:rPr lang="fr-FR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=Coucou</a:t>
            </a:r>
          </a:p>
          <a:p>
            <a:pPr>
              <a:buFontTx/>
              <a:buChar char="•"/>
              <a:defRPr/>
            </a:pP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img.php?</a:t>
            </a:r>
            <a:r>
              <a:rPr lang="fr-FR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r</a:t>
            </a:r>
            <a:r>
              <a:rPr lang="fr-FR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=10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&amp;</a:t>
            </a:r>
            <a:r>
              <a:rPr lang="fr-FR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v=120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&amp;</a:t>
            </a:r>
            <a:r>
              <a:rPr lang="fr-FR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b=255</a:t>
            </a:r>
          </a:p>
          <a:p>
            <a:pPr>
              <a:buFontTx/>
              <a:buChar char="•"/>
              <a:defRPr/>
            </a:pP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img.php?</a:t>
            </a:r>
            <a:r>
              <a:rPr lang="fr-FR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i</a:t>
            </a:r>
            <a:r>
              <a:rPr lang="fr-FR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=im.jpg</a:t>
            </a:r>
          </a:p>
          <a:p>
            <a:pPr>
              <a:buFontTx/>
              <a:buChar char="•"/>
              <a:defRPr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nimBg="1"/>
      <p:bldP spid="33797" grpId="0" animBg="1"/>
      <p:bldP spid="3379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10972800" cy="647700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/>
              <a:t>Préambule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ct val="30000"/>
              </a:spcAft>
              <a:defRPr/>
            </a:pPr>
            <a:r>
              <a:rPr lang="fr-FR" sz="2400" dirty="0"/>
              <a:t>GD : GIF </a:t>
            </a:r>
            <a:r>
              <a:rPr lang="fr-FR" sz="2400" dirty="0" err="1"/>
              <a:t>Draw</a:t>
            </a:r>
            <a:r>
              <a:rPr lang="fr-FR" sz="2400" dirty="0"/>
              <a:t> et maintenant Graphics </a:t>
            </a:r>
            <a:r>
              <a:rPr lang="fr-FR" sz="2400" dirty="0" err="1"/>
              <a:t>Draw</a:t>
            </a:r>
            <a:endParaRPr lang="fr-FR" sz="2400" dirty="0"/>
          </a:p>
          <a:p>
            <a:pPr eaLnBrk="1" hangingPunct="1">
              <a:spcAft>
                <a:spcPct val="30000"/>
              </a:spcAft>
              <a:defRPr/>
            </a:pPr>
            <a:r>
              <a:rPr lang="fr-FR" sz="2400" dirty="0"/>
              <a:t>L'utilisation habituelle de PHP consiste à produire des pages HTML.</a:t>
            </a:r>
          </a:p>
          <a:p>
            <a:pPr eaLnBrk="1" hangingPunct="1">
              <a:spcAft>
                <a:spcPct val="30000"/>
              </a:spcAft>
              <a:defRPr/>
            </a:pPr>
            <a:r>
              <a:rPr lang="fr-FR" sz="2400" dirty="0"/>
              <a:t>Grâce à la </a:t>
            </a:r>
            <a:r>
              <a:rPr lang="fr-FR" sz="2400" dirty="0">
                <a:solidFill>
                  <a:schemeClr val="bg1"/>
                </a:solidFill>
              </a:rPr>
              <a:t>bibliothèque GD</a:t>
            </a:r>
            <a:r>
              <a:rPr lang="fr-FR" sz="2400" dirty="0"/>
              <a:t>, PHP peut produire des images enregistrées sur disque ou directement transmises au navigateur du client.</a:t>
            </a:r>
          </a:p>
          <a:p>
            <a:pPr eaLnBrk="1" hangingPunct="1">
              <a:spcAft>
                <a:spcPct val="30000"/>
              </a:spcAft>
              <a:defRPr/>
            </a:pPr>
            <a:r>
              <a:rPr lang="fr-FR" sz="2400" dirty="0"/>
              <a:t>Formats d'images accessibles sont </a:t>
            </a:r>
            <a:r>
              <a:rPr lang="fr-FR" sz="2400" dirty="0">
                <a:solidFill>
                  <a:schemeClr val="bg1"/>
                </a:solidFill>
              </a:rPr>
              <a:t>GIF</a:t>
            </a:r>
            <a:r>
              <a:rPr lang="fr-FR" sz="2400" dirty="0"/>
              <a:t>, </a:t>
            </a:r>
            <a:r>
              <a:rPr lang="fr-FR" sz="2400" dirty="0">
                <a:solidFill>
                  <a:schemeClr val="bg1"/>
                </a:solidFill>
              </a:rPr>
              <a:t>JPEG</a:t>
            </a:r>
            <a:r>
              <a:rPr lang="fr-FR" sz="2400" dirty="0"/>
              <a:t> et </a:t>
            </a:r>
            <a:r>
              <a:rPr lang="fr-FR" sz="2400" dirty="0">
                <a:solidFill>
                  <a:schemeClr val="bg1"/>
                </a:solidFill>
              </a:rPr>
              <a:t>PNG</a:t>
            </a:r>
          </a:p>
          <a:p>
            <a:pPr eaLnBrk="1" hangingPunct="1">
              <a:spcAft>
                <a:spcPct val="30000"/>
              </a:spcAft>
              <a:defRPr/>
            </a:pPr>
            <a:r>
              <a:rPr lang="fr-FR" sz="2400" dirty="0"/>
              <a:t>Possibilités offertes par la création/manipulation d'images en PHP :</a:t>
            </a:r>
          </a:p>
          <a:p>
            <a:pPr lvl="1" eaLnBrk="1" hangingPunct="1">
              <a:spcBef>
                <a:spcPct val="15000"/>
              </a:spcBef>
              <a:spcAft>
                <a:spcPct val="10000"/>
              </a:spcAft>
              <a:defRPr/>
            </a:pPr>
            <a:r>
              <a:rPr lang="fr-FR" dirty="0"/>
              <a:t>Redimensionnement à la volée</a:t>
            </a:r>
          </a:p>
          <a:p>
            <a:pPr lvl="1" eaLnBrk="1" hangingPunct="1">
              <a:spcBef>
                <a:spcPct val="15000"/>
              </a:spcBef>
              <a:spcAft>
                <a:spcPct val="10000"/>
              </a:spcAft>
              <a:defRPr/>
            </a:pPr>
            <a:r>
              <a:rPr lang="fr-FR" dirty="0"/>
              <a:t>CAPTCHA </a:t>
            </a:r>
            <a:r>
              <a:rPr lang="fr-FR" sz="1900" dirty="0"/>
              <a:t>(</a:t>
            </a:r>
            <a:r>
              <a:rPr lang="en-US" sz="1900" i="1" dirty="0"/>
              <a:t>Completely Automated Public Turing test to tell Computers and Humans Apart</a:t>
            </a:r>
            <a:r>
              <a:rPr lang="en-US" sz="1900" dirty="0"/>
              <a:t>)</a:t>
            </a:r>
            <a:endParaRPr lang="fr-FR" sz="1900" dirty="0"/>
          </a:p>
          <a:p>
            <a:pPr lvl="1" eaLnBrk="1" hangingPunct="1">
              <a:spcBef>
                <a:spcPct val="15000"/>
              </a:spcBef>
              <a:spcAft>
                <a:spcPct val="10000"/>
              </a:spcAft>
              <a:defRPr/>
            </a:pPr>
            <a:r>
              <a:rPr lang="fr-FR" dirty="0"/>
              <a:t>Graphiques</a:t>
            </a:r>
          </a:p>
          <a:p>
            <a:pPr lvl="1" eaLnBrk="1" hangingPunct="1">
              <a:spcBef>
                <a:spcPct val="15000"/>
              </a:spcBef>
              <a:spcAft>
                <a:spcPct val="10000"/>
              </a:spcAft>
              <a:defRPr/>
            </a:pPr>
            <a:r>
              <a:rPr lang="fr-FR" dirty="0"/>
              <a:t>Traitements par lots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defRPr/>
            </a:pPr>
            <a:fld id="{6F590C0D-878F-4BB8-9564-9492D19F4972}" type="slidenum">
              <a:rPr lang="fr-FR" altLang="fr-FR" sz="1200" b="1" smtClean="0">
                <a:latin typeface="Consolas" panose="020B0609020204030204" pitchFamily="49" charset="0"/>
              </a:rPr>
              <a:pPr>
                <a:defRPr/>
              </a:pPr>
              <a:t>2</a:t>
            </a:fld>
            <a:endParaRPr lang="fr-FR" altLang="fr-FR" sz="1200" b="1" dirty="0">
              <a:latin typeface="Consolas" panose="020B0609020204030204" pitchFamily="49" charset="0"/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C2D5FF72-D485-49CD-AA84-EFE7F74BE94C}" type="datetime11">
              <a:rPr lang="fr-FR" smtClean="0"/>
              <a:t>10:33:27</a:t>
            </a:fld>
            <a:endParaRPr lang="fr-FR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2023-2024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47700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/>
              <a:t>Comparaison non objet / objet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defRPr/>
            </a:pPr>
            <a:fld id="{968C6D42-6D38-47D4-B1D7-C97D2B3EA393}" type="slidenum">
              <a:rPr lang="fr-FR" altLang="fr-FR" sz="1200" b="1" smtClean="0">
                <a:latin typeface="Consolas" panose="020B0609020204030204" pitchFamily="49" charset="0"/>
              </a:rPr>
              <a:pPr>
                <a:defRPr/>
              </a:pPr>
              <a:t>20</a:t>
            </a:fld>
            <a:endParaRPr lang="fr-FR" altLang="fr-FR" sz="1200" b="1" dirty="0">
              <a:latin typeface="Consolas" panose="020B0609020204030204" pitchFamily="49" charset="0"/>
            </a:endParaRP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EFA5FED3-44AC-4DE6-9BF8-8FF291D284D3}" type="datetime11">
              <a:rPr lang="fr-FR" smtClean="0"/>
              <a:t>10:33:27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2023-2024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34963" y="1268413"/>
            <a:ext cx="5833045" cy="35401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600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&lt;?</a:t>
            </a:r>
            <a:r>
              <a:rPr lang="fr-FR" sz="1600" b="1" dirty="0" err="1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php</a:t>
            </a:r>
            <a:endParaRPr lang="fr-FR" sz="1600" b="1" dirty="0">
              <a:solidFill>
                <a:srgbClr val="6A5AC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  <a:p>
            <a:pPr>
              <a:defRPr/>
            </a:pPr>
            <a:r>
              <a:rPr lang="fr-FR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// Création</a:t>
            </a:r>
          </a:p>
          <a:p>
            <a:pPr>
              <a:defRPr/>
            </a:pPr>
            <a:r>
              <a:rPr lang="fr-FR" sz="16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$</a:t>
            </a:r>
            <a:r>
              <a:rPr lang="fr-FR" sz="1600" b="1" dirty="0" err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im</a:t>
            </a:r>
            <a:r>
              <a:rPr lang="fr-FR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fr-FR" sz="16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=</a:t>
            </a:r>
            <a:r>
              <a:rPr lang="fr-FR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fr-FR" sz="1600" b="1" dirty="0" err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imageCreate</a:t>
            </a:r>
            <a:r>
              <a:rPr lang="fr-FR" sz="1600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(</a:t>
            </a:r>
            <a:r>
              <a:rPr lang="fr-FR" sz="16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100</a:t>
            </a:r>
            <a:r>
              <a:rPr lang="fr-FR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, </a:t>
            </a:r>
            <a:r>
              <a:rPr lang="fr-FR" sz="16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100</a:t>
            </a:r>
            <a:r>
              <a:rPr lang="fr-FR" sz="1600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)</a:t>
            </a:r>
            <a:r>
              <a:rPr lang="fr-FR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;</a:t>
            </a:r>
            <a:endParaRPr lang="fr-FR" sz="1600" b="1" dirty="0">
              <a:solidFill>
                <a:srgbClr val="A02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  <a:p>
            <a:pPr>
              <a:defRPr/>
            </a:pPr>
            <a:endParaRPr lang="fr-FR" sz="1600" b="1" dirty="0">
              <a:solidFill>
                <a:srgbClr val="A02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  <a:p>
            <a:pPr>
              <a:defRPr/>
            </a:pPr>
            <a:r>
              <a:rPr lang="fr-FR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// Manipulations</a:t>
            </a:r>
          </a:p>
          <a:p>
            <a:pPr>
              <a:defRPr/>
            </a:pPr>
            <a:r>
              <a:rPr lang="fr-FR" sz="16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$</a:t>
            </a:r>
            <a:r>
              <a:rPr lang="fr-FR" sz="1600" b="1" dirty="0" err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red</a:t>
            </a:r>
            <a:r>
              <a:rPr lang="fr-FR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 </a:t>
            </a:r>
            <a:r>
              <a:rPr lang="fr-FR" sz="16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= </a:t>
            </a:r>
            <a:r>
              <a:rPr lang="fr-FR" sz="1600" b="1" dirty="0" err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imageColorAllocate</a:t>
            </a:r>
            <a:r>
              <a:rPr lang="fr-FR" sz="1600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(</a:t>
            </a:r>
            <a:r>
              <a:rPr lang="fr-FR" sz="16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$</a:t>
            </a:r>
            <a:r>
              <a:rPr lang="fr-FR" sz="1600" b="1" dirty="0" err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im</a:t>
            </a:r>
            <a:r>
              <a:rPr lang="fr-FR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, </a:t>
            </a:r>
            <a:r>
              <a:rPr lang="fr-FR" sz="16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255</a:t>
            </a:r>
            <a:r>
              <a:rPr lang="fr-FR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, </a:t>
            </a:r>
            <a:r>
              <a:rPr lang="fr-FR" sz="16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0</a:t>
            </a:r>
            <a:r>
              <a:rPr lang="fr-FR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, </a:t>
            </a:r>
            <a:r>
              <a:rPr lang="fr-FR" sz="16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0</a:t>
            </a:r>
            <a:r>
              <a:rPr lang="fr-FR" sz="1600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)</a:t>
            </a:r>
            <a:r>
              <a:rPr lang="fr-FR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;</a:t>
            </a:r>
            <a:endParaRPr lang="fr-FR" sz="1600" b="1" dirty="0">
              <a:solidFill>
                <a:srgbClr val="A02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  <a:p>
            <a:pPr>
              <a:defRPr/>
            </a:pPr>
            <a:r>
              <a:rPr lang="fr-FR" sz="1600" b="1" dirty="0" err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imageFilledRectangle</a:t>
            </a:r>
            <a:r>
              <a:rPr lang="fr-FR" sz="1600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(</a:t>
            </a:r>
            <a:r>
              <a:rPr lang="fr-FR" sz="16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$</a:t>
            </a:r>
            <a:r>
              <a:rPr lang="fr-FR" sz="1600" b="1" dirty="0" err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im</a:t>
            </a:r>
            <a:r>
              <a:rPr lang="fr-FR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, </a:t>
            </a:r>
            <a:r>
              <a:rPr lang="fr-FR" sz="16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0</a:t>
            </a:r>
            <a:r>
              <a:rPr lang="fr-FR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, </a:t>
            </a:r>
            <a:r>
              <a:rPr lang="fr-FR" sz="16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0</a:t>
            </a:r>
            <a:r>
              <a:rPr lang="fr-FR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, </a:t>
            </a:r>
            <a:r>
              <a:rPr lang="fr-FR" sz="16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99</a:t>
            </a:r>
            <a:r>
              <a:rPr lang="fr-FR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, </a:t>
            </a:r>
            <a:r>
              <a:rPr lang="fr-FR" sz="16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99</a:t>
            </a:r>
            <a:r>
              <a:rPr lang="fr-FR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, </a:t>
            </a:r>
            <a:r>
              <a:rPr lang="fr-FR" sz="16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$</a:t>
            </a:r>
            <a:r>
              <a:rPr lang="fr-FR" sz="1600" b="1" dirty="0" err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red</a:t>
            </a:r>
            <a:r>
              <a:rPr lang="fr-FR" sz="1600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)</a:t>
            </a:r>
            <a:r>
              <a:rPr lang="fr-FR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;</a:t>
            </a:r>
            <a:endParaRPr lang="fr-FR" sz="1600" b="1" dirty="0">
              <a:solidFill>
                <a:srgbClr val="A02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  <a:p>
            <a:pPr>
              <a:defRPr/>
            </a:pPr>
            <a:endParaRPr lang="fr-FR" sz="1600" b="1" dirty="0">
              <a:solidFill>
                <a:srgbClr val="A02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  <a:p>
            <a:pPr>
              <a:defRPr/>
            </a:pPr>
            <a:r>
              <a:rPr lang="fr-FR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// Envoi vers le navigateur</a:t>
            </a:r>
          </a:p>
          <a:p>
            <a:pPr>
              <a:defRPr/>
            </a:pPr>
            <a:r>
              <a:rPr lang="fr-FR" sz="16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header</a:t>
            </a:r>
            <a:r>
              <a:rPr lang="fr-FR" sz="1600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(</a:t>
            </a:r>
            <a:r>
              <a:rPr lang="fr-FR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'</a:t>
            </a:r>
            <a:r>
              <a:rPr lang="fr-FR" sz="16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Content-Type: image/</a:t>
            </a:r>
            <a:r>
              <a:rPr lang="fr-FR" sz="1600" b="1" dirty="0" err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png</a:t>
            </a:r>
            <a:r>
              <a:rPr lang="fr-FR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'</a:t>
            </a:r>
            <a:r>
              <a:rPr lang="fr-FR" sz="1600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)</a:t>
            </a:r>
            <a:r>
              <a:rPr lang="fr-FR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;</a:t>
            </a:r>
            <a:endParaRPr lang="fr-FR" sz="1600" b="1" dirty="0">
              <a:solidFill>
                <a:srgbClr val="A02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  <a:p>
            <a:pPr>
              <a:defRPr/>
            </a:pPr>
            <a:r>
              <a:rPr lang="fr-FR" sz="1600" b="1" dirty="0" err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imagePNG</a:t>
            </a:r>
            <a:r>
              <a:rPr lang="fr-FR" sz="1600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(</a:t>
            </a:r>
            <a:r>
              <a:rPr lang="fr-FR" sz="16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$</a:t>
            </a:r>
            <a:r>
              <a:rPr lang="fr-FR" sz="1600" b="1" dirty="0" err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im</a:t>
            </a:r>
            <a:r>
              <a:rPr lang="fr-FR" sz="1600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)</a:t>
            </a:r>
            <a:r>
              <a:rPr lang="fr-FR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;</a:t>
            </a:r>
            <a:endParaRPr lang="fr-FR" sz="1600" b="1" dirty="0">
              <a:solidFill>
                <a:srgbClr val="A02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  <a:p>
            <a:pPr>
              <a:defRPr/>
            </a:pPr>
            <a:endParaRPr lang="fr-FR" sz="1600" b="1" dirty="0">
              <a:solidFill>
                <a:srgbClr val="A02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  <a:p>
            <a:pPr>
              <a:defRPr/>
            </a:pPr>
            <a:r>
              <a:rPr lang="fr-FR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// Libération mémoire</a:t>
            </a:r>
          </a:p>
          <a:p>
            <a:pPr>
              <a:defRPr/>
            </a:pPr>
            <a:r>
              <a:rPr lang="fr-FR" sz="1600" b="1" dirty="0" err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imageDestroy</a:t>
            </a:r>
            <a:r>
              <a:rPr lang="fr-FR" sz="1600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(</a:t>
            </a:r>
            <a:r>
              <a:rPr lang="fr-FR" sz="16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$</a:t>
            </a:r>
            <a:r>
              <a:rPr lang="fr-FR" sz="1600" b="1" dirty="0" err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im</a:t>
            </a:r>
            <a:r>
              <a:rPr lang="fr-FR" sz="1600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)</a:t>
            </a:r>
            <a:r>
              <a:rPr lang="fr-FR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</a:rPr>
              <a:t>;</a:t>
            </a:r>
            <a:endParaRPr lang="fr-FR" sz="1600" b="1" dirty="0">
              <a:solidFill>
                <a:srgbClr val="A02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240016" y="3102288"/>
            <a:ext cx="5328592" cy="32070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fr-FR" sz="1600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&lt;?</a:t>
            </a:r>
            <a:r>
              <a:rPr lang="fr-FR" sz="1600" b="1" dirty="0" err="1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php</a:t>
            </a:r>
            <a:endParaRPr lang="fr-F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fr-FR" sz="1600" b="1" dirty="0" err="1">
                <a:solidFill>
                  <a:srgbClr val="A02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require_once</a:t>
            </a:r>
            <a:r>
              <a:rPr lang="fr-FR" sz="1600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(</a:t>
            </a:r>
            <a:r>
              <a:rPr lang="fr-F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'</a:t>
            </a:r>
            <a:r>
              <a:rPr lang="fr-FR" sz="1600" b="1" dirty="0" err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MyGdImage.php</a:t>
            </a:r>
            <a:r>
              <a:rPr lang="fr-F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'</a:t>
            </a:r>
            <a:r>
              <a:rPr lang="fr-FR" sz="1600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)</a:t>
            </a:r>
            <a:r>
              <a:rPr lang="fr-F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;</a:t>
            </a:r>
            <a:endParaRPr lang="fr-F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fr-FR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// Création</a:t>
            </a:r>
            <a:endParaRPr lang="fr-F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fr-FR" sz="16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$</a:t>
            </a:r>
            <a:r>
              <a:rPr lang="fr-FR" sz="1600" b="1" dirty="0" err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im</a:t>
            </a:r>
            <a:r>
              <a:rPr lang="fr-FR" sz="16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 </a:t>
            </a:r>
            <a:r>
              <a:rPr lang="fr-FR" sz="16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=</a:t>
            </a:r>
            <a:r>
              <a:rPr lang="fr-F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 </a:t>
            </a:r>
            <a:r>
              <a:rPr lang="fr-FR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MyGdImage</a:t>
            </a:r>
            <a:r>
              <a:rPr lang="fr-FR" sz="16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::</a:t>
            </a:r>
            <a:r>
              <a:rPr lang="fr-FR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createFromSize</a:t>
            </a:r>
            <a:r>
              <a:rPr lang="fr-FR" sz="1600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(</a:t>
            </a:r>
            <a:r>
              <a:rPr lang="fr-FR" sz="16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100</a:t>
            </a:r>
            <a:r>
              <a:rPr lang="fr-F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, </a:t>
            </a:r>
            <a:r>
              <a:rPr lang="fr-FR" sz="16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100</a:t>
            </a:r>
            <a:r>
              <a:rPr lang="fr-FR" sz="1600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)</a:t>
            </a:r>
            <a:r>
              <a:rPr lang="fr-F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;</a:t>
            </a:r>
            <a:endParaRPr lang="fr-F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fr-FR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// Manipulations</a:t>
            </a:r>
            <a:endParaRPr lang="fr-F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fr-FR" sz="16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$</a:t>
            </a:r>
            <a:r>
              <a:rPr lang="fr-FR" sz="1600" b="1" dirty="0" err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red</a:t>
            </a:r>
            <a:r>
              <a:rPr lang="fr-F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 </a:t>
            </a:r>
            <a:r>
              <a:rPr lang="fr-FR" sz="16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=</a:t>
            </a:r>
            <a:r>
              <a:rPr lang="fr-F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 </a:t>
            </a:r>
            <a:r>
              <a:rPr lang="fr-FR" sz="16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$</a:t>
            </a:r>
            <a:r>
              <a:rPr lang="fr-FR" sz="1600" b="1" dirty="0" err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im</a:t>
            </a:r>
            <a:r>
              <a:rPr lang="fr-FR" sz="1600" b="1" dirty="0">
                <a:solidFill>
                  <a:srgbClr val="2E8B5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-&gt;</a:t>
            </a:r>
            <a:r>
              <a:rPr lang="fr-FR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colorAllocate</a:t>
            </a:r>
            <a:r>
              <a:rPr lang="fr-FR" sz="1600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(</a:t>
            </a:r>
            <a:r>
              <a:rPr lang="fr-FR" sz="16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255</a:t>
            </a:r>
            <a:r>
              <a:rPr lang="fr-F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, </a:t>
            </a:r>
            <a:r>
              <a:rPr lang="fr-FR" sz="16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0</a:t>
            </a:r>
            <a:r>
              <a:rPr lang="fr-F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, </a:t>
            </a:r>
            <a:r>
              <a:rPr lang="fr-FR" sz="16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0</a:t>
            </a:r>
            <a:r>
              <a:rPr lang="fr-FR" sz="1600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)</a:t>
            </a:r>
            <a:r>
              <a:rPr lang="fr-F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;</a:t>
            </a:r>
            <a:endParaRPr lang="fr-F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fr-FR" sz="16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$</a:t>
            </a:r>
            <a:r>
              <a:rPr lang="fr-FR" sz="1600" b="1" dirty="0" err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im</a:t>
            </a:r>
            <a:r>
              <a:rPr lang="fr-FR" sz="1600" b="1" dirty="0">
                <a:solidFill>
                  <a:srgbClr val="2E8B5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-&gt;</a:t>
            </a:r>
            <a:r>
              <a:rPr lang="fr-FR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filledRectangle</a:t>
            </a:r>
            <a:r>
              <a:rPr lang="fr-FR" sz="1600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(</a:t>
            </a:r>
            <a:r>
              <a:rPr lang="fr-FR" sz="16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0</a:t>
            </a:r>
            <a:r>
              <a:rPr lang="fr-F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, </a:t>
            </a:r>
            <a:r>
              <a:rPr lang="fr-FR" sz="16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0</a:t>
            </a:r>
            <a:r>
              <a:rPr lang="fr-F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,</a:t>
            </a:r>
            <a:r>
              <a:rPr lang="fr-FR" sz="16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 99</a:t>
            </a:r>
            <a:r>
              <a:rPr lang="fr-F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, </a:t>
            </a:r>
            <a:r>
              <a:rPr lang="fr-FR" sz="16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99</a:t>
            </a:r>
            <a:r>
              <a:rPr lang="fr-F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, </a:t>
            </a:r>
            <a:r>
              <a:rPr lang="fr-FR" sz="16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$</a:t>
            </a:r>
            <a:r>
              <a:rPr lang="fr-FR" sz="1600" b="1" dirty="0" err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red</a:t>
            </a:r>
            <a:r>
              <a:rPr lang="fr-FR" sz="1600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)</a:t>
            </a:r>
            <a:r>
              <a:rPr lang="fr-F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;</a:t>
            </a:r>
            <a:endParaRPr lang="fr-F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fr-FR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// Envoi vers le navigateur</a:t>
            </a:r>
            <a:endParaRPr lang="fr-F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fr-FR" sz="1600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header</a:t>
            </a:r>
            <a:r>
              <a:rPr lang="fr-FR" sz="1600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(</a:t>
            </a:r>
            <a:r>
              <a:rPr lang="fr-F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'</a:t>
            </a:r>
            <a:r>
              <a:rPr lang="fr-FR" sz="16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Content-type: image/</a:t>
            </a:r>
            <a:r>
              <a:rPr lang="fr-FR" sz="1600" b="1" dirty="0" err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png</a:t>
            </a:r>
            <a:r>
              <a:rPr lang="fr-F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'</a:t>
            </a:r>
            <a:r>
              <a:rPr lang="fr-FR" sz="1600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)</a:t>
            </a:r>
            <a:r>
              <a:rPr lang="fr-F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;</a:t>
            </a:r>
            <a:endParaRPr lang="fr-F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fr-FR" sz="1600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$</a:t>
            </a:r>
            <a:r>
              <a:rPr lang="fr-FR" sz="1600" b="1" dirty="0" err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im</a:t>
            </a:r>
            <a:r>
              <a:rPr lang="fr-FR" sz="1600" b="1" dirty="0">
                <a:solidFill>
                  <a:srgbClr val="2E8B5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-&gt;</a:t>
            </a:r>
            <a:r>
              <a:rPr lang="fr-F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PNG</a:t>
            </a:r>
            <a:r>
              <a:rPr lang="fr-FR" sz="1600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()</a:t>
            </a:r>
            <a:r>
              <a:rPr lang="fr-F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;</a:t>
            </a:r>
            <a:endParaRPr lang="fr-F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defRPr/>
            </a:pPr>
            <a:r>
              <a:rPr lang="fr-FR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// Libération mémoire </a:t>
            </a:r>
            <a:r>
              <a:rPr lang="fr-F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 </a:t>
            </a:r>
            <a:r>
              <a:rPr lang="fr-FR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Calibri"/>
                <a:cs typeface="Times New Roman"/>
              </a:rPr>
              <a:t>automatique</a:t>
            </a:r>
            <a:endParaRPr lang="fr-FR" sz="1600" b="1" dirty="0">
              <a:solidFill>
                <a:srgbClr val="A02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10972800" cy="777875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/>
              <a:t>Algorithme général de création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341438"/>
            <a:ext cx="8229600" cy="4784725"/>
          </a:xfrm>
        </p:spPr>
        <p:txBody>
          <a:bodyPr/>
          <a:lstStyle/>
          <a:p>
            <a:pPr eaLnBrk="1" hangingPunct="1">
              <a:defRPr/>
            </a:pPr>
            <a:r>
              <a:rPr lang="fr-FR" sz="2400" dirty="0"/>
              <a:t>Création d'une image :</a:t>
            </a:r>
          </a:p>
          <a:p>
            <a:pPr lvl="1" eaLnBrk="1" hangingPunct="1">
              <a:defRPr/>
            </a:pPr>
            <a:r>
              <a:rPr lang="fr-FR" sz="2000" dirty="0"/>
              <a:t>nouvelle</a:t>
            </a:r>
          </a:p>
          <a:p>
            <a:pPr lvl="1" eaLnBrk="1" hangingPunct="1">
              <a:defRPr/>
            </a:pPr>
            <a:r>
              <a:rPr lang="fr-FR" sz="2000" dirty="0"/>
              <a:t>à partir d'un fichier</a:t>
            </a:r>
          </a:p>
          <a:p>
            <a:pPr eaLnBrk="1" hangingPunct="1">
              <a:defRPr/>
            </a:pPr>
            <a:r>
              <a:rPr lang="fr-FR" sz="2400" dirty="0"/>
              <a:t>Manipulations de l'image</a:t>
            </a:r>
          </a:p>
          <a:p>
            <a:pPr lvl="1" eaLnBrk="1" hangingPunct="1">
              <a:defRPr/>
            </a:pPr>
            <a:r>
              <a:rPr lang="fr-FR" sz="2000" dirty="0"/>
              <a:t>dessin</a:t>
            </a:r>
          </a:p>
          <a:p>
            <a:pPr lvl="1" eaLnBrk="1" hangingPunct="1">
              <a:defRPr/>
            </a:pPr>
            <a:r>
              <a:rPr lang="fr-FR" sz="2000" dirty="0"/>
              <a:t>texte</a:t>
            </a:r>
          </a:p>
          <a:p>
            <a:pPr lvl="1" eaLnBrk="1" hangingPunct="1">
              <a:defRPr/>
            </a:pPr>
            <a:r>
              <a:rPr lang="fr-FR" sz="2000" dirty="0"/>
              <a:t>redimensionnement</a:t>
            </a:r>
          </a:p>
          <a:p>
            <a:pPr lvl="1" eaLnBrk="1" hangingPunct="1">
              <a:defRPr/>
            </a:pPr>
            <a:r>
              <a:rPr lang="fr-FR" sz="2000" dirty="0"/>
              <a:t>…</a:t>
            </a:r>
          </a:p>
          <a:p>
            <a:pPr eaLnBrk="1" hangingPunct="1">
              <a:defRPr/>
            </a:pPr>
            <a:r>
              <a:rPr lang="fr-FR" sz="2400" dirty="0"/>
              <a:t>Production de l'image finale :</a:t>
            </a:r>
          </a:p>
          <a:p>
            <a:pPr lvl="1" eaLnBrk="1" hangingPunct="1">
              <a:defRPr/>
            </a:pPr>
            <a:r>
              <a:rPr lang="fr-FR" sz="2000" dirty="0"/>
              <a:t>dans un fichier</a:t>
            </a:r>
          </a:p>
          <a:p>
            <a:pPr lvl="1" eaLnBrk="1" hangingPunct="1">
              <a:defRPr/>
            </a:pPr>
            <a:r>
              <a:rPr lang="fr-FR" sz="2000" dirty="0"/>
              <a:t>envoi vers le navigateur</a:t>
            </a:r>
          </a:p>
          <a:p>
            <a:pPr eaLnBrk="1" hangingPunct="1">
              <a:defRPr/>
            </a:pPr>
            <a:r>
              <a:rPr lang="fr-FR" sz="2400" dirty="0"/>
              <a:t>Libération mémoire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defRPr/>
            </a:pPr>
            <a:fld id="{F204639A-D643-4473-9C6C-23820829D694}" type="slidenum">
              <a:rPr lang="fr-FR" altLang="fr-FR" sz="1200" b="1" smtClean="0">
                <a:latin typeface="Consolas" panose="020B0609020204030204" pitchFamily="49" charset="0"/>
              </a:rPr>
              <a:pPr>
                <a:defRPr/>
              </a:pPr>
              <a:t>3</a:t>
            </a:fld>
            <a:endParaRPr lang="fr-FR" altLang="fr-FR" sz="1200" b="1" dirty="0">
              <a:latin typeface="Consolas" panose="020B0609020204030204" pitchFamily="49" charset="0"/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0A20FAC5-61B5-45BF-90E1-F15FF98B8598}" type="datetime11">
              <a:rPr lang="fr-FR" smtClean="0"/>
              <a:t>10:33:27</a:t>
            </a:fld>
            <a:endParaRPr lang="fr-FR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2023-2024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10972800" cy="647700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/>
              <a:t>Algorithme général de création</a:t>
            </a:r>
          </a:p>
        </p:txBody>
      </p:sp>
      <p:sp>
        <p:nvSpPr>
          <p:cNvPr id="389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fr-FR" sz="2400" b="1" dirty="0">
                <a:solidFill>
                  <a:srgbClr val="6A5ACD"/>
                </a:solidFill>
                <a:latin typeface="Consolas" panose="020B0609020204030204" pitchFamily="49" charset="0"/>
              </a:rPr>
              <a:t>&lt;?</a:t>
            </a:r>
            <a:r>
              <a:rPr lang="fr-FR" sz="2400" b="1" dirty="0" err="1">
                <a:solidFill>
                  <a:srgbClr val="6A5ACD"/>
                </a:solidFill>
                <a:latin typeface="Consolas" panose="020B0609020204030204" pitchFamily="49" charset="0"/>
              </a:rPr>
              <a:t>php</a:t>
            </a:r>
            <a:endParaRPr lang="fr-FR" sz="2400" b="1" dirty="0">
              <a:solidFill>
                <a:srgbClr val="6A5ACD"/>
              </a:solidFill>
              <a:latin typeface="Consolas" panose="020B0609020204030204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fr-FR" sz="2400" b="1" dirty="0">
                <a:solidFill>
                  <a:srgbClr val="0000FF"/>
                </a:solidFill>
                <a:latin typeface="Consolas" panose="020B0609020204030204" pitchFamily="49" charset="0"/>
              </a:rPr>
              <a:t>// Création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fr-FR" sz="2400" b="1" dirty="0">
                <a:solidFill>
                  <a:srgbClr val="804040"/>
                </a:solidFill>
                <a:latin typeface="Consolas" panose="020B0609020204030204" pitchFamily="49" charset="0"/>
              </a:rPr>
              <a:t>$</a:t>
            </a:r>
            <a:r>
              <a:rPr lang="fr-FR" sz="2400" b="1" dirty="0" err="1">
                <a:solidFill>
                  <a:srgbClr val="008080"/>
                </a:solidFill>
                <a:latin typeface="Consolas" panose="020B0609020204030204" pitchFamily="49" charset="0"/>
              </a:rPr>
              <a:t>im</a:t>
            </a:r>
            <a:r>
              <a:rPr lang="fr-FR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2400" b="1" dirty="0">
                <a:solidFill>
                  <a:srgbClr val="804040"/>
                </a:solidFill>
                <a:latin typeface="Consolas" panose="020B0609020204030204" pitchFamily="49" charset="0"/>
              </a:rPr>
              <a:t>=</a:t>
            </a:r>
            <a:r>
              <a:rPr lang="fr-FR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2400" b="1" dirty="0" err="1">
                <a:solidFill>
                  <a:srgbClr val="008080"/>
                </a:solidFill>
                <a:latin typeface="Consolas" panose="020B0609020204030204" pitchFamily="49" charset="0"/>
              </a:rPr>
              <a:t>imageCreateTrueColor</a:t>
            </a:r>
            <a:r>
              <a:rPr lang="fr-FR" sz="2400" b="1" dirty="0">
                <a:solidFill>
                  <a:srgbClr val="6A5ACD"/>
                </a:solidFill>
                <a:latin typeface="Consolas" panose="020B0609020204030204" pitchFamily="49" charset="0"/>
              </a:rPr>
              <a:t>(</a:t>
            </a:r>
            <a:r>
              <a:rPr lang="fr-FR" sz="2400" b="1" dirty="0">
                <a:solidFill>
                  <a:srgbClr val="FF00FF"/>
                </a:solidFill>
                <a:latin typeface="Consolas" panose="020B0609020204030204" pitchFamily="49" charset="0"/>
              </a:rPr>
              <a:t>100</a:t>
            </a:r>
            <a:r>
              <a:rPr lang="fr-FR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fr-FR" sz="2400" b="1" dirty="0">
                <a:solidFill>
                  <a:srgbClr val="FF00FF"/>
                </a:solidFill>
                <a:latin typeface="Consolas" panose="020B0609020204030204" pitchFamily="49" charset="0"/>
              </a:rPr>
              <a:t>100</a:t>
            </a:r>
            <a:r>
              <a:rPr lang="fr-FR" sz="2400" b="1" dirty="0">
                <a:solidFill>
                  <a:srgbClr val="6A5ACD"/>
                </a:solidFill>
                <a:latin typeface="Consolas" panose="020B0609020204030204" pitchFamily="49" charset="0"/>
              </a:rPr>
              <a:t>)</a:t>
            </a:r>
            <a:r>
              <a:rPr lang="fr-FR" sz="2400" b="1" dirty="0">
                <a:solidFill>
                  <a:srgbClr val="A020F0"/>
                </a:solidFill>
                <a:latin typeface="Consolas" panose="020B06090202040302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fr-FR" sz="1600" b="1" dirty="0">
              <a:solidFill>
                <a:srgbClr val="A020F0"/>
              </a:solidFill>
              <a:latin typeface="Consolas" panose="020B0609020204030204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fr-FR" sz="2400" b="1" dirty="0">
                <a:solidFill>
                  <a:srgbClr val="0000FF"/>
                </a:solidFill>
                <a:latin typeface="Consolas" panose="020B0609020204030204" pitchFamily="49" charset="0"/>
              </a:rPr>
              <a:t>// Manipulations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fr-FR" sz="2400" b="1" dirty="0">
                <a:solidFill>
                  <a:srgbClr val="804040"/>
                </a:solidFill>
                <a:latin typeface="Consolas" panose="020B0609020204030204" pitchFamily="49" charset="0"/>
              </a:rPr>
              <a:t>$</a:t>
            </a:r>
            <a:r>
              <a:rPr lang="fr-FR" sz="2400" b="1" dirty="0" err="1">
                <a:solidFill>
                  <a:srgbClr val="008080"/>
                </a:solidFill>
                <a:latin typeface="Consolas" panose="020B0609020204030204" pitchFamily="49" charset="0"/>
              </a:rPr>
              <a:t>red</a:t>
            </a:r>
            <a:r>
              <a:rPr lang="fr-FR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2400" b="1" dirty="0">
                <a:solidFill>
                  <a:srgbClr val="804040"/>
                </a:solidFill>
                <a:latin typeface="Consolas" panose="020B0609020204030204" pitchFamily="49" charset="0"/>
              </a:rPr>
              <a:t>=</a:t>
            </a:r>
            <a:r>
              <a:rPr lang="fr-FR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sz="2400" b="1" dirty="0" err="1">
                <a:solidFill>
                  <a:srgbClr val="008080"/>
                </a:solidFill>
                <a:latin typeface="Consolas" panose="020B0609020204030204" pitchFamily="49" charset="0"/>
              </a:rPr>
              <a:t>imageColorAllocate</a:t>
            </a:r>
            <a:r>
              <a:rPr lang="fr-FR" sz="2400" b="1" dirty="0">
                <a:solidFill>
                  <a:srgbClr val="6A5ACD"/>
                </a:solidFill>
                <a:latin typeface="Consolas" panose="020B0609020204030204" pitchFamily="49" charset="0"/>
              </a:rPr>
              <a:t>(</a:t>
            </a:r>
            <a:r>
              <a:rPr lang="fr-FR" sz="2400" b="1" dirty="0">
                <a:solidFill>
                  <a:srgbClr val="804040"/>
                </a:solidFill>
                <a:latin typeface="Consolas" panose="020B0609020204030204" pitchFamily="49" charset="0"/>
              </a:rPr>
              <a:t>$</a:t>
            </a:r>
            <a:r>
              <a:rPr lang="fr-FR" sz="2400" b="1" dirty="0" err="1">
                <a:solidFill>
                  <a:srgbClr val="008080"/>
                </a:solidFill>
                <a:latin typeface="Consolas" panose="020B0609020204030204" pitchFamily="49" charset="0"/>
              </a:rPr>
              <a:t>im</a:t>
            </a:r>
            <a:r>
              <a:rPr lang="fr-FR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fr-FR" sz="2400" b="1" dirty="0">
                <a:solidFill>
                  <a:srgbClr val="FF00FF"/>
                </a:solidFill>
                <a:latin typeface="Consolas" panose="020B0609020204030204" pitchFamily="49" charset="0"/>
              </a:rPr>
              <a:t>255</a:t>
            </a:r>
            <a:r>
              <a:rPr lang="fr-FR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fr-FR" sz="2400" b="1" dirty="0">
                <a:solidFill>
                  <a:srgbClr val="FF00FF"/>
                </a:solidFill>
                <a:latin typeface="Consolas" panose="020B0609020204030204" pitchFamily="49" charset="0"/>
              </a:rPr>
              <a:t>0</a:t>
            </a:r>
            <a:r>
              <a:rPr lang="fr-FR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fr-FR" sz="2400" b="1" dirty="0">
                <a:solidFill>
                  <a:srgbClr val="FF00FF"/>
                </a:solidFill>
                <a:latin typeface="Consolas" panose="020B0609020204030204" pitchFamily="49" charset="0"/>
              </a:rPr>
              <a:t>0</a:t>
            </a:r>
            <a:r>
              <a:rPr lang="fr-FR" sz="2400" b="1" dirty="0">
                <a:solidFill>
                  <a:srgbClr val="6A5ACD"/>
                </a:solidFill>
                <a:latin typeface="Consolas" panose="020B0609020204030204" pitchFamily="49" charset="0"/>
              </a:rPr>
              <a:t>)</a:t>
            </a:r>
            <a:r>
              <a:rPr lang="fr-FR" sz="2400" b="1" dirty="0">
                <a:solidFill>
                  <a:srgbClr val="A020F0"/>
                </a:solidFill>
                <a:latin typeface="Consolas" panose="020B06090202040302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fr-FR" sz="2400" b="1" dirty="0" err="1">
                <a:solidFill>
                  <a:srgbClr val="008080"/>
                </a:solidFill>
                <a:latin typeface="Consolas" panose="020B0609020204030204" pitchFamily="49" charset="0"/>
              </a:rPr>
              <a:t>imageFilledRectangle</a:t>
            </a:r>
            <a:r>
              <a:rPr lang="fr-FR" sz="2400" b="1" dirty="0">
                <a:solidFill>
                  <a:srgbClr val="6A5ACD"/>
                </a:solidFill>
                <a:latin typeface="Consolas" panose="020B0609020204030204" pitchFamily="49" charset="0"/>
              </a:rPr>
              <a:t>(</a:t>
            </a:r>
            <a:r>
              <a:rPr lang="fr-FR" sz="2400" b="1" dirty="0">
                <a:solidFill>
                  <a:srgbClr val="804040"/>
                </a:solidFill>
                <a:latin typeface="Consolas" panose="020B0609020204030204" pitchFamily="49" charset="0"/>
              </a:rPr>
              <a:t>$</a:t>
            </a:r>
            <a:r>
              <a:rPr lang="fr-FR" sz="2400" b="1" dirty="0" err="1">
                <a:solidFill>
                  <a:srgbClr val="008080"/>
                </a:solidFill>
                <a:latin typeface="Consolas" panose="020B0609020204030204" pitchFamily="49" charset="0"/>
              </a:rPr>
              <a:t>im</a:t>
            </a:r>
            <a:r>
              <a:rPr lang="fr-FR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fr-FR" sz="2400" b="1" dirty="0">
                <a:solidFill>
                  <a:srgbClr val="FF00FF"/>
                </a:solidFill>
                <a:latin typeface="Consolas" panose="020B0609020204030204" pitchFamily="49" charset="0"/>
              </a:rPr>
              <a:t>0</a:t>
            </a:r>
            <a:r>
              <a:rPr lang="fr-FR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fr-FR" sz="2400" b="1" dirty="0">
                <a:solidFill>
                  <a:srgbClr val="FF00FF"/>
                </a:solidFill>
                <a:latin typeface="Consolas" panose="020B0609020204030204" pitchFamily="49" charset="0"/>
              </a:rPr>
              <a:t>0</a:t>
            </a:r>
            <a:r>
              <a:rPr lang="fr-FR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fr-FR" sz="2400" b="1" dirty="0">
                <a:solidFill>
                  <a:srgbClr val="FF00FF"/>
                </a:solidFill>
                <a:latin typeface="Consolas" panose="020B0609020204030204" pitchFamily="49" charset="0"/>
              </a:rPr>
              <a:t>99</a:t>
            </a:r>
            <a:r>
              <a:rPr lang="fr-FR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fr-FR" sz="2400" b="1" dirty="0">
                <a:solidFill>
                  <a:srgbClr val="FF00FF"/>
                </a:solidFill>
                <a:latin typeface="Consolas" panose="020B0609020204030204" pitchFamily="49" charset="0"/>
              </a:rPr>
              <a:t>99</a:t>
            </a:r>
            <a:r>
              <a:rPr lang="fr-FR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fr-FR" sz="2400" b="1" dirty="0">
                <a:solidFill>
                  <a:srgbClr val="804040"/>
                </a:solidFill>
                <a:latin typeface="Consolas" panose="020B0609020204030204" pitchFamily="49" charset="0"/>
              </a:rPr>
              <a:t>$</a:t>
            </a:r>
            <a:r>
              <a:rPr lang="fr-FR" sz="2400" b="1" dirty="0" err="1">
                <a:solidFill>
                  <a:srgbClr val="008080"/>
                </a:solidFill>
                <a:latin typeface="Consolas" panose="020B0609020204030204" pitchFamily="49" charset="0"/>
              </a:rPr>
              <a:t>red</a:t>
            </a:r>
            <a:r>
              <a:rPr lang="fr-FR" sz="2400" b="1" dirty="0">
                <a:solidFill>
                  <a:srgbClr val="6A5ACD"/>
                </a:solidFill>
                <a:latin typeface="Consolas" panose="020B0609020204030204" pitchFamily="49" charset="0"/>
              </a:rPr>
              <a:t>)</a:t>
            </a:r>
            <a:r>
              <a:rPr lang="fr-FR" sz="2400" b="1" dirty="0">
                <a:solidFill>
                  <a:srgbClr val="A020F0"/>
                </a:solidFill>
                <a:latin typeface="Consolas" panose="020B06090202040302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fr-FR" sz="1600" b="1" dirty="0">
              <a:solidFill>
                <a:srgbClr val="A020F0"/>
              </a:solidFill>
              <a:latin typeface="Consolas" panose="020B0609020204030204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fr-FR" sz="2400" b="1" dirty="0">
                <a:solidFill>
                  <a:srgbClr val="0000FF"/>
                </a:solidFill>
                <a:latin typeface="Consolas" panose="020B0609020204030204" pitchFamily="49" charset="0"/>
              </a:rPr>
              <a:t>// Envoi vers le navigateur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fr-FR" sz="2400" b="1" dirty="0">
                <a:solidFill>
                  <a:srgbClr val="008080"/>
                </a:solidFill>
                <a:latin typeface="Consolas" panose="020B0609020204030204" pitchFamily="49" charset="0"/>
              </a:rPr>
              <a:t>header</a:t>
            </a:r>
            <a:r>
              <a:rPr lang="fr-FR" sz="2400" b="1" dirty="0">
                <a:solidFill>
                  <a:srgbClr val="6A5ACD"/>
                </a:solidFill>
                <a:latin typeface="Consolas" panose="020B0609020204030204" pitchFamily="49" charset="0"/>
              </a:rPr>
              <a:t>(</a:t>
            </a:r>
            <a:r>
              <a:rPr lang="fr-FR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'</a:t>
            </a:r>
            <a:r>
              <a:rPr lang="fr-FR" sz="2400" b="1" dirty="0">
                <a:solidFill>
                  <a:srgbClr val="FF00FF"/>
                </a:solidFill>
                <a:latin typeface="Consolas" panose="020B0609020204030204" pitchFamily="49" charset="0"/>
              </a:rPr>
              <a:t>Content-Type: image/</a:t>
            </a:r>
            <a:r>
              <a:rPr lang="fr-FR" sz="2400" b="1" dirty="0" err="1">
                <a:solidFill>
                  <a:srgbClr val="FF00FF"/>
                </a:solidFill>
                <a:latin typeface="Consolas" panose="020B0609020204030204" pitchFamily="49" charset="0"/>
              </a:rPr>
              <a:t>png</a:t>
            </a:r>
            <a:r>
              <a:rPr lang="fr-FR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'</a:t>
            </a:r>
            <a:r>
              <a:rPr lang="fr-FR" sz="2400" b="1" dirty="0">
                <a:solidFill>
                  <a:srgbClr val="6A5ACD"/>
                </a:solidFill>
                <a:latin typeface="Consolas" panose="020B0609020204030204" pitchFamily="49" charset="0"/>
              </a:rPr>
              <a:t>)</a:t>
            </a:r>
            <a:r>
              <a:rPr lang="fr-FR" sz="2400" b="1" dirty="0">
                <a:solidFill>
                  <a:srgbClr val="A020F0"/>
                </a:solidFill>
                <a:latin typeface="Consolas" panose="020B06090202040302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fr-FR" sz="2400" b="1" dirty="0" err="1">
                <a:solidFill>
                  <a:srgbClr val="008080"/>
                </a:solidFill>
                <a:latin typeface="Consolas" panose="020B0609020204030204" pitchFamily="49" charset="0"/>
              </a:rPr>
              <a:t>imagePNG</a:t>
            </a:r>
            <a:r>
              <a:rPr lang="fr-FR" sz="2400" b="1" dirty="0">
                <a:solidFill>
                  <a:srgbClr val="6A5ACD"/>
                </a:solidFill>
                <a:latin typeface="Consolas" panose="020B0609020204030204" pitchFamily="49" charset="0"/>
              </a:rPr>
              <a:t>(</a:t>
            </a:r>
            <a:r>
              <a:rPr lang="fr-FR" sz="2400" b="1" dirty="0">
                <a:solidFill>
                  <a:srgbClr val="804040"/>
                </a:solidFill>
                <a:latin typeface="Consolas" panose="020B0609020204030204" pitchFamily="49" charset="0"/>
              </a:rPr>
              <a:t>$</a:t>
            </a:r>
            <a:r>
              <a:rPr lang="fr-FR" sz="2400" b="1" dirty="0" err="1">
                <a:solidFill>
                  <a:srgbClr val="008080"/>
                </a:solidFill>
                <a:latin typeface="Consolas" panose="020B0609020204030204" pitchFamily="49" charset="0"/>
              </a:rPr>
              <a:t>im</a:t>
            </a:r>
            <a:r>
              <a:rPr lang="fr-FR" sz="2400" b="1" dirty="0">
                <a:solidFill>
                  <a:srgbClr val="6A5ACD"/>
                </a:solidFill>
                <a:latin typeface="Consolas" panose="020B0609020204030204" pitchFamily="49" charset="0"/>
              </a:rPr>
              <a:t>)</a:t>
            </a:r>
            <a:r>
              <a:rPr lang="fr-FR" sz="2400" b="1" dirty="0">
                <a:solidFill>
                  <a:srgbClr val="A020F0"/>
                </a:solidFill>
                <a:latin typeface="Consolas" panose="020B06090202040302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fr-FR" sz="1600" b="1" dirty="0">
              <a:solidFill>
                <a:srgbClr val="A020F0"/>
              </a:solidFill>
              <a:latin typeface="Consolas" panose="020B0609020204030204" pitchFamily="49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fr-FR" sz="2400" b="1" dirty="0">
                <a:solidFill>
                  <a:srgbClr val="0000FF"/>
                </a:solidFill>
                <a:latin typeface="Consolas" panose="020B0609020204030204" pitchFamily="49" charset="0"/>
              </a:rPr>
              <a:t>// Libération mémoire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fr-FR" sz="2400" b="1" dirty="0" err="1">
                <a:solidFill>
                  <a:srgbClr val="008080"/>
                </a:solidFill>
                <a:latin typeface="Consolas" panose="020B0609020204030204" pitchFamily="49" charset="0"/>
              </a:rPr>
              <a:t>imageDestroy</a:t>
            </a:r>
            <a:r>
              <a:rPr lang="fr-FR" sz="2400" b="1" dirty="0">
                <a:solidFill>
                  <a:srgbClr val="6A5ACD"/>
                </a:solidFill>
                <a:latin typeface="Consolas" panose="020B0609020204030204" pitchFamily="49" charset="0"/>
              </a:rPr>
              <a:t>(</a:t>
            </a:r>
            <a:r>
              <a:rPr lang="fr-FR" sz="2400" b="1" dirty="0">
                <a:solidFill>
                  <a:srgbClr val="804040"/>
                </a:solidFill>
                <a:latin typeface="Consolas" panose="020B0609020204030204" pitchFamily="49" charset="0"/>
              </a:rPr>
              <a:t>$</a:t>
            </a:r>
            <a:r>
              <a:rPr lang="fr-FR" sz="2400" b="1" dirty="0" err="1">
                <a:solidFill>
                  <a:srgbClr val="008080"/>
                </a:solidFill>
                <a:latin typeface="Consolas" panose="020B0609020204030204" pitchFamily="49" charset="0"/>
              </a:rPr>
              <a:t>im</a:t>
            </a:r>
            <a:r>
              <a:rPr lang="fr-FR" sz="2400" b="1" dirty="0">
                <a:solidFill>
                  <a:srgbClr val="6A5ACD"/>
                </a:solidFill>
                <a:latin typeface="Consolas" panose="020B0609020204030204" pitchFamily="49" charset="0"/>
              </a:rPr>
              <a:t>)</a:t>
            </a:r>
            <a:r>
              <a:rPr lang="fr-FR" sz="2400" b="1" dirty="0">
                <a:solidFill>
                  <a:srgbClr val="A020F0"/>
                </a:solidFill>
                <a:latin typeface="Consolas" panose="020B06090202040302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fr-FR" sz="2400" b="1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defRPr/>
            </a:pPr>
            <a:fld id="{18AEF955-6115-46B0-AC15-600DA8B34D74}" type="slidenum">
              <a:rPr lang="fr-FR" altLang="fr-FR" sz="1200" b="1" smtClean="0">
                <a:latin typeface="Consolas" panose="020B0609020204030204" pitchFamily="49" charset="0"/>
              </a:rPr>
              <a:pPr>
                <a:defRPr/>
              </a:pPr>
              <a:t>4</a:t>
            </a:fld>
            <a:endParaRPr lang="fr-FR" altLang="fr-FR" sz="1200" b="1" dirty="0">
              <a:latin typeface="Consolas" panose="020B0609020204030204" pitchFamily="49" charset="0"/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19B60963-F769-43EA-A177-A4FDD00836AD}" type="datetime11">
              <a:rPr lang="fr-FR" smtClean="0"/>
              <a:t>10:33:27</a:t>
            </a:fld>
            <a:endParaRPr lang="fr-FR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2023-2024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10972800" cy="647700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/>
              <a:t>Création d'une image (vide)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idx="1"/>
          </p:nvPr>
        </p:nvSpPr>
        <p:spPr>
          <a:xfrm>
            <a:off x="623888" y="1196975"/>
            <a:ext cx="10944225" cy="5040313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fr-FR" sz="2400" b="1" dirty="0" err="1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imageCreate</a:t>
            </a:r>
            <a:r>
              <a:rPr lang="fr-FR" sz="2400" b="1" dirty="0"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fr-FR" sz="2400" b="1" dirty="0">
                <a:solidFill>
                  <a:srgbClr val="0066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sz="2400" b="1" dirty="0" err="1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fr-FR" sz="2400" b="1" dirty="0">
                <a:solidFill>
                  <a:srgbClr val="0066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sz="2400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</a:t>
            </a:r>
            <a:r>
              <a:rPr lang="fr-FR" sz="2400" b="1" i="1" dirty="0" err="1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width</a:t>
            </a:r>
            <a:r>
              <a:rPr lang="fr-FR" sz="2400" b="1" dirty="0"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  <a:r>
              <a:rPr lang="fr-FR" sz="2400" b="1" dirty="0">
                <a:solidFill>
                  <a:srgbClr val="0066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sz="2400" b="1" dirty="0" err="1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fr-FR" sz="2400" b="1" dirty="0">
                <a:solidFill>
                  <a:srgbClr val="0066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sz="2400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</a:t>
            </a:r>
            <a:r>
              <a:rPr lang="fr-FR" sz="2400" b="1" i="1" dirty="0" err="1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height</a:t>
            </a:r>
            <a:r>
              <a:rPr lang="fr-FR" sz="2400" b="1" dirty="0">
                <a:solidFill>
                  <a:srgbClr val="0066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sz="2400" b="1" dirty="0">
                <a:latin typeface="Consolas" panose="020B0609020204030204" pitchFamily="49" charset="0"/>
                <a:cs typeface="Courier New" panose="02070309020205020404" pitchFamily="49" charset="0"/>
              </a:rPr>
              <a:t>): </a:t>
            </a:r>
            <a:r>
              <a:rPr lang="fr-FR" sz="2400" b="1" dirty="0" err="1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GdImage|false</a:t>
            </a:r>
            <a:endParaRPr lang="fr-FR" sz="2400" b="1" dirty="0"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400" dirty="0"/>
              <a:t>construit une image vide de largeur </a:t>
            </a:r>
            <a:r>
              <a:rPr lang="fr-FR" sz="2400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</a:t>
            </a:r>
            <a:r>
              <a:rPr lang="fr-FR" sz="2400" b="1" i="1" dirty="0" err="1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width</a:t>
            </a:r>
            <a:r>
              <a:rPr lang="fr-FR" sz="2400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sz="2400" dirty="0"/>
              <a:t>et de hauteur </a:t>
            </a:r>
            <a:r>
              <a:rPr lang="fr-FR" sz="2400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</a:t>
            </a:r>
            <a:r>
              <a:rPr lang="fr-FR" sz="2400" b="1" i="1" dirty="0" err="1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height</a:t>
            </a:r>
            <a:r>
              <a:rPr lang="fr-FR" sz="2400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sz="2400" dirty="0"/>
              <a:t>et retourne son identifiant. L'image est à couleurs indexées.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400" dirty="0"/>
              <a:t>Retourne </a:t>
            </a:r>
            <a:r>
              <a:rPr lang="fr-FR" sz="2400" dirty="0">
                <a:solidFill>
                  <a:schemeClr val="accent2"/>
                </a:solidFill>
              </a:rPr>
              <a:t>false</a:t>
            </a:r>
            <a:r>
              <a:rPr lang="fr-FR" sz="2400" dirty="0"/>
              <a:t> en cas d'échec.</a:t>
            </a:r>
            <a:endParaRPr lang="fr-FR" sz="2400" i="1" dirty="0"/>
          </a:p>
          <a:p>
            <a:pPr eaLnBrk="1" hangingPunct="1">
              <a:buFont typeface="Wingdings" pitchFamily="2" charset="2"/>
              <a:buNone/>
              <a:defRPr/>
            </a:pPr>
            <a:endParaRPr lang="fr-FR" sz="1000" i="1" dirty="0">
              <a:solidFill>
                <a:srgbClr val="006600"/>
              </a:solidFill>
            </a:endParaRPr>
          </a:p>
          <a:p>
            <a:pPr eaLnBrk="1" hangingPunct="1">
              <a:buNone/>
              <a:defRPr/>
            </a:pPr>
            <a:r>
              <a:rPr lang="fr-FR" sz="2400" b="1" dirty="0" err="1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imageCreateTrueColor</a:t>
            </a:r>
            <a:r>
              <a:rPr lang="fr-FR" sz="2400" b="1" dirty="0"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fr-FR" sz="2400" b="1" dirty="0">
                <a:solidFill>
                  <a:srgbClr val="0066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sz="2400" b="1" dirty="0" err="1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fr-FR" sz="2400" b="1" dirty="0">
                <a:solidFill>
                  <a:srgbClr val="0066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sz="2400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</a:t>
            </a:r>
            <a:r>
              <a:rPr lang="fr-FR" sz="2400" b="1" i="1" dirty="0" err="1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width</a:t>
            </a:r>
            <a:r>
              <a:rPr lang="fr-FR" sz="2400" b="1" dirty="0"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lang="fr-FR" sz="2400" b="1" dirty="0" err="1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fr-FR" sz="2400" b="1" dirty="0">
                <a:solidFill>
                  <a:srgbClr val="0066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sz="2400" b="1" i="1" dirty="0">
                <a:solidFill>
                  <a:schemeClr val="folHlink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</a:t>
            </a:r>
            <a:r>
              <a:rPr lang="fr-FR" sz="2400" b="1" i="1" dirty="0" err="1">
                <a:solidFill>
                  <a:schemeClr val="folHlink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height</a:t>
            </a:r>
            <a:r>
              <a:rPr lang="fr-FR" sz="2400" b="1" dirty="0">
                <a:latin typeface="Consolas" panose="020B0609020204030204" pitchFamily="49" charset="0"/>
                <a:cs typeface="Courier New" panose="02070309020205020404" pitchFamily="49" charset="0"/>
              </a:rPr>
              <a:t> ): </a:t>
            </a:r>
            <a:r>
              <a:rPr lang="fr-FR" sz="2400" b="1" dirty="0" err="1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GdImage|false</a:t>
            </a:r>
            <a:endParaRPr lang="fr-FR" sz="2400" b="1" dirty="0"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400" dirty="0"/>
              <a:t>construit une image vide de largeur </a:t>
            </a:r>
            <a:r>
              <a:rPr lang="fr-FR" sz="2400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</a:t>
            </a:r>
            <a:r>
              <a:rPr lang="fr-FR" sz="2400" b="1" i="1" dirty="0" err="1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width</a:t>
            </a:r>
            <a:r>
              <a:rPr lang="fr-FR" sz="2400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sz="2400" dirty="0"/>
              <a:t>et de hauteur </a:t>
            </a:r>
            <a:r>
              <a:rPr lang="fr-FR" sz="2400" b="1" i="1" dirty="0">
                <a:solidFill>
                  <a:schemeClr val="folHlink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</a:t>
            </a:r>
            <a:r>
              <a:rPr lang="fr-FR" sz="2400" b="1" i="1" dirty="0" err="1">
                <a:solidFill>
                  <a:schemeClr val="folHlink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height</a:t>
            </a:r>
            <a:r>
              <a:rPr lang="fr-FR" sz="2400" b="1" i="1" dirty="0">
                <a:solidFill>
                  <a:schemeClr val="folHlink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sz="2400" dirty="0"/>
              <a:t>et retourne son identifiant. L'image est à couleurs "réelles" (24bits).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400" dirty="0"/>
              <a:t>Retourne </a:t>
            </a:r>
            <a:r>
              <a:rPr lang="fr-FR" sz="2400" dirty="0">
                <a:solidFill>
                  <a:schemeClr val="accent2"/>
                </a:solidFill>
              </a:rPr>
              <a:t>false</a:t>
            </a:r>
            <a:r>
              <a:rPr lang="fr-FR" sz="2400" dirty="0"/>
              <a:t> en cas d'échec.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fr-FR" sz="1000" i="1" dirty="0">
              <a:solidFill>
                <a:srgbClr val="0066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400" b="1" dirty="0" err="1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imageDestroy</a:t>
            </a:r>
            <a:r>
              <a:rPr lang="fr-FR" sz="2400" b="1" dirty="0">
                <a:latin typeface="Consolas" panose="020B0609020204030204" pitchFamily="49" charset="0"/>
                <a:cs typeface="Courier New" panose="02070309020205020404" pitchFamily="49" charset="0"/>
              </a:rPr>
              <a:t>( </a:t>
            </a:r>
            <a:r>
              <a:rPr lang="fr-FR" sz="2400" b="1" dirty="0" err="1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GdImage</a:t>
            </a:r>
            <a:r>
              <a:rPr lang="fr-FR" sz="2400" b="1" dirty="0">
                <a:solidFill>
                  <a:srgbClr val="0066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sz="2400" b="1" i="1" dirty="0">
                <a:solidFill>
                  <a:schemeClr val="folHlink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$image</a:t>
            </a:r>
            <a:r>
              <a:rPr lang="fr-FR" sz="2400" b="1" dirty="0">
                <a:latin typeface="Consolas" panose="020B0609020204030204" pitchFamily="49" charset="0"/>
                <a:cs typeface="Courier New" panose="02070309020205020404" pitchFamily="49" charset="0"/>
              </a:rPr>
              <a:t> ): </a:t>
            </a:r>
            <a:r>
              <a:rPr lang="fr-FR" sz="2400" b="1" dirty="0" err="1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bool</a:t>
            </a:r>
            <a:endParaRPr lang="fr-FR" sz="2400" b="1" dirty="0"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400" dirty="0"/>
              <a:t>libère la mémoire associée à </a:t>
            </a:r>
            <a:r>
              <a:rPr lang="fr-FR" sz="2400" b="1" i="1" dirty="0">
                <a:solidFill>
                  <a:schemeClr val="folHlink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$image</a:t>
            </a:r>
            <a:endParaRPr lang="fr-FR" sz="2400" i="1" dirty="0">
              <a:solidFill>
                <a:schemeClr val="folHlink"/>
              </a:solidFill>
            </a:endParaRP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defRPr/>
            </a:pPr>
            <a:fld id="{392F2F0B-974E-4F3F-92F5-18B47118E439}" type="slidenum">
              <a:rPr lang="fr-FR" altLang="fr-FR" sz="1200" b="1" smtClean="0">
                <a:latin typeface="Consolas" panose="020B0609020204030204" pitchFamily="49" charset="0"/>
              </a:rPr>
              <a:pPr>
                <a:defRPr/>
              </a:pPr>
              <a:t>5</a:t>
            </a:fld>
            <a:endParaRPr lang="fr-FR" altLang="fr-FR" sz="1200" b="1" dirty="0">
              <a:latin typeface="Consolas" panose="020B0609020204030204" pitchFamily="49" charset="0"/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45911A7F-01F9-4D48-9C96-A85E8B6C154F}" type="datetime11">
              <a:rPr lang="fr-FR" smtClean="0"/>
              <a:t>10:33:27</a:t>
            </a:fld>
            <a:endParaRPr lang="fr-FR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2023-2024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10972800" cy="647700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/>
              <a:t>Création d'une image (fichier)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idx="1"/>
          </p:nvPr>
        </p:nvSpPr>
        <p:spPr>
          <a:xfrm>
            <a:off x="623888" y="1196975"/>
            <a:ext cx="10944225" cy="5040313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fr-FR" b="1" dirty="0" err="1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imageCreateFromGIF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( </a:t>
            </a:r>
            <a:r>
              <a:rPr lang="fr-FR" b="1" dirty="0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string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$nom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): </a:t>
            </a:r>
            <a:r>
              <a:rPr lang="fr-FR" b="1" dirty="0" err="1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GdImage|false</a:t>
            </a:r>
            <a:endParaRPr lang="fr-FR" b="1" dirty="0"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dirty="0"/>
              <a:t>construit une image à partir du fichier GIF </a:t>
            </a:r>
            <a:r>
              <a:rPr lang="fr-FR" i="1" dirty="0">
                <a:solidFill>
                  <a:schemeClr val="bg2"/>
                </a:solidFill>
              </a:rPr>
              <a:t>nom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fr-FR" sz="1200" i="1" dirty="0"/>
          </a:p>
          <a:p>
            <a:pPr eaLnBrk="1" hangingPunct="1">
              <a:buNone/>
              <a:defRPr/>
            </a:pPr>
            <a:r>
              <a:rPr lang="fr-FR" b="1" dirty="0" err="1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imageCreateFromJPEG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( </a:t>
            </a:r>
            <a:r>
              <a:rPr lang="fr-FR" b="1" dirty="0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string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$nom 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): </a:t>
            </a:r>
            <a:r>
              <a:rPr lang="fr-FR" b="1" dirty="0" err="1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GdImage|false</a:t>
            </a:r>
            <a:endParaRPr lang="fr-FR" b="1" dirty="0"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dirty="0"/>
              <a:t>construit une image à partir du fichier JPEG </a:t>
            </a:r>
            <a:r>
              <a:rPr lang="fr-FR" i="1" dirty="0">
                <a:solidFill>
                  <a:schemeClr val="bg2"/>
                </a:solidFill>
              </a:rPr>
              <a:t>nom</a:t>
            </a:r>
            <a:endParaRPr lang="fr-FR" sz="1200" i="1" dirty="0">
              <a:solidFill>
                <a:schemeClr val="bg2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fr-FR" sz="1200" i="1" dirty="0"/>
          </a:p>
          <a:p>
            <a:pPr eaLnBrk="1" hangingPunct="1">
              <a:buNone/>
              <a:defRPr/>
            </a:pPr>
            <a:r>
              <a:rPr lang="fr-FR" b="1" dirty="0" err="1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imageCreateFromPNG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( </a:t>
            </a:r>
            <a:r>
              <a:rPr lang="fr-FR" b="1" dirty="0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string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$nom 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): </a:t>
            </a:r>
            <a:r>
              <a:rPr lang="fr-FR" b="1" dirty="0" err="1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GdImage|false</a:t>
            </a:r>
            <a:endParaRPr lang="fr-FR" b="1" dirty="0"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dirty="0"/>
              <a:t>construit une image à partir du fichier PNG </a:t>
            </a:r>
            <a:r>
              <a:rPr lang="fr-FR" i="1" dirty="0">
                <a:solidFill>
                  <a:schemeClr val="bg2"/>
                </a:solidFill>
              </a:rPr>
              <a:t>nom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fr-FR" sz="1200" i="1" dirty="0"/>
          </a:p>
          <a:p>
            <a:pPr eaLnBrk="1" hangingPunct="1">
              <a:buNone/>
              <a:defRPr/>
            </a:pPr>
            <a:r>
              <a:rPr lang="fr-FR" b="1" dirty="0" err="1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imageCreateFromGD</a:t>
            </a:r>
            <a:r>
              <a:rPr lang="fr-FR" b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[2]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( </a:t>
            </a:r>
            <a:r>
              <a:rPr lang="fr-FR" b="1" dirty="0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string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$nom 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): </a:t>
            </a:r>
            <a:r>
              <a:rPr lang="fr-FR" b="1" dirty="0" err="1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GdImage|false</a:t>
            </a:r>
            <a:r>
              <a:rPr lang="fr-FR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dirty="0"/>
              <a:t>construit une image à partir du fichier GD[2] </a:t>
            </a:r>
            <a:r>
              <a:rPr lang="fr-FR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$nom</a:t>
            </a:r>
            <a:endParaRPr lang="fr-FR" i="1" dirty="0">
              <a:solidFill>
                <a:schemeClr val="bg2"/>
              </a:solidFill>
            </a:endParaRP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defRPr/>
            </a:pPr>
            <a:fld id="{E6B3C074-6A52-4A33-A13F-065588773BED}" type="slidenum">
              <a:rPr lang="fr-FR" altLang="fr-FR" sz="1200" b="1" smtClean="0">
                <a:latin typeface="Consolas" panose="020B0609020204030204" pitchFamily="49" charset="0"/>
              </a:rPr>
              <a:pPr>
                <a:defRPr/>
              </a:pPr>
              <a:t>6</a:t>
            </a:fld>
            <a:endParaRPr lang="fr-FR" altLang="fr-FR" sz="1200" b="1" dirty="0">
              <a:latin typeface="Consolas" panose="020B0609020204030204" pitchFamily="49" charset="0"/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E308349C-B31B-444C-A4C2-0D886F4EB317}" type="datetime11">
              <a:rPr lang="fr-FR" smtClean="0"/>
              <a:t>10:33:27</a:t>
            </a:fld>
            <a:endParaRPr lang="fr-FR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2023-2024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10972800" cy="647700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/>
              <a:t>Production d'une image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idx="1"/>
          </p:nvPr>
        </p:nvSpPr>
        <p:spPr>
          <a:xfrm>
            <a:off x="479425" y="1196975"/>
            <a:ext cx="11233150" cy="5040313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fr-FR" sz="2600" b="1" dirty="0" err="1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imageGIF</a:t>
            </a:r>
            <a:r>
              <a:rPr lang="fr-FR" sz="2600" b="1" dirty="0"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fr-FR" sz="2600" b="1" dirty="0" err="1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GdImage</a:t>
            </a:r>
            <a:r>
              <a:rPr lang="fr-FR" sz="2600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sz="2600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$image</a:t>
            </a:r>
            <a:r>
              <a:rPr lang="fr-FR" sz="2600" b="1" dirty="0">
                <a:latin typeface="Consolas" panose="020B0609020204030204" pitchFamily="49" charset="0"/>
                <a:cs typeface="Courier New" panose="02070309020205020404" pitchFamily="49" charset="0"/>
              </a:rPr>
              <a:t> [, </a:t>
            </a:r>
            <a:r>
              <a:rPr lang="fr-FR" sz="2600" b="1" dirty="0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string</a:t>
            </a:r>
            <a:r>
              <a:rPr lang="fr-FR" sz="2600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sz="2600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</a:t>
            </a:r>
            <a:r>
              <a:rPr lang="fr-FR" sz="2600" b="1" i="1" dirty="0" err="1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fname</a:t>
            </a:r>
            <a:r>
              <a:rPr lang="fr-FR" sz="2600" b="1" dirty="0">
                <a:latin typeface="Consolas" panose="020B0609020204030204" pitchFamily="49" charset="0"/>
                <a:cs typeface="Courier New" panose="02070309020205020404" pitchFamily="49" charset="0"/>
              </a:rPr>
              <a:t>]): </a:t>
            </a:r>
            <a:r>
              <a:rPr lang="fr-FR" sz="2600" b="1" dirty="0" err="1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bool</a:t>
            </a:r>
            <a:endParaRPr lang="fr-FR" sz="2600" b="1" dirty="0"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600" dirty="0"/>
              <a:t>construit un fichier GIF </a:t>
            </a:r>
            <a:r>
              <a:rPr lang="fr-FR" sz="2600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</a:t>
            </a:r>
            <a:r>
              <a:rPr lang="fr-FR" sz="2600" b="1" i="1" dirty="0" err="1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fname</a:t>
            </a:r>
            <a:r>
              <a:rPr lang="fr-FR" sz="2600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sz="2600" dirty="0"/>
              <a:t>à partir de </a:t>
            </a:r>
            <a:r>
              <a:rPr lang="fr-FR" sz="2600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$image</a:t>
            </a:r>
            <a:endParaRPr lang="fr-FR" sz="2600" i="1" dirty="0">
              <a:solidFill>
                <a:schemeClr val="bg2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fr-FR" sz="1200" i="1" dirty="0"/>
          </a:p>
          <a:p>
            <a:pPr eaLnBrk="1" hangingPunct="1">
              <a:buNone/>
              <a:defRPr/>
            </a:pPr>
            <a:r>
              <a:rPr lang="fr-FR" sz="2600" b="1" dirty="0" err="1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imageJPEG</a:t>
            </a:r>
            <a:r>
              <a:rPr lang="fr-FR" sz="2600" b="1" dirty="0"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fr-FR" sz="2600" b="1" dirty="0" err="1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GdImage</a:t>
            </a:r>
            <a:r>
              <a:rPr lang="fr-FR" sz="2600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sz="2600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$image</a:t>
            </a:r>
            <a:r>
              <a:rPr lang="fr-FR" sz="2600" b="1" dirty="0">
                <a:latin typeface="Consolas" panose="020B0609020204030204" pitchFamily="49" charset="0"/>
                <a:cs typeface="Courier New" panose="02070309020205020404" pitchFamily="49" charset="0"/>
              </a:rPr>
              <a:t> [, </a:t>
            </a:r>
            <a:r>
              <a:rPr lang="fr-FR" sz="2600" b="1" dirty="0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string</a:t>
            </a:r>
            <a:r>
              <a:rPr lang="fr-FR" sz="2600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sz="2600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</a:t>
            </a:r>
            <a:r>
              <a:rPr lang="fr-FR" sz="2600" b="1" i="1" dirty="0" err="1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fname</a:t>
            </a:r>
            <a:r>
              <a:rPr lang="fr-FR" sz="2600" b="1" dirty="0">
                <a:latin typeface="Consolas" panose="020B0609020204030204" pitchFamily="49" charset="0"/>
                <a:cs typeface="Courier New" panose="02070309020205020404" pitchFamily="49" charset="0"/>
              </a:rPr>
              <a:t>]): </a:t>
            </a:r>
            <a:r>
              <a:rPr lang="fr-FR" sz="2600" b="1" dirty="0" err="1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bool</a:t>
            </a:r>
            <a:endParaRPr lang="fr-FR" sz="2600" b="1" dirty="0"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600" dirty="0"/>
              <a:t>construit un fichier JPEG </a:t>
            </a:r>
            <a:r>
              <a:rPr lang="fr-FR" sz="2600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</a:t>
            </a:r>
            <a:r>
              <a:rPr lang="fr-FR" sz="2600" b="1" i="1" dirty="0" err="1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fname</a:t>
            </a:r>
            <a:r>
              <a:rPr lang="fr-FR" sz="2600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sz="2600" dirty="0"/>
              <a:t>à partir de </a:t>
            </a:r>
            <a:r>
              <a:rPr lang="fr-FR" sz="2600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$image</a:t>
            </a:r>
            <a:endParaRPr lang="fr-FR" sz="2600" i="1" dirty="0">
              <a:solidFill>
                <a:schemeClr val="bg2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fr-FR" sz="1200" i="1" dirty="0"/>
          </a:p>
          <a:p>
            <a:pPr eaLnBrk="1" hangingPunct="1">
              <a:buNone/>
              <a:defRPr/>
            </a:pPr>
            <a:r>
              <a:rPr lang="fr-FR" sz="2600" b="1" dirty="0" err="1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imagePNG</a:t>
            </a:r>
            <a:r>
              <a:rPr lang="fr-FR" sz="2600" b="1" dirty="0"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fr-FR" sz="2600" b="1" dirty="0" err="1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GdImage</a:t>
            </a:r>
            <a:r>
              <a:rPr lang="fr-FR" sz="2600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sz="2600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$image</a:t>
            </a:r>
            <a:r>
              <a:rPr lang="fr-FR" sz="2600" b="1" dirty="0">
                <a:latin typeface="Consolas" panose="020B0609020204030204" pitchFamily="49" charset="0"/>
                <a:cs typeface="Courier New" panose="02070309020205020404" pitchFamily="49" charset="0"/>
              </a:rPr>
              <a:t> [, </a:t>
            </a:r>
            <a:r>
              <a:rPr lang="fr-FR" sz="2600" b="1" dirty="0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string</a:t>
            </a:r>
            <a:r>
              <a:rPr lang="fr-FR" sz="2600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sz="2600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</a:t>
            </a:r>
            <a:r>
              <a:rPr lang="fr-FR" sz="2600" b="1" i="1" dirty="0" err="1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fname</a:t>
            </a:r>
            <a:r>
              <a:rPr lang="fr-FR" sz="2600" b="1" dirty="0">
                <a:latin typeface="Consolas" panose="020B0609020204030204" pitchFamily="49" charset="0"/>
                <a:cs typeface="Courier New" panose="02070309020205020404" pitchFamily="49" charset="0"/>
              </a:rPr>
              <a:t>]): </a:t>
            </a:r>
            <a:r>
              <a:rPr lang="fr-FR" sz="2600" b="1" dirty="0" err="1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bool</a:t>
            </a:r>
            <a:endParaRPr lang="fr-FR" sz="2600" b="1" dirty="0"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600" dirty="0"/>
              <a:t>construit un fichier PNG </a:t>
            </a:r>
            <a:r>
              <a:rPr lang="fr-FR" sz="2600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</a:t>
            </a:r>
            <a:r>
              <a:rPr lang="fr-FR" sz="2600" b="1" i="1" dirty="0" err="1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fname</a:t>
            </a:r>
            <a:r>
              <a:rPr lang="fr-FR" sz="2600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sz="2600" dirty="0"/>
              <a:t>à partir de </a:t>
            </a:r>
            <a:r>
              <a:rPr lang="fr-FR" sz="2600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$image</a:t>
            </a:r>
            <a:endParaRPr lang="fr-FR" sz="2600" i="1" dirty="0">
              <a:solidFill>
                <a:schemeClr val="bg2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fr-FR" sz="1200" i="1" dirty="0"/>
          </a:p>
          <a:p>
            <a:pPr eaLnBrk="1" hangingPunct="1">
              <a:buNone/>
              <a:defRPr/>
            </a:pPr>
            <a:r>
              <a:rPr lang="fr-FR" sz="2600" b="1" dirty="0" err="1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imageGD</a:t>
            </a:r>
            <a:r>
              <a:rPr lang="fr-FR" sz="2600" b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[2]</a:t>
            </a:r>
            <a:r>
              <a:rPr lang="fr-FR" sz="2600" b="1" dirty="0"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fr-FR" sz="2600" b="1" dirty="0" err="1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GdImage</a:t>
            </a:r>
            <a:r>
              <a:rPr lang="fr-FR" sz="2600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sz="2600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$image</a:t>
            </a:r>
            <a:r>
              <a:rPr lang="fr-FR" sz="2600" b="1" dirty="0">
                <a:latin typeface="Consolas" panose="020B0609020204030204" pitchFamily="49" charset="0"/>
                <a:cs typeface="Courier New" panose="02070309020205020404" pitchFamily="49" charset="0"/>
              </a:rPr>
              <a:t> [, </a:t>
            </a:r>
            <a:r>
              <a:rPr lang="fr-FR" sz="2600" b="1" dirty="0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string</a:t>
            </a:r>
            <a:r>
              <a:rPr lang="fr-FR" sz="2600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fr-FR" sz="2600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</a:t>
            </a:r>
            <a:r>
              <a:rPr lang="fr-FR" sz="2600" b="1" i="1" dirty="0" err="1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fname</a:t>
            </a:r>
            <a:r>
              <a:rPr lang="fr-FR" sz="2600" b="1" dirty="0">
                <a:latin typeface="Consolas" panose="020B0609020204030204" pitchFamily="49" charset="0"/>
                <a:cs typeface="Courier New" panose="02070309020205020404" pitchFamily="49" charset="0"/>
              </a:rPr>
              <a:t>]): </a:t>
            </a:r>
            <a:r>
              <a:rPr lang="fr-FR" sz="2600" b="1" dirty="0" err="1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bool</a:t>
            </a:r>
            <a:endParaRPr lang="fr-FR" sz="2600" b="1" dirty="0"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600" dirty="0"/>
              <a:t>construit un fichier GD[2] </a:t>
            </a:r>
            <a:r>
              <a:rPr lang="fr-FR" sz="2600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</a:t>
            </a:r>
            <a:r>
              <a:rPr lang="fr-FR" sz="2600" b="1" i="1" dirty="0" err="1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fname</a:t>
            </a:r>
            <a:r>
              <a:rPr lang="fr-FR" sz="2600" dirty="0"/>
              <a:t> à partir de </a:t>
            </a:r>
            <a:r>
              <a:rPr lang="fr-FR" sz="2600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$image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600" b="1" dirty="0">
                <a:sym typeface="Wingdings" pitchFamily="2" charset="2"/>
              </a:rPr>
              <a:t> </a:t>
            </a:r>
            <a:r>
              <a:rPr lang="fr-FR" sz="2600" b="1" dirty="0">
                <a:solidFill>
                  <a:schemeClr val="bg2"/>
                </a:solidFill>
              </a:rPr>
              <a:t>Si </a:t>
            </a:r>
            <a:r>
              <a:rPr lang="fr-FR" sz="2600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</a:t>
            </a:r>
            <a:r>
              <a:rPr lang="fr-FR" sz="2600" b="1" i="1" dirty="0" err="1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fname</a:t>
            </a:r>
            <a:r>
              <a:rPr lang="fr-FR" sz="2600" dirty="0"/>
              <a:t> </a:t>
            </a:r>
            <a:r>
              <a:rPr lang="fr-FR" sz="2600" b="1" dirty="0">
                <a:solidFill>
                  <a:schemeClr val="bg2"/>
                </a:solidFill>
              </a:rPr>
              <a:t>est absent, le contenu est transmis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defRPr/>
            </a:pPr>
            <a:fld id="{C08E149A-2C3D-4B7B-802B-6290FE8FCF4F}" type="slidenum">
              <a:rPr lang="fr-FR" altLang="fr-FR" sz="1200" b="1" smtClean="0">
                <a:latin typeface="Consolas" panose="020B0609020204030204" pitchFamily="49" charset="0"/>
              </a:rPr>
              <a:pPr>
                <a:defRPr/>
              </a:pPr>
              <a:t>7</a:t>
            </a:fld>
            <a:endParaRPr lang="fr-FR" altLang="fr-FR" sz="1200" b="1" dirty="0">
              <a:latin typeface="Consolas" panose="020B0609020204030204" pitchFamily="49" charset="0"/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EA82DAAC-CE4F-4EBE-A4AA-AC8741DF7A29}" type="datetime11">
              <a:rPr lang="fr-FR" smtClean="0"/>
              <a:t>10:33:27</a:t>
            </a:fld>
            <a:endParaRPr lang="fr-FR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2023-2024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10972800" cy="647700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/>
              <a:t>Allocation de couleurs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 err="1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imageColorAllocate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</a:p>
          <a:p>
            <a:pPr eaLnBrk="1" hangingPunct="1">
              <a:buNone/>
              <a:defRPr/>
            </a:pPr>
            <a:r>
              <a:rPr lang="en-US" b="1" dirty="0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</a:t>
            </a:r>
            <a:r>
              <a:rPr lang="fr-FR" b="1" dirty="0" err="1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GdImage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$image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$red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$green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$blue</a:t>
            </a:r>
            <a:endParaRPr lang="en-US" b="1" dirty="0">
              <a:solidFill>
                <a:schemeClr val="hlink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): </a:t>
            </a:r>
            <a:r>
              <a:rPr lang="en-US" b="1" dirty="0" err="1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endParaRPr lang="en-US" b="1" dirty="0"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dirty="0"/>
              <a:t>construit une couleur (</a:t>
            </a:r>
            <a:r>
              <a:rPr lang="en-US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$red</a:t>
            </a:r>
            <a:r>
              <a:rPr lang="fr-FR" dirty="0"/>
              <a:t>, </a:t>
            </a:r>
            <a:r>
              <a:rPr lang="en-US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$green</a:t>
            </a:r>
            <a:r>
              <a:rPr lang="fr-FR" dirty="0"/>
              <a:t>, </a:t>
            </a:r>
            <a:r>
              <a:rPr lang="en-US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$blue</a:t>
            </a:r>
            <a:r>
              <a:rPr lang="fr-FR" dirty="0"/>
              <a:t>) pour l'image </a:t>
            </a:r>
            <a:r>
              <a:rPr lang="en-US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$image</a:t>
            </a:r>
            <a:r>
              <a:rPr lang="fr-FR" dirty="0">
                <a:solidFill>
                  <a:srgbClr val="006600"/>
                </a:solidFill>
              </a:rPr>
              <a:t> </a:t>
            </a:r>
            <a:r>
              <a:rPr lang="fr-FR" dirty="0"/>
              <a:t>et retourne son identifiant.</a:t>
            </a:r>
            <a:br>
              <a:rPr lang="fr-FR" dirty="0"/>
            </a:br>
            <a:r>
              <a:rPr lang="fr-FR" dirty="0"/>
              <a:t> 0 </a:t>
            </a:r>
            <a:r>
              <a:rPr lang="fr-FR" dirty="0">
                <a:cs typeface="Arial" charset="0"/>
              </a:rPr>
              <a:t>≤</a:t>
            </a:r>
            <a:r>
              <a:rPr lang="fr-FR" dirty="0"/>
              <a:t> </a:t>
            </a:r>
            <a:r>
              <a:rPr lang="en-US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$red</a:t>
            </a:r>
            <a:r>
              <a:rPr lang="fr-FR" dirty="0">
                <a:solidFill>
                  <a:schemeClr val="bg2"/>
                </a:solidFill>
              </a:rPr>
              <a:t>     </a:t>
            </a:r>
            <a:r>
              <a:rPr lang="fr-FR" dirty="0">
                <a:cs typeface="Arial" charset="0"/>
              </a:rPr>
              <a:t>≤ 255</a:t>
            </a:r>
            <a:br>
              <a:rPr lang="fr-FR" dirty="0">
                <a:cs typeface="Arial" charset="0"/>
              </a:rPr>
            </a:br>
            <a:r>
              <a:rPr lang="fr-FR" dirty="0">
                <a:cs typeface="Arial" charset="0"/>
              </a:rPr>
              <a:t> </a:t>
            </a:r>
            <a:r>
              <a:rPr lang="fr-FR" dirty="0"/>
              <a:t>0 </a:t>
            </a:r>
            <a:r>
              <a:rPr lang="fr-FR" dirty="0">
                <a:cs typeface="Arial" charset="0"/>
              </a:rPr>
              <a:t>≤</a:t>
            </a:r>
            <a:r>
              <a:rPr lang="fr-FR" dirty="0"/>
              <a:t> </a:t>
            </a:r>
            <a:r>
              <a:rPr lang="en-US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$green</a:t>
            </a:r>
            <a:r>
              <a:rPr lang="fr-FR" dirty="0"/>
              <a:t> </a:t>
            </a:r>
            <a:r>
              <a:rPr lang="fr-FR" dirty="0">
                <a:cs typeface="Arial" charset="0"/>
              </a:rPr>
              <a:t>≤ 255</a:t>
            </a:r>
            <a:br>
              <a:rPr lang="fr-FR" dirty="0">
                <a:cs typeface="Arial" charset="0"/>
              </a:rPr>
            </a:br>
            <a:r>
              <a:rPr lang="fr-FR" dirty="0">
                <a:cs typeface="Arial" charset="0"/>
              </a:rPr>
              <a:t> </a:t>
            </a:r>
            <a:r>
              <a:rPr lang="fr-FR" dirty="0"/>
              <a:t>0 </a:t>
            </a:r>
            <a:r>
              <a:rPr lang="fr-FR" dirty="0">
                <a:cs typeface="Arial" charset="0"/>
              </a:rPr>
              <a:t>≤</a:t>
            </a:r>
            <a:r>
              <a:rPr lang="fr-FR" dirty="0"/>
              <a:t> </a:t>
            </a:r>
            <a:r>
              <a:rPr lang="en-US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$blue</a:t>
            </a:r>
            <a:r>
              <a:rPr lang="fr-FR" dirty="0"/>
              <a:t>   </a:t>
            </a:r>
            <a:r>
              <a:rPr lang="fr-FR" dirty="0">
                <a:cs typeface="Arial" charset="0"/>
              </a:rPr>
              <a:t>≤ 255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defRPr/>
            </a:pPr>
            <a:fld id="{AD32740A-88C2-45EA-8525-B1272B548E84}" type="slidenum">
              <a:rPr lang="fr-FR" altLang="fr-FR" sz="1200" b="1" smtClean="0">
                <a:latin typeface="Consolas" panose="020B0609020204030204" pitchFamily="49" charset="0"/>
              </a:rPr>
              <a:pPr>
                <a:defRPr/>
              </a:pPr>
              <a:t>8</a:t>
            </a:fld>
            <a:endParaRPr lang="fr-FR" altLang="fr-FR" sz="1200" b="1" dirty="0">
              <a:latin typeface="Consolas" panose="020B0609020204030204" pitchFamily="49" charset="0"/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4F6BC840-B793-48F3-8457-5F0705654AED}" type="datetime11">
              <a:rPr lang="fr-FR" smtClean="0"/>
              <a:t>10:33:27</a:t>
            </a:fld>
            <a:endParaRPr lang="fr-FR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2023-2024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10972800" cy="647700"/>
          </a:xfrm>
        </p:spPr>
        <p:txBody>
          <a:bodyPr/>
          <a:lstStyle/>
          <a:p>
            <a:pPr eaLnBrk="1" hangingPunct="1">
              <a:defRPr/>
            </a:pPr>
            <a:r>
              <a:rPr lang="fr-FR"/>
              <a:t>Allocation de couleurs</a:t>
            </a:r>
          </a:p>
        </p:txBody>
      </p:sp>
      <p:sp>
        <p:nvSpPr>
          <p:cNvPr id="395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 err="1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imageColorAllocateAlpha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</a:p>
          <a:p>
            <a:pPr eaLnBrk="1" hangingPunct="1">
              <a:buNone/>
              <a:defRPr/>
            </a:pPr>
            <a:r>
              <a:rPr lang="en-US" b="1" dirty="0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</a:t>
            </a:r>
            <a:r>
              <a:rPr lang="fr-FR" b="1" dirty="0" err="1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GdImage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$image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$red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$green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$blue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$alpha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): </a:t>
            </a:r>
            <a:r>
              <a:rPr lang="en-US" b="1" dirty="0" err="1">
                <a:solidFill>
                  <a:schemeClr val="accent5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endParaRPr lang="en-US" b="1" dirty="0"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dirty="0"/>
              <a:t>construit une couleur (</a:t>
            </a:r>
            <a:r>
              <a:rPr lang="en-US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$red</a:t>
            </a:r>
            <a:r>
              <a:rPr lang="fr-FR" dirty="0"/>
              <a:t>, </a:t>
            </a:r>
            <a:r>
              <a:rPr lang="en-US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$green</a:t>
            </a:r>
            <a:r>
              <a:rPr lang="fr-FR" dirty="0"/>
              <a:t>, </a:t>
            </a:r>
            <a:r>
              <a:rPr lang="en-US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$blue</a:t>
            </a:r>
            <a:r>
              <a:rPr lang="fr-FR" dirty="0"/>
              <a:t>, </a:t>
            </a:r>
            <a:r>
              <a:rPr lang="en-US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$alpha</a:t>
            </a:r>
            <a:r>
              <a:rPr lang="fr-FR" dirty="0"/>
              <a:t>) pour l'image </a:t>
            </a:r>
            <a:r>
              <a:rPr lang="en-US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$image</a:t>
            </a:r>
            <a:r>
              <a:rPr lang="fr-FR" dirty="0">
                <a:solidFill>
                  <a:srgbClr val="006600"/>
                </a:solidFill>
              </a:rPr>
              <a:t> </a:t>
            </a:r>
            <a:r>
              <a:rPr lang="fr-FR" dirty="0"/>
              <a:t>et retourne son identifiant.</a:t>
            </a:r>
            <a:br>
              <a:rPr lang="fr-FR" dirty="0"/>
            </a:br>
            <a:r>
              <a:rPr lang="fr-FR" dirty="0"/>
              <a:t> 0 </a:t>
            </a:r>
            <a:r>
              <a:rPr lang="fr-FR" dirty="0">
                <a:cs typeface="Arial" charset="0"/>
              </a:rPr>
              <a:t>≤</a:t>
            </a:r>
            <a:r>
              <a:rPr lang="fr-FR" dirty="0"/>
              <a:t> </a:t>
            </a:r>
            <a:r>
              <a:rPr lang="en-US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$red</a:t>
            </a:r>
            <a:r>
              <a:rPr lang="fr-FR" dirty="0"/>
              <a:t>     </a:t>
            </a:r>
            <a:r>
              <a:rPr lang="fr-FR" dirty="0">
                <a:cs typeface="Arial" charset="0"/>
              </a:rPr>
              <a:t>≤ 255</a:t>
            </a:r>
            <a:br>
              <a:rPr lang="fr-FR" dirty="0">
                <a:cs typeface="Arial" charset="0"/>
              </a:rPr>
            </a:br>
            <a:r>
              <a:rPr lang="fr-FR" dirty="0">
                <a:cs typeface="Arial" charset="0"/>
              </a:rPr>
              <a:t> </a:t>
            </a:r>
            <a:r>
              <a:rPr lang="fr-FR" dirty="0"/>
              <a:t>0 </a:t>
            </a:r>
            <a:r>
              <a:rPr lang="fr-FR" dirty="0">
                <a:cs typeface="Arial" charset="0"/>
              </a:rPr>
              <a:t>≤</a:t>
            </a:r>
            <a:r>
              <a:rPr lang="fr-FR" dirty="0"/>
              <a:t> </a:t>
            </a:r>
            <a:r>
              <a:rPr lang="en-US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$green</a:t>
            </a:r>
            <a:r>
              <a:rPr lang="fr-FR" dirty="0"/>
              <a:t> </a:t>
            </a:r>
            <a:r>
              <a:rPr lang="fr-FR" dirty="0">
                <a:cs typeface="Arial" charset="0"/>
              </a:rPr>
              <a:t>≤ 255</a:t>
            </a:r>
            <a:br>
              <a:rPr lang="fr-FR" dirty="0">
                <a:cs typeface="Arial" charset="0"/>
              </a:rPr>
            </a:br>
            <a:r>
              <a:rPr lang="fr-FR" dirty="0">
                <a:cs typeface="Arial" charset="0"/>
              </a:rPr>
              <a:t> </a:t>
            </a:r>
            <a:r>
              <a:rPr lang="fr-FR" dirty="0"/>
              <a:t>0 </a:t>
            </a:r>
            <a:r>
              <a:rPr lang="fr-FR" dirty="0">
                <a:cs typeface="Arial" charset="0"/>
              </a:rPr>
              <a:t>≤</a:t>
            </a:r>
            <a:r>
              <a:rPr lang="fr-FR" dirty="0"/>
              <a:t> </a:t>
            </a:r>
            <a:r>
              <a:rPr lang="en-US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$blue</a:t>
            </a:r>
            <a:r>
              <a:rPr lang="fr-FR" dirty="0"/>
              <a:t>   </a:t>
            </a:r>
            <a:r>
              <a:rPr lang="fr-FR" dirty="0">
                <a:cs typeface="Arial" charset="0"/>
              </a:rPr>
              <a:t>≤ 255</a:t>
            </a:r>
            <a:br>
              <a:rPr lang="fr-FR" dirty="0">
                <a:cs typeface="Arial" charset="0"/>
              </a:rPr>
            </a:br>
            <a:r>
              <a:rPr lang="fr-FR" dirty="0">
                <a:cs typeface="Arial" charset="0"/>
              </a:rPr>
              <a:t> </a:t>
            </a:r>
            <a:r>
              <a:rPr lang="fr-FR" dirty="0"/>
              <a:t>0 </a:t>
            </a:r>
            <a:r>
              <a:rPr lang="fr-FR" dirty="0">
                <a:cs typeface="Arial" charset="0"/>
              </a:rPr>
              <a:t>≤</a:t>
            </a:r>
            <a:r>
              <a:rPr lang="fr-FR" dirty="0"/>
              <a:t> </a:t>
            </a:r>
            <a:r>
              <a:rPr lang="en-US" b="1" i="1" dirty="0">
                <a:solidFill>
                  <a:schemeClr val="bg2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$alpha</a:t>
            </a:r>
            <a:r>
              <a:rPr lang="fr-FR" dirty="0"/>
              <a:t> </a:t>
            </a:r>
            <a:r>
              <a:rPr lang="fr-FR" dirty="0">
                <a:cs typeface="Arial" charset="0"/>
              </a:rPr>
              <a:t>≤ 127 (transparence de la couleur)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defRPr/>
            </a:pPr>
            <a:fld id="{209B61E1-4209-40E9-8697-2979F5BCE8E5}" type="slidenum">
              <a:rPr lang="fr-FR" altLang="fr-FR" sz="1200" b="1" smtClean="0">
                <a:latin typeface="Consolas" panose="020B0609020204030204" pitchFamily="49" charset="0"/>
              </a:rPr>
              <a:pPr>
                <a:defRPr/>
              </a:pPr>
              <a:t>9</a:t>
            </a:fld>
            <a:endParaRPr lang="fr-FR" altLang="fr-FR" sz="1200" b="1" dirty="0">
              <a:latin typeface="Consolas" panose="020B0609020204030204" pitchFamily="49" charset="0"/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BB1EFF2B-AC1D-4288-9968-DE05DB55BB25}" type="datetime11">
              <a:rPr lang="fr-FR" smtClean="0"/>
              <a:t>10:33:27</a:t>
            </a:fld>
            <a:endParaRPr lang="fr-FR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2023-2024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2019-3">
  <a:themeElements>
    <a:clrScheme name="Personnalisé 10">
      <a:dk1>
        <a:srgbClr val="000000"/>
      </a:dk1>
      <a:lt1>
        <a:srgbClr val="3681FC"/>
      </a:lt1>
      <a:dk2>
        <a:srgbClr val="000000"/>
      </a:dk2>
      <a:lt2>
        <a:srgbClr val="526191"/>
      </a:lt2>
      <a:accent1>
        <a:srgbClr val="FFFFFF"/>
      </a:accent1>
      <a:accent2>
        <a:srgbClr val="3F68DF"/>
      </a:accent2>
      <a:accent3>
        <a:srgbClr val="FAC916"/>
      </a:accent3>
      <a:accent4>
        <a:srgbClr val="FF3300"/>
      </a:accent4>
      <a:accent5>
        <a:srgbClr val="7030A0"/>
      </a:accent5>
      <a:accent6>
        <a:srgbClr val="1D31EC"/>
      </a:accent6>
      <a:hlink>
        <a:srgbClr val="238123"/>
      </a:hlink>
      <a:folHlink>
        <a:srgbClr val="264866"/>
      </a:folHlink>
    </a:clrScheme>
    <a:fontScheme name="Points numériqu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urier New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urier New" pitchFamily="49" charset="0"/>
          </a:defRPr>
        </a:defPPr>
      </a:lstStyle>
    </a:lnDef>
  </a:objectDefaults>
  <a:extraClrSchemeLst>
    <a:extraClrScheme>
      <a:clrScheme name="Points numérique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ints numérique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ints numérique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ints numériques 10">
        <a:dk1>
          <a:srgbClr val="5B5B89"/>
        </a:dk1>
        <a:lt1>
          <a:srgbClr val="FFFFFF"/>
        </a:lt1>
        <a:dk2>
          <a:srgbClr val="CC99FF"/>
        </a:dk2>
        <a:lt2>
          <a:srgbClr val="EBFE34"/>
        </a:lt2>
        <a:accent1>
          <a:srgbClr val="6666FF"/>
        </a:accent1>
        <a:accent2>
          <a:srgbClr val="52527C"/>
        </a:accent2>
        <a:accent3>
          <a:srgbClr val="E2CAFF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ints numériques 11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238123"/>
        </a:hlink>
        <a:folHlink>
          <a:srgbClr val="2648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ème Web2" id="{42475C82-D8CD-42B5-9253-840B089EDE5A}" vid="{1801DA36-90A1-4315-B058-0DD455EF8C5A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Thème2019-3</Template>
  <TotalTime>1134</TotalTime>
  <Words>1924</Words>
  <Application>Microsoft Office PowerPoint</Application>
  <PresentationFormat>Grand écran</PresentationFormat>
  <Paragraphs>318</Paragraphs>
  <Slides>20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Consolas</vt:lpstr>
      <vt:lpstr>Courier New</vt:lpstr>
      <vt:lpstr>Wingdings</vt:lpstr>
      <vt:lpstr>Thème2019-3</vt:lpstr>
      <vt:lpstr>PHP Création et manipulation d'images</vt:lpstr>
      <vt:lpstr>Préambule</vt:lpstr>
      <vt:lpstr>Algorithme général de création</vt:lpstr>
      <vt:lpstr>Algorithme général de création</vt:lpstr>
      <vt:lpstr>Création d'une image (vide)</vt:lpstr>
      <vt:lpstr>Création d'une image (fichier)</vt:lpstr>
      <vt:lpstr>Production d'une image</vt:lpstr>
      <vt:lpstr>Allocation de couleurs</vt:lpstr>
      <vt:lpstr>Allocation de couleurs</vt:lpstr>
      <vt:lpstr>Copie redimensionnée d'images</vt:lpstr>
      <vt:lpstr>Dessiner dans une image</vt:lpstr>
      <vt:lpstr>Création d'images à la volée</vt:lpstr>
      <vt:lpstr>Introduction d’une vision objet ?</vt:lpstr>
      <vt:lpstr>Encapsulation objet</vt:lpstr>
      <vt:lpstr>Encapsulation objet : usine</vt:lpstr>
      <vt:lpstr>Encapsulation objet : usine</vt:lpstr>
      <vt:lpstr>Encapsulation objet : constantes</vt:lpstr>
      <vt:lpstr>Encapsulation objet : usine</vt:lpstr>
      <vt:lpstr>Création d'images : vision objet</vt:lpstr>
      <vt:lpstr>Comparaison non objet / objet</vt:lpstr>
    </vt:vector>
  </TitlesOfParts>
  <Company>UMRS INSERM 514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PHP Accès au système de fichier</dc:title>
  <dc:creator>Jérôme Cutrona</dc:creator>
  <cp:lastModifiedBy>JEROME CUTRONA</cp:lastModifiedBy>
  <cp:revision>424</cp:revision>
  <cp:lastPrinted>1601-01-01T00:00:00Z</cp:lastPrinted>
  <dcterms:created xsi:type="dcterms:W3CDTF">2006-04-30T15:09:31Z</dcterms:created>
  <dcterms:modified xsi:type="dcterms:W3CDTF">2023-09-11T08:37:59Z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