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3"/>
  </p:notesMasterIdLst>
  <p:handoutMasterIdLst>
    <p:handoutMasterId r:id="rId14"/>
  </p:handoutMasterIdLst>
  <p:sldIdLst>
    <p:sldId id="358" r:id="rId2"/>
    <p:sldId id="387" r:id="rId3"/>
    <p:sldId id="351" r:id="rId4"/>
    <p:sldId id="389" r:id="rId5"/>
    <p:sldId id="377" r:id="rId6"/>
    <p:sldId id="390" r:id="rId7"/>
    <p:sldId id="391" r:id="rId8"/>
    <p:sldId id="392" r:id="rId9"/>
    <p:sldId id="388" r:id="rId10"/>
    <p:sldId id="352" r:id="rId11"/>
    <p:sldId id="393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CCCCFF"/>
    <a:srgbClr val="9966FF"/>
    <a:srgbClr val="000000"/>
    <a:srgbClr val="FF0000"/>
    <a:srgbClr val="FF9900"/>
    <a:srgbClr val="32F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25" autoAdjust="0"/>
  </p:normalViewPr>
  <p:slideViewPr>
    <p:cSldViewPr>
      <p:cViewPr varScale="1">
        <p:scale>
          <a:sx n="330" d="100"/>
          <a:sy n="330" d="100"/>
        </p:scale>
        <p:origin x="396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6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15B088B-5107-4E74-9E0C-2AF07D3279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72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E23883B-D88E-4EDF-B811-41636A2202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4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26E2095-A902-435E-9001-B78BFEBEDF84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6328B17-627B-4826-9136-F38C98B5D72D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6328B17-627B-4826-9136-F38C98B5D72D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525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6D1EFF-17D7-4CBD-8691-1F2059B3DC89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6328B17-627B-4826-9136-F38C98B5D72D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319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6328B17-627B-4826-9136-F38C98B5D72D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3093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6328B17-627B-4826-9136-F38C98B5D72D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537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2C2E546-0488-4772-A681-CF980FB7432D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2C2E546-0488-4772-A681-CF980FB7432D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484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83507"/>
            <a:ext cx="7772400" cy="1302544"/>
          </a:xfrm>
        </p:spPr>
        <p:txBody>
          <a:bodyPr anchor="b" anchorCtr="1"/>
          <a:lstStyle>
            <a:lvl1pPr>
              <a:defRPr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A52B4A2-6A8A-47EC-9407-F12969FB2457}" type="datetime11">
              <a:rPr lang="fr-FR" smtClean="0"/>
              <a:t>11:00:27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539CF9-C856-4FF1-A667-FD673981EFC3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F678F-1599-4F5C-87F8-0EA904EC1503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EC897-3D83-4410-AFB4-0926E25067E3}" type="datetime11">
              <a:rPr lang="fr-FR" smtClean="0"/>
              <a:t>11:00:27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76693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52556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52556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89E93-29D4-4C77-A82D-BD6C0E45E9C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1EA9B-DB0F-442E-9E6D-98495DB7EE50}" type="datetime11">
              <a:rPr lang="fr-FR" smtClean="0"/>
              <a:t>11:00:27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84782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7505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951310"/>
            <a:ext cx="4038600" cy="378023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038600" cy="378023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3129-4A8E-4269-9F33-0574D012CA1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67FF5-5772-411D-AEDA-EEC3E1624A04}" type="datetime11">
              <a:rPr lang="fr-FR" smtClean="0"/>
              <a:t>11:00:27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4972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86000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78023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D78756-3437-4669-82E3-AD31697E425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76800DA-DF51-47DE-88F2-742EE72C988D}" type="datetime11">
              <a:rPr lang="fr-FR" smtClean="0"/>
              <a:t>11:00:27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6892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66" y="707232"/>
            <a:ext cx="3748088" cy="25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ctr">
              <a:defRPr sz="3000" b="1" cap="small" spc="75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0E625F-69E4-4CBC-B5E7-09368C52E35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C28CEF-4E83-4E76-AF19-56659B4F3C46}" type="datetime11">
              <a:rPr lang="fr-FR" smtClean="0"/>
              <a:t>11:00:27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4110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51310"/>
            <a:ext cx="4038600" cy="3780234"/>
          </a:xfrm>
        </p:spPr>
        <p:txBody>
          <a:bodyPr/>
          <a:lstStyle>
            <a:lvl1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038600" cy="3780234"/>
          </a:xfrm>
        </p:spPr>
        <p:txBody>
          <a:bodyPr/>
          <a:lstStyle>
            <a:lvl1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89FBC4-4517-4962-9C6E-3C2561929A5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DB5C7AA-284B-4AEC-9A16-B655DA805FB2}" type="datetime11">
              <a:rPr lang="fr-FR" smtClean="0"/>
              <a:t>11:00:27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6598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50C491-F854-4D05-A9B7-062D5F9EF6A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E982757-678E-464D-9E5D-E0EB2ECE8F6F}" type="datetime11">
              <a:rPr lang="fr-FR" smtClean="0"/>
              <a:t>11:00:27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5768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56F5F4-2DFD-44BD-B134-D79C5E19282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BD01C5F-39C8-44FD-ADD9-9952CC6B5FAC}" type="datetime11">
              <a:rPr lang="fr-FR" smtClean="0"/>
              <a:t>11:00:27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3214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6F8669-08F6-484D-AFFF-15566A7CC7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1884014-1B2F-4A37-BC99-174C607618D5}" type="datetime11">
              <a:rPr lang="fr-FR" smtClean="0"/>
              <a:t>11:00:27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4480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2C046E-3ACF-4A3D-B95A-CA82E02B7D9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80D4F3E-6CDB-41A6-A09B-304EFDA7D7B7}" type="datetime11">
              <a:rPr lang="fr-FR" smtClean="0"/>
              <a:t>11:00:27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4354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E4ABC-E4C1-4E3F-9122-03525F7674D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7D29-B37B-4767-A084-102DBB0622F9}" type="datetime11">
              <a:rPr lang="fr-FR" smtClean="0"/>
              <a:t>11:00:27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7786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39891"/>
            <a:ext cx="2133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4C23BD-5195-4945-BDFE-50F07FE1B8B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39891"/>
            <a:ext cx="2133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BC765F1-DC8B-47D0-AD51-6053E8B45E8A}" type="datetime11">
              <a:rPr lang="fr-FR" smtClean="0"/>
              <a:t>11:00:27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39891"/>
            <a:ext cx="2895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1310"/>
            <a:ext cx="8229600" cy="378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05979"/>
            <a:ext cx="8219256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Téléversement de fichiers</a:t>
            </a:r>
            <a:br>
              <a:rPr lang="fr-FR" dirty="0"/>
            </a:br>
            <a:r>
              <a:rPr lang="fr-FR" dirty="0"/>
              <a:t>(« </a:t>
            </a:r>
            <a:r>
              <a:rPr lang="fr-FR" dirty="0" err="1"/>
              <a:t>upload</a:t>
            </a:r>
            <a:r>
              <a:rPr lang="fr-FR" dirty="0"/>
              <a:t> » de fichiers)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/>
              <a:t>Jérôme CUTRONA</a:t>
            </a:r>
          </a:p>
          <a:p>
            <a:pPr eaLnBrk="1" hangingPunct="1">
              <a:defRPr/>
            </a:pPr>
            <a:r>
              <a:rPr lang="fr-FR" b="1">
                <a:latin typeface="Courier New" pitchFamily="49" charset="0"/>
              </a:rPr>
              <a:t>jerome.cutrona@univ-reims.fr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4C79D6-35E1-4D90-98B3-F75851EB788B}" type="datetime11">
              <a:rPr lang="fr-FR" smtClean="0"/>
              <a:t>11:00:27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1128C99C-D689-499B-BF19-C7DE09434D46}" type="slidenum">
              <a:rPr lang="fr-FR" altLang="fr-FR" sz="1200" smtClean="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Une question de taille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Contraintes par des directives de configuration de </a:t>
            </a:r>
            <a:r>
              <a:rPr lang="fr-FR" sz="2400" b="1" dirty="0">
                <a:latin typeface="Consolas" panose="020B0609020204030204" pitchFamily="49" charset="0"/>
              </a:rPr>
              <a:t>php.ini</a:t>
            </a:r>
            <a:r>
              <a:rPr lang="fr-FR" dirty="0"/>
              <a:t> :</a:t>
            </a:r>
          </a:p>
          <a:p>
            <a:pPr>
              <a:defRPr/>
            </a:pPr>
            <a:r>
              <a:rPr lang="fr-FR" sz="16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file_uploads</a:t>
            </a:r>
            <a:r>
              <a:rPr lang="fr-FR" sz="1600" b="1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bool</a:t>
            </a:r>
            <a:br>
              <a:rPr lang="fr-FR" sz="1600" dirty="0"/>
            </a:br>
            <a:r>
              <a:rPr lang="fr-FR" sz="1600" dirty="0"/>
              <a:t>Autorise ou non le chargement de fichiers par </a:t>
            </a:r>
            <a:r>
              <a:rPr lang="fr-FR" sz="1600" b="1" dirty="0">
                <a:latin typeface="Consolas" panose="020B0609020204030204" pitchFamily="49" charset="0"/>
              </a:rPr>
              <a:t>HTTP</a:t>
            </a:r>
            <a:r>
              <a:rPr lang="fr-FR" sz="1600" dirty="0"/>
              <a:t>.</a:t>
            </a:r>
            <a:endParaRPr lang="fr-FR" sz="1600" b="1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sz="16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upload_max_filesize</a:t>
            </a:r>
            <a:r>
              <a:rPr lang="fr-FR" sz="1600" b="1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int</a:t>
            </a:r>
            <a:br>
              <a:rPr lang="fr-FR" sz="1600" b="1" dirty="0">
                <a:latin typeface="Consolas" panose="020B0609020204030204" pitchFamily="49" charset="0"/>
              </a:rPr>
            </a:br>
            <a:r>
              <a:rPr lang="fr-FR" sz="1600" dirty="0"/>
              <a:t>La taille maximale en octets d'un fichier téléversé.</a:t>
            </a:r>
          </a:p>
          <a:p>
            <a:pPr>
              <a:defRPr/>
            </a:pPr>
            <a:r>
              <a:rPr lang="fr-FR" sz="16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max_file_uploads</a:t>
            </a:r>
            <a:r>
              <a:rPr lang="fr-FR" sz="1600" b="1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int</a:t>
            </a:r>
            <a:br>
              <a:rPr lang="fr-FR" sz="1600" b="1" dirty="0">
                <a:latin typeface="Consolas" panose="020B0609020204030204" pitchFamily="49" charset="0"/>
              </a:rPr>
            </a:br>
            <a:r>
              <a:rPr lang="fr-FR" sz="1600" dirty="0"/>
              <a:t>Le nombre maximum de fichiers pouvant être envoyés simultanément.</a:t>
            </a:r>
          </a:p>
          <a:p>
            <a:pPr>
              <a:defRPr/>
            </a:pPr>
            <a:r>
              <a:rPr lang="fr-FR" sz="16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post_max_size</a:t>
            </a:r>
            <a:r>
              <a:rPr lang="fr-FR" sz="1600" b="1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int</a:t>
            </a:r>
            <a:br>
              <a:rPr lang="fr-FR" sz="1600" b="1" dirty="0">
                <a:latin typeface="Consolas" panose="020B0609020204030204" pitchFamily="49" charset="0"/>
              </a:rPr>
            </a:br>
            <a:r>
              <a:rPr lang="fr-FR" sz="1600" dirty="0"/>
              <a:t>Définit la taille maximale des données reçues par la méthode </a:t>
            </a:r>
            <a:r>
              <a:rPr lang="fr-FR" sz="1600" b="1" dirty="0">
                <a:latin typeface="Consolas" panose="020B0609020204030204" pitchFamily="49" charset="0"/>
              </a:rPr>
              <a:t>POST</a:t>
            </a:r>
            <a:r>
              <a:rPr lang="fr-FR" sz="1600" dirty="0"/>
              <a:t> (fichiers compris).</a:t>
            </a:r>
          </a:p>
          <a:p>
            <a:pPr>
              <a:defRPr/>
            </a:pPr>
            <a:r>
              <a:rPr lang="fr-FR" sz="16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upload_tmp_dir</a:t>
            </a:r>
            <a:r>
              <a:rPr lang="fr-FR" sz="1600" b="1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fr-FR" sz="1600" b="1" i="1" dirty="0">
                <a:solidFill>
                  <a:schemeClr val="bg1"/>
                </a:solidFill>
                <a:latin typeface="Consolas" panose="020B0609020204030204" pitchFamily="49" charset="0"/>
              </a:rPr>
              <a:t>string</a:t>
            </a:r>
            <a:br>
              <a:rPr lang="fr-FR" sz="1600" b="1" dirty="0">
                <a:latin typeface="Consolas" panose="020B0609020204030204" pitchFamily="49" charset="0"/>
              </a:rPr>
            </a:br>
            <a:r>
              <a:rPr lang="fr-FR" sz="1600" dirty="0"/>
              <a:t>Le répertoire temporaire utilisé pour stocker les fichiers lors du chargement.</a:t>
            </a:r>
          </a:p>
          <a:p>
            <a:pPr>
              <a:defRPr/>
            </a:pPr>
            <a:r>
              <a:rPr lang="fr-FR" sz="16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max_input_time</a:t>
            </a:r>
            <a:r>
              <a:rPr lang="fr-FR" sz="1600" b="1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int</a:t>
            </a:r>
            <a:br>
              <a:rPr lang="fr-FR" sz="1600" b="1" dirty="0">
                <a:latin typeface="Consolas" panose="020B0609020204030204" pitchFamily="49" charset="0"/>
              </a:rPr>
            </a:br>
            <a:r>
              <a:rPr lang="fr-FR" sz="1600" dirty="0"/>
              <a:t>Spécifie la durée maximale pour analyser les données d'entrée, comme </a:t>
            </a:r>
            <a:r>
              <a:rPr lang="fr-FR" sz="1600" b="1" dirty="0">
                <a:latin typeface="Consolas" panose="020B0609020204030204" pitchFamily="49" charset="0"/>
              </a:rPr>
              <a:t>POST</a:t>
            </a:r>
            <a:r>
              <a:rPr lang="fr-FR" sz="1600" dirty="0"/>
              <a:t> et </a:t>
            </a:r>
            <a:r>
              <a:rPr lang="fr-FR" sz="1600" b="1" dirty="0">
                <a:latin typeface="Consolas" panose="020B0609020204030204" pitchFamily="49" charset="0"/>
              </a:rPr>
              <a:t>GET</a:t>
            </a:r>
            <a:r>
              <a:rPr lang="fr-FR" sz="1600" dirty="0"/>
              <a:t>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8FF62D9B-2992-4BB6-B020-91361F5CDF6F}" type="slidenum">
              <a:rPr lang="fr-FR" altLang="fr-FR" sz="1200" smtClean="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ABB960-17F3-4C68-9EF3-C6EE8EA032DB}" type="datetime11">
              <a:rPr lang="fr-FR" smtClean="0"/>
              <a:t>11:00:27</a:t>
            </a:fld>
            <a:endParaRPr lang="fr-FR" dirty="0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Attention aux attaques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Vérification que le fichier considéré est bien un fichier reçu</a:t>
            </a:r>
          </a:p>
          <a:p>
            <a:pPr>
              <a:defRPr/>
            </a:pPr>
            <a:r>
              <a:rPr lang="fr-FR" altLang="fr-FR" sz="1600" b="1" dirty="0" err="1">
                <a:solidFill>
                  <a:srgbClr val="336699"/>
                </a:solidFill>
                <a:latin typeface="Consolas" panose="020B0609020204030204" pitchFamily="49" charset="0"/>
              </a:rPr>
              <a:t>is_uploaded_file</a:t>
            </a:r>
            <a:r>
              <a:rPr lang="fr-FR" altLang="fr-FR" sz="1600" b="1" dirty="0">
                <a:solidFill>
                  <a:srgbClr val="737373"/>
                </a:solidFill>
                <a:latin typeface="Consolas" panose="020B0609020204030204" pitchFamily="49" charset="0"/>
              </a:rPr>
              <a:t>(</a:t>
            </a:r>
            <a:r>
              <a:rPr lang="fr-FR" altLang="fr-FR" sz="1600" b="1" dirty="0">
                <a:solidFill>
                  <a:srgbClr val="669933"/>
                </a:solidFill>
                <a:latin typeface="Consolas" panose="020B0609020204030204" pitchFamily="49" charset="0"/>
              </a:rPr>
              <a:t>string</a:t>
            </a:r>
            <a:r>
              <a:rPr lang="fr-FR" altLang="fr-FR" sz="1600" b="1" dirty="0">
                <a:solidFill>
                  <a:srgbClr val="737373"/>
                </a:solidFill>
                <a:latin typeface="Consolas" panose="020B0609020204030204" pitchFamily="49" charset="0"/>
              </a:rPr>
              <a:t> </a:t>
            </a:r>
            <a:r>
              <a:rPr lang="fr-FR" altLang="fr-FR" sz="1600" b="1" dirty="0">
                <a:solidFill>
                  <a:srgbClr val="336699"/>
                </a:solidFill>
                <a:latin typeface="Consolas" panose="020B0609020204030204" pitchFamily="49" charset="0"/>
              </a:rPr>
              <a:t>$</a:t>
            </a:r>
            <a:r>
              <a:rPr lang="fr-FR" altLang="fr-FR" sz="1600" b="1" dirty="0" err="1">
                <a:solidFill>
                  <a:srgbClr val="336699"/>
                </a:solidFill>
                <a:latin typeface="Consolas" panose="020B0609020204030204" pitchFamily="49" charset="0"/>
              </a:rPr>
              <a:t>filename</a:t>
            </a:r>
            <a:r>
              <a:rPr lang="fr-FR" altLang="fr-FR" sz="1600" b="1" dirty="0">
                <a:solidFill>
                  <a:srgbClr val="737373"/>
                </a:solidFill>
                <a:latin typeface="Consolas" panose="020B0609020204030204" pitchFamily="49" charset="0"/>
              </a:rPr>
              <a:t>): </a:t>
            </a:r>
            <a:r>
              <a:rPr lang="fr-FR" altLang="fr-FR" sz="1600" b="1" dirty="0" err="1">
                <a:solidFill>
                  <a:srgbClr val="669933"/>
                </a:solidFill>
                <a:latin typeface="Consolas" panose="020B0609020204030204" pitchFamily="49" charset="0"/>
              </a:rPr>
              <a:t>bool</a:t>
            </a:r>
            <a:br>
              <a:rPr lang="fr-FR" altLang="fr-FR" sz="1600" b="1" dirty="0">
                <a:solidFill>
                  <a:srgbClr val="669933"/>
                </a:solidFill>
                <a:latin typeface="Consolas" panose="020B0609020204030204" pitchFamily="49" charset="0"/>
              </a:rPr>
            </a:br>
            <a:r>
              <a:rPr lang="fr-FR" sz="1600" dirty="0"/>
              <a:t>Retourne </a:t>
            </a:r>
            <a:r>
              <a:rPr lang="fr-FR" sz="1600" b="1" dirty="0" err="1">
                <a:latin typeface="Consolas" panose="020B0609020204030204" pitchFamily="49" charset="0"/>
              </a:rPr>
              <a:t>true</a:t>
            </a:r>
            <a:r>
              <a:rPr lang="fr-FR" sz="1600" dirty="0"/>
              <a:t> si le fichier </a:t>
            </a:r>
            <a:r>
              <a:rPr lang="fr-FR" sz="1600" b="1" dirty="0" err="1">
                <a:solidFill>
                  <a:srgbClr val="336699"/>
                </a:solidFill>
                <a:latin typeface="Consolas" panose="020B0609020204030204" pitchFamily="49" charset="0"/>
              </a:rPr>
              <a:t>filename</a:t>
            </a:r>
            <a:r>
              <a:rPr lang="fr-FR" sz="1600" dirty="0"/>
              <a:t> a été reçu par </a:t>
            </a:r>
            <a:r>
              <a:rPr lang="fr-FR" sz="1600" b="1" dirty="0">
                <a:latin typeface="Consolas" panose="020B0609020204030204" pitchFamily="49" charset="0"/>
              </a:rPr>
              <a:t>HTTP</a:t>
            </a:r>
            <a:r>
              <a:rPr lang="fr-FR" sz="1600" dirty="0"/>
              <a:t> </a:t>
            </a:r>
            <a:r>
              <a:rPr lang="fr-FR" sz="1600" b="1" dirty="0">
                <a:latin typeface="Consolas" panose="020B0609020204030204" pitchFamily="49" charset="0"/>
              </a:rPr>
              <a:t>POST</a:t>
            </a:r>
            <a:r>
              <a:rPr lang="fr-FR" sz="1600" dirty="0"/>
              <a:t>. Utile pour s’assurer qu’un utilisateur n’accède pas à un fichier pour lequel il n’a pas d’autorisations</a:t>
            </a:r>
            <a:br>
              <a:rPr lang="fr-FR" sz="1600" dirty="0"/>
            </a:br>
            <a:r>
              <a:rPr lang="en-US" sz="1600" b="1" dirty="0">
                <a:solidFill>
                  <a:srgbClr val="0000BB"/>
                </a:solidFill>
                <a:latin typeface="Consolas" panose="020B0609020204030204" pitchFamily="49" charset="0"/>
              </a:rPr>
              <a:t>&lt;?php</a:t>
            </a:r>
            <a:br>
              <a:rPr lang="en-US" sz="1600" b="1" dirty="0">
                <a:solidFill>
                  <a:srgbClr val="0000BB"/>
                </a:solidFill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if (</a:t>
            </a:r>
            <a:r>
              <a:rPr lang="en-US" sz="1600" b="1" dirty="0" err="1">
                <a:solidFill>
                  <a:srgbClr val="0000BB"/>
                </a:solidFill>
                <a:latin typeface="Consolas" panose="020B0609020204030204" pitchFamily="49" charset="0"/>
              </a:rPr>
              <a:t>is_uploaded_file</a:t>
            </a:r>
            <a:r>
              <a:rPr lang="en-US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0000BB"/>
                </a:solidFill>
                <a:latin typeface="Consolas" panose="020B0609020204030204" pitchFamily="49" charset="0"/>
              </a:rPr>
              <a:t>$_FILES</a:t>
            </a:r>
            <a:r>
              <a:rPr lang="en-US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[</a:t>
            </a:r>
            <a:r>
              <a:rPr lang="en-US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 err="1">
                <a:solidFill>
                  <a:srgbClr val="DD0000"/>
                </a:solidFill>
                <a:latin typeface="Consolas" panose="020B0609020204030204" pitchFamily="49" charset="0"/>
              </a:rPr>
              <a:t>userfile</a:t>
            </a:r>
            <a:r>
              <a:rPr lang="en-US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][</a:t>
            </a:r>
            <a:r>
              <a:rPr lang="en-US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 err="1">
                <a:solidFill>
                  <a:srgbClr val="DD0000"/>
                </a:solidFill>
                <a:latin typeface="Consolas" panose="020B0609020204030204" pitchFamily="49" charset="0"/>
              </a:rPr>
              <a:t>tmp_name</a:t>
            </a:r>
            <a:r>
              <a:rPr lang="en-US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])) {</a:t>
            </a:r>
            <a:endParaRPr lang="fr-FR" sz="1600" b="1" dirty="0">
              <a:latin typeface="Consolas" panose="020B0609020204030204" pitchFamily="49" charset="0"/>
            </a:endParaRPr>
          </a:p>
          <a:p>
            <a:pPr>
              <a:defRPr/>
            </a:pPr>
            <a:endParaRPr lang="fr-FR" altLang="fr-FR" sz="1600" b="1" dirty="0">
              <a:solidFill>
                <a:srgbClr val="336699"/>
              </a:solidFill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altLang="fr-FR" sz="1600" b="1" dirty="0" err="1">
                <a:solidFill>
                  <a:srgbClr val="336699"/>
                </a:solidFill>
                <a:latin typeface="Consolas" panose="020B0609020204030204" pitchFamily="49" charset="0"/>
              </a:rPr>
              <a:t>move_uploaded_file</a:t>
            </a:r>
            <a:r>
              <a:rPr lang="fr-FR" altLang="fr-FR" sz="1600" b="1" dirty="0">
                <a:solidFill>
                  <a:srgbClr val="737373"/>
                </a:solidFill>
                <a:latin typeface="Consolas" panose="020B0609020204030204" pitchFamily="49" charset="0"/>
              </a:rPr>
              <a:t>(</a:t>
            </a:r>
            <a:r>
              <a:rPr lang="fr-FR" altLang="fr-FR" sz="1600" b="1" dirty="0">
                <a:solidFill>
                  <a:srgbClr val="669933"/>
                </a:solidFill>
                <a:latin typeface="Consolas" panose="020B0609020204030204" pitchFamily="49" charset="0"/>
              </a:rPr>
              <a:t>string</a:t>
            </a:r>
            <a:r>
              <a:rPr lang="fr-FR" altLang="fr-FR" sz="1600" b="1" dirty="0">
                <a:solidFill>
                  <a:srgbClr val="737373"/>
                </a:solidFill>
                <a:latin typeface="Consolas" panose="020B0609020204030204" pitchFamily="49" charset="0"/>
              </a:rPr>
              <a:t> </a:t>
            </a:r>
            <a:r>
              <a:rPr lang="fr-FR" altLang="fr-FR" sz="1600" b="1" dirty="0">
                <a:solidFill>
                  <a:srgbClr val="336699"/>
                </a:solidFill>
                <a:latin typeface="Consolas" panose="020B0609020204030204" pitchFamily="49" charset="0"/>
              </a:rPr>
              <a:t>$</a:t>
            </a:r>
            <a:r>
              <a:rPr lang="fr-FR" altLang="fr-FR" sz="1600" b="1" dirty="0" err="1">
                <a:solidFill>
                  <a:srgbClr val="336699"/>
                </a:solidFill>
                <a:latin typeface="Consolas" panose="020B0609020204030204" pitchFamily="49" charset="0"/>
              </a:rPr>
              <a:t>from</a:t>
            </a:r>
            <a:r>
              <a:rPr lang="fr-FR" altLang="fr-FR" sz="1600" b="1" dirty="0">
                <a:solidFill>
                  <a:srgbClr val="737373"/>
                </a:solidFill>
                <a:latin typeface="Consolas" panose="020B0609020204030204" pitchFamily="49" charset="0"/>
              </a:rPr>
              <a:t>, </a:t>
            </a:r>
            <a:r>
              <a:rPr lang="fr-FR" altLang="fr-FR" sz="1600" b="1" dirty="0">
                <a:solidFill>
                  <a:srgbClr val="669933"/>
                </a:solidFill>
                <a:latin typeface="Consolas" panose="020B0609020204030204" pitchFamily="49" charset="0"/>
              </a:rPr>
              <a:t>string</a:t>
            </a:r>
            <a:r>
              <a:rPr lang="fr-FR" altLang="fr-FR" sz="1600" b="1" dirty="0">
                <a:solidFill>
                  <a:srgbClr val="737373"/>
                </a:solidFill>
                <a:latin typeface="Consolas" panose="020B0609020204030204" pitchFamily="49" charset="0"/>
              </a:rPr>
              <a:t> </a:t>
            </a:r>
            <a:r>
              <a:rPr lang="fr-FR" altLang="fr-FR" sz="1600" b="1" dirty="0">
                <a:solidFill>
                  <a:srgbClr val="336699"/>
                </a:solidFill>
                <a:latin typeface="Consolas" panose="020B0609020204030204" pitchFamily="49" charset="0"/>
              </a:rPr>
              <a:t>$to</a:t>
            </a:r>
            <a:r>
              <a:rPr lang="fr-FR" altLang="fr-FR" sz="1600" b="1" dirty="0">
                <a:solidFill>
                  <a:srgbClr val="737373"/>
                </a:solidFill>
                <a:latin typeface="Consolas" panose="020B0609020204030204" pitchFamily="49" charset="0"/>
              </a:rPr>
              <a:t>): </a:t>
            </a:r>
            <a:r>
              <a:rPr lang="fr-FR" altLang="fr-FR" sz="1600" b="1" dirty="0" err="1">
                <a:solidFill>
                  <a:srgbClr val="669933"/>
                </a:solidFill>
                <a:latin typeface="Consolas" panose="020B0609020204030204" pitchFamily="49" charset="0"/>
              </a:rPr>
              <a:t>bool</a:t>
            </a:r>
            <a:r>
              <a:rPr lang="fr-FR" altLang="fr-FR" sz="1600" dirty="0">
                <a:latin typeface="Consolas" panose="020B0609020204030204" pitchFamily="49" charset="0"/>
              </a:rPr>
              <a:t> </a:t>
            </a:r>
            <a:br>
              <a:rPr lang="fr-FR" altLang="fr-FR" sz="500" dirty="0"/>
            </a:br>
            <a:r>
              <a:rPr lang="fr-FR" altLang="fr-FR" sz="1600" dirty="0"/>
              <a:t>S'assure que le fichier </a:t>
            </a:r>
            <a:r>
              <a:rPr lang="fr-FR" altLang="fr-FR" sz="1600" b="1" dirty="0" err="1">
                <a:solidFill>
                  <a:srgbClr val="336699"/>
                </a:solidFill>
                <a:latin typeface="Consolas" panose="020B0609020204030204" pitchFamily="49" charset="0"/>
              </a:rPr>
              <a:t>from</a:t>
            </a:r>
            <a:r>
              <a:rPr lang="fr-FR" altLang="fr-FR" sz="1600" dirty="0"/>
              <a:t> est un fichier reçu par </a:t>
            </a:r>
            <a:r>
              <a:rPr lang="fr-FR" altLang="fr-FR" sz="1600" b="1" dirty="0">
                <a:latin typeface="Consolas" panose="020B0609020204030204" pitchFamily="49" charset="0"/>
              </a:rPr>
              <a:t>HTTP</a:t>
            </a:r>
            <a:r>
              <a:rPr lang="fr-FR" altLang="fr-FR" sz="1600" dirty="0"/>
              <a:t> </a:t>
            </a:r>
            <a:r>
              <a:rPr lang="fr-FR" altLang="fr-FR" sz="1600" b="1" dirty="0">
                <a:latin typeface="Consolas" panose="020B0609020204030204" pitchFamily="49" charset="0"/>
              </a:rPr>
              <a:t>POST</a:t>
            </a:r>
            <a:r>
              <a:rPr lang="fr-FR" altLang="fr-FR" sz="1600" dirty="0"/>
              <a:t>. Si le fichier est valide, il est déplacé jusqu'à </a:t>
            </a:r>
            <a:r>
              <a:rPr lang="fr-FR" altLang="fr-FR" sz="1600" b="1" dirty="0">
                <a:solidFill>
                  <a:srgbClr val="336699"/>
                </a:solidFill>
                <a:latin typeface="Consolas" panose="020B0609020204030204" pitchFamily="49" charset="0"/>
              </a:rPr>
              <a:t>to</a:t>
            </a:r>
            <a:r>
              <a:rPr lang="fr-FR" altLang="fr-FR" sz="1600" dirty="0"/>
              <a:t>.</a:t>
            </a:r>
            <a:br>
              <a:rPr lang="fr-FR" altLang="fr-FR" sz="1600" dirty="0"/>
            </a:br>
            <a:r>
              <a:rPr lang="fr-FR" sz="1600" b="1" dirty="0">
                <a:solidFill>
                  <a:srgbClr val="0000BB"/>
                </a:solidFill>
                <a:latin typeface="Consolas" panose="020B0609020204030204" pitchFamily="49" charset="0"/>
              </a:rPr>
              <a:t>&lt;?</a:t>
            </a:r>
            <a:r>
              <a:rPr lang="fr-FR" sz="1600" b="1" dirty="0" err="1">
                <a:solidFill>
                  <a:srgbClr val="0000BB"/>
                </a:solidFill>
                <a:latin typeface="Consolas" panose="020B0609020204030204" pitchFamily="49" charset="0"/>
              </a:rPr>
              <a:t>php</a:t>
            </a:r>
            <a:br>
              <a:rPr lang="fr-FR" sz="1600" b="1" dirty="0">
                <a:solidFill>
                  <a:srgbClr val="0000BB"/>
                </a:solidFill>
                <a:latin typeface="Consolas" panose="020B0609020204030204" pitchFamily="49" charset="0"/>
              </a:rPr>
            </a:br>
            <a: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if (</a:t>
            </a:r>
            <a:r>
              <a:rPr lang="fr-FR" sz="1600" b="1" dirty="0">
                <a:solidFill>
                  <a:srgbClr val="0000BB"/>
                </a:solidFill>
                <a:latin typeface="Consolas" panose="020B0609020204030204" pitchFamily="49" charset="0"/>
              </a:rPr>
              <a:t>$_FILES</a:t>
            </a:r>
            <a: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[</a:t>
            </a:r>
            <a:r>
              <a:rPr lang="fr-FR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 err="1">
                <a:solidFill>
                  <a:srgbClr val="DD0000"/>
                </a:solidFill>
                <a:latin typeface="Consolas" panose="020B0609020204030204" pitchFamily="49" charset="0"/>
              </a:rPr>
              <a:t>userfile</a:t>
            </a:r>
            <a:r>
              <a:rPr lang="fr-FR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][</a:t>
            </a:r>
            <a:r>
              <a:rPr lang="fr-FR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DD0000"/>
                </a:solidFill>
                <a:latin typeface="Consolas" panose="020B0609020204030204" pitchFamily="49" charset="0"/>
              </a:rPr>
              <a:t>error</a:t>
            </a:r>
            <a:r>
              <a:rPr lang="fr-FR" sz="1600" b="1">
                <a:solidFill>
                  <a:srgbClr val="DD0000"/>
                </a:solidFill>
                <a:latin typeface="Consolas" panose="020B0609020204030204" pitchFamily="49" charset="0"/>
              </a:rPr>
              <a:t>’</a:t>
            </a:r>
            <a:r>
              <a:rPr lang="fr-FR" sz="1600" b="1">
                <a:solidFill>
                  <a:srgbClr val="007700"/>
                </a:solidFill>
                <a:latin typeface="Consolas" panose="020B0609020204030204" pitchFamily="49" charset="0"/>
              </a:rPr>
              <a:t>]</a:t>
            </a:r>
            <a:r>
              <a:rPr lang="fr-FR" sz="1600" b="1">
                <a:solidFill>
                  <a:srgbClr val="0000BB"/>
                </a:solidFill>
                <a:latin typeface="Consolas" panose="020B0609020204030204" pitchFamily="49" charset="0"/>
              </a:rPr>
              <a:t> </a:t>
            </a:r>
            <a:r>
              <a:rPr lang="fr-FR" sz="1600" b="1">
                <a:solidFill>
                  <a:srgbClr val="007700"/>
                </a:solidFill>
                <a:latin typeface="Consolas" panose="020B0609020204030204" pitchFamily="49" charset="0"/>
              </a:rPr>
              <a:t>=== </a:t>
            </a:r>
            <a:r>
              <a:rPr lang="fr-FR" sz="1600" b="1" dirty="0">
                <a:solidFill>
                  <a:srgbClr val="0000BB"/>
                </a:solidFill>
                <a:latin typeface="Consolas" panose="020B0609020204030204" pitchFamily="49" charset="0"/>
              </a:rPr>
              <a:t>UPLOAD_ERR_OK</a:t>
            </a:r>
            <a: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) {</a:t>
            </a:r>
            <a:b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</a:br>
            <a: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    </a:t>
            </a:r>
            <a:r>
              <a:rPr lang="fr-FR" sz="1600" b="1" dirty="0" err="1">
                <a:solidFill>
                  <a:srgbClr val="0000BB"/>
                </a:solidFill>
                <a:latin typeface="Consolas" panose="020B0609020204030204" pitchFamily="49" charset="0"/>
              </a:rPr>
              <a:t>move_uploaded_file</a:t>
            </a:r>
            <a: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0000BB"/>
                </a:solidFill>
                <a:latin typeface="Consolas" panose="020B0609020204030204" pitchFamily="49" charset="0"/>
              </a:rPr>
              <a:t>$_FILES</a:t>
            </a:r>
            <a: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[</a:t>
            </a:r>
            <a:r>
              <a:rPr lang="fr-FR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 err="1">
                <a:solidFill>
                  <a:srgbClr val="DD0000"/>
                </a:solidFill>
                <a:latin typeface="Consolas" panose="020B0609020204030204" pitchFamily="49" charset="0"/>
              </a:rPr>
              <a:t>userfile</a:t>
            </a:r>
            <a:r>
              <a:rPr lang="fr-FR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][</a:t>
            </a:r>
            <a:r>
              <a:rPr lang="fr-FR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DD0000"/>
                </a:solidFill>
                <a:latin typeface="Consolas" panose="020B0609020204030204" pitchFamily="49" charset="0"/>
              </a:rPr>
              <a:t>tmp_name</a:t>
            </a:r>
            <a:r>
              <a:rPr lang="fr-FR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], </a:t>
            </a:r>
            <a:r>
              <a:rPr lang="fr-FR" sz="1600" b="1" dirty="0">
                <a:solidFill>
                  <a:srgbClr val="DD0000"/>
                </a:solidFill>
                <a:latin typeface="Consolas" panose="020B0609020204030204" pitchFamily="49" charset="0"/>
              </a:rPr>
              <a:t>"…"</a:t>
            </a:r>
            <a: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);</a:t>
            </a:r>
            <a:b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</a:br>
            <a:r>
              <a:rPr lang="fr-FR" sz="1600" b="1" dirty="0">
                <a:solidFill>
                  <a:srgbClr val="007700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latin typeface="Consolas" panose="020B0609020204030204" pitchFamily="49" charset="0"/>
            </a:endParaRPr>
          </a:p>
          <a:p>
            <a:pPr marL="0" indent="0">
              <a:buNone/>
              <a:defRPr/>
            </a:pPr>
            <a:endParaRPr lang="fr-FR" altLang="fr-FR" sz="500" dirty="0">
              <a:effectLst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8FF62D9B-2992-4BB6-B020-91361F5CDF6F}" type="slidenum">
              <a:rPr lang="fr-FR" altLang="fr-FR" sz="1200" smtClean="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C8FF4D1-BB2B-417F-B758-A805FA33EB36}" type="datetime11">
              <a:rPr lang="fr-FR" smtClean="0"/>
              <a:t>11:00:27</a:t>
            </a:fld>
            <a:endParaRPr lang="fr-FR" dirty="0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49837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Téléversement de fichiers</a:t>
            </a:r>
            <a:br>
              <a:rPr lang="fr-FR" dirty="0"/>
            </a:br>
            <a:r>
              <a:rPr lang="fr-FR" dirty="0"/>
              <a:t>(« </a:t>
            </a:r>
            <a:r>
              <a:rPr lang="fr-FR" dirty="0" err="1"/>
              <a:t>upload</a:t>
            </a:r>
            <a:r>
              <a:rPr lang="fr-FR" dirty="0"/>
              <a:t> » de fichiers)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fld id="{352360F4-C79E-4153-B130-F6B9CB56F906}" type="slidenum">
              <a:rPr lang="fr-FR" altLang="fr-FR" sz="1200" smtClean="0">
                <a:latin typeface="Arial" charset="0"/>
              </a:rPr>
              <a:pPr>
                <a:defRPr/>
              </a:pPr>
              <a:t>2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89B6E9-5519-423A-97AD-E2BAE6696561}" type="datetime11">
              <a:rPr lang="fr-FR" smtClean="0"/>
              <a:t>11:00:27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Données de formulaire transmises (rappels)</a:t>
            </a:r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460270C7-7568-4B19-98AF-507C1AB33750}" type="slidenum">
              <a:rPr lang="fr-FR" altLang="fr-FR" sz="1200" smtClean="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fr-FR" altLang="fr-FR" sz="1200"/>
          </a:p>
        </p:txBody>
      </p:sp>
      <p:sp>
        <p:nvSpPr>
          <p:cNvPr id="2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914DBD-704D-448E-9E17-FC9B46652FBE}" type="datetime11">
              <a:rPr lang="fr-FR" smtClean="0"/>
              <a:t>11:00:27</a:t>
            </a:fld>
            <a:endParaRPr lang="fr-FR"/>
          </a:p>
        </p:txBody>
      </p:sp>
      <p:sp>
        <p:nvSpPr>
          <p:cNvPr id="2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85706" name="AutoShape 10" hidden="1"/>
          <p:cNvSpPr>
            <a:spLocks noChangeArrowheads="1"/>
          </p:cNvSpPr>
          <p:nvPr/>
        </p:nvSpPr>
        <p:spPr bwMode="auto">
          <a:xfrm>
            <a:off x="539750" y="3057525"/>
            <a:ext cx="4032250" cy="1296591"/>
          </a:xfrm>
          <a:prstGeom prst="wedgeRoundRectCallout">
            <a:avLst>
              <a:gd name="adj1" fmla="val 37088"/>
              <a:gd name="adj2" fmla="val -1254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Sécurité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données qui circulent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sont propres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à chaque connexion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8F28501-99F3-4CBA-966D-D7852275C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51310"/>
            <a:ext cx="8229600" cy="3780234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Constitution du formulaire « classique » 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</a:rPr>
              <a:t>&lt;</a:t>
            </a:r>
            <a:r>
              <a:rPr lang="fr-FR" b="1" dirty="0" err="1">
                <a:latin typeface="Consolas" panose="020B0609020204030204" pitchFamily="49" charset="0"/>
              </a:rPr>
              <a:t>form</a:t>
            </a:r>
            <a:r>
              <a:rPr lang="fr-FR" b="1" dirty="0">
                <a:latin typeface="Consolas" panose="020B0609020204030204" pitchFamily="49" charset="0"/>
              </a:rPr>
              <a:t> action="…" </a:t>
            </a:r>
            <a:r>
              <a:rPr lang="fr-FR" b="1" dirty="0" err="1">
                <a:latin typeface="Consolas" panose="020B0609020204030204" pitchFamily="49" charset="0"/>
              </a:rPr>
              <a:t>method</a:t>
            </a:r>
            <a:r>
              <a:rPr lang="fr-FR" b="1" dirty="0">
                <a:latin typeface="Consolas" panose="020B0609020204030204" pitchFamily="49" charset="0"/>
              </a:rPr>
              <a:t>="…"&gt;…&lt;/</a:t>
            </a:r>
            <a:r>
              <a:rPr lang="fr-FR" b="1" dirty="0" err="1">
                <a:latin typeface="Consolas" panose="020B0609020204030204" pitchFamily="49" charset="0"/>
              </a:rPr>
              <a:t>form</a:t>
            </a:r>
            <a:r>
              <a:rPr lang="fr-FR" b="1" dirty="0">
                <a:latin typeface="Consolas" panose="020B0609020204030204" pitchFamily="49" charset="0"/>
              </a:rPr>
              <a:t>&gt;</a:t>
            </a:r>
            <a:endParaRPr lang="fr-FR" dirty="0"/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</a:rPr>
              <a:t>&lt;input type="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button</a:t>
            </a:r>
            <a:r>
              <a:rPr lang="fr-FR" b="1" dirty="0" err="1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checkbox</a:t>
            </a:r>
            <a:r>
              <a:rPr lang="fr-FR" b="1" dirty="0" err="1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date</a:t>
            </a:r>
            <a:r>
              <a:rPr lang="fr-FR" b="1" dirty="0" err="1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email</a:t>
            </a:r>
            <a:r>
              <a:rPr lang="fr-FR" b="1" dirty="0" err="1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hidden</a:t>
            </a:r>
            <a:r>
              <a:rPr lang="fr-FR" b="1" dirty="0" err="1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month</a:t>
            </a:r>
            <a:r>
              <a:rPr lang="fr-FR" b="1" dirty="0" err="1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number</a:t>
            </a:r>
            <a:b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password</a:t>
            </a:r>
            <a:r>
              <a:rPr lang="fr-FR" b="1" dirty="0" err="1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radio</a:t>
            </a:r>
            <a:r>
              <a:rPr lang="fr-FR" b="1" dirty="0" err="1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reset</a:t>
            </a:r>
            <a:r>
              <a:rPr lang="fr-FR" b="1" dirty="0" err="1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submit</a:t>
            </a:r>
            <a:r>
              <a:rPr lang="fr-FR" b="1" dirty="0" err="1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tel</a:t>
            </a:r>
            <a:r>
              <a:rPr lang="fr-FR" b="1" dirty="0" err="1">
                <a:latin typeface="Consolas" panose="020B0609020204030204" pitchFamily="49" charset="0"/>
              </a:rPr>
              <a:t>|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text</a:t>
            </a:r>
            <a:r>
              <a:rPr lang="fr-FR" b="1" dirty="0">
                <a:latin typeface="Consolas" panose="020B0609020204030204" pitchFamily="49" charset="0"/>
              </a:rPr>
              <a:t>|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…</a:t>
            </a:r>
            <a:r>
              <a:rPr lang="fr-FR" b="1" dirty="0">
                <a:latin typeface="Consolas" panose="020B0609020204030204" pitchFamily="49" charset="0"/>
              </a:rPr>
              <a:t>" </a:t>
            </a:r>
            <a:r>
              <a:rPr lang="fr-FR" b="1" dirty="0" err="1">
                <a:latin typeface="Consolas" panose="020B0609020204030204" pitchFamily="49" charset="0"/>
              </a:rPr>
              <a:t>name</a:t>
            </a:r>
            <a:r>
              <a:rPr lang="fr-FR" b="1" dirty="0">
                <a:latin typeface="Consolas" panose="020B0609020204030204" pitchFamily="49" charset="0"/>
              </a:rPr>
              <a:t>="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saisie</a:t>
            </a:r>
            <a:r>
              <a:rPr lang="fr-FR" b="1" dirty="0">
                <a:latin typeface="Consolas" panose="020B0609020204030204" pitchFamily="49" charset="0"/>
              </a:rPr>
              <a:t>" /&gt;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</a:rPr>
              <a:t>&lt;select </a:t>
            </a:r>
            <a:r>
              <a:rPr lang="fr-FR" b="1" dirty="0" err="1">
                <a:latin typeface="Consolas" panose="020B0609020204030204" pitchFamily="49" charset="0"/>
              </a:rPr>
              <a:t>name</a:t>
            </a:r>
            <a:r>
              <a:rPr lang="fr-FR" b="1" dirty="0">
                <a:latin typeface="Consolas" panose="020B0609020204030204" pitchFamily="49" charset="0"/>
              </a:rPr>
              <a:t>="…"&gt;&lt;option value="…"&gt;…&lt;/select&gt;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</a:rPr>
              <a:t>&lt;</a:t>
            </a:r>
            <a:r>
              <a:rPr lang="fr-FR" b="1" dirty="0" err="1">
                <a:latin typeface="Consolas" panose="020B0609020204030204" pitchFamily="49" charset="0"/>
              </a:rPr>
              <a:t>textarea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</a:rPr>
              <a:t>name</a:t>
            </a:r>
            <a:r>
              <a:rPr lang="fr-FR" b="1" dirty="0">
                <a:latin typeface="Consolas" panose="020B0609020204030204" pitchFamily="49" charset="0"/>
              </a:rPr>
              <a:t>="…"&gt;…&lt;/</a:t>
            </a:r>
            <a:r>
              <a:rPr lang="fr-FR" b="1" dirty="0" err="1">
                <a:latin typeface="Consolas" panose="020B0609020204030204" pitchFamily="49" charset="0"/>
              </a:rPr>
              <a:t>textarea</a:t>
            </a:r>
            <a:r>
              <a:rPr lang="fr-FR" b="1" dirty="0">
                <a:latin typeface="Consolas" panose="020B0609020204030204" pitchFamily="49" charset="0"/>
              </a:rPr>
              <a:t>&gt;</a:t>
            </a:r>
          </a:p>
          <a:p>
            <a:pPr>
              <a:defRPr/>
            </a:pPr>
            <a:r>
              <a:rPr lang="fr-FR" dirty="0"/>
              <a:t>Requête HTTP, du client vers le serveur</a:t>
            </a:r>
          </a:p>
          <a:p>
            <a:pPr lvl="1"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GET</a:t>
            </a:r>
            <a:r>
              <a:rPr lang="fr-FR" dirty="0"/>
              <a:t> : Localisation des données dans l’URL de la ressource</a:t>
            </a:r>
          </a:p>
          <a:p>
            <a:pPr lvl="1"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POST</a:t>
            </a:r>
            <a:r>
              <a:rPr lang="fr-FR" dirty="0"/>
              <a:t> : Localisation des données dans le corps de la requête (charge utile)</a:t>
            </a:r>
          </a:p>
          <a:p>
            <a:pPr lvl="1">
              <a:defRPr/>
            </a:pPr>
            <a:r>
              <a:rPr lang="fr-FR" dirty="0"/>
              <a:t>Toujours sous forme de texte</a:t>
            </a:r>
          </a:p>
          <a:p>
            <a:pPr>
              <a:defRPr/>
            </a:pPr>
            <a:r>
              <a:rPr lang="fr-FR" dirty="0"/>
              <a:t>Dans PHP : </a:t>
            </a:r>
            <a:r>
              <a:rPr lang="fr-FR" b="1" dirty="0">
                <a:latin typeface="Consolas" panose="020B0609020204030204" pitchFamily="49" charset="0"/>
              </a:rPr>
              <a:t>$_GET['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saisie</a:t>
            </a:r>
            <a:r>
              <a:rPr lang="fr-FR" b="1" dirty="0">
                <a:latin typeface="Consolas" panose="020B0609020204030204" pitchFamily="49" charset="0"/>
              </a:rPr>
              <a:t>']</a:t>
            </a:r>
            <a:r>
              <a:rPr lang="fr-FR" dirty="0"/>
              <a:t> ou </a:t>
            </a:r>
            <a:r>
              <a:rPr lang="fr-FR" b="1" dirty="0">
                <a:latin typeface="Consolas" panose="020B0609020204030204" pitchFamily="49" charset="0"/>
              </a:rPr>
              <a:t>$_POST['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saisie</a:t>
            </a:r>
            <a:r>
              <a:rPr lang="fr-FR" b="1" dirty="0">
                <a:latin typeface="Consolas" panose="020B0609020204030204" pitchFamily="49" charset="0"/>
              </a:rPr>
              <a:t>']</a:t>
            </a:r>
          </a:p>
          <a:p>
            <a:pPr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6" grpId="0" animBg="1"/>
      <p:bldP spid="28570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Données « fichier » de formulaire transmises</a:t>
            </a:r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460270C7-7568-4B19-98AF-507C1AB33750}" type="slidenum">
              <a:rPr lang="fr-FR" altLang="fr-FR" sz="1200" smtClean="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fr-FR" altLang="fr-FR" sz="1200"/>
          </a:p>
        </p:txBody>
      </p:sp>
      <p:sp>
        <p:nvSpPr>
          <p:cNvPr id="2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70AC2D-9E44-4F44-AA58-F5AF16B1BB6A}" type="datetime11">
              <a:rPr lang="fr-FR" smtClean="0"/>
              <a:t>11:00:27</a:t>
            </a:fld>
            <a:endParaRPr lang="fr-FR"/>
          </a:p>
        </p:txBody>
      </p:sp>
      <p:sp>
        <p:nvSpPr>
          <p:cNvPr id="2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85706" name="AutoShape 10" hidden="1"/>
          <p:cNvSpPr>
            <a:spLocks noChangeArrowheads="1"/>
          </p:cNvSpPr>
          <p:nvPr/>
        </p:nvSpPr>
        <p:spPr bwMode="auto">
          <a:xfrm>
            <a:off x="539750" y="3057525"/>
            <a:ext cx="4032250" cy="1296591"/>
          </a:xfrm>
          <a:prstGeom prst="wedgeRoundRectCallout">
            <a:avLst>
              <a:gd name="adj1" fmla="val 37088"/>
              <a:gd name="adj2" fmla="val -1254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Sécurité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données qui circulent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sont propres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à chaque connexion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8F28501-99F3-4CBA-966D-D7852275C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51310"/>
            <a:ext cx="8229600" cy="3780234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Constitution du champ « fichier » du formulaire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</a:rPr>
              <a:t>&lt;input type="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file</a:t>
            </a:r>
            <a:r>
              <a:rPr lang="fr-FR" b="1" dirty="0">
                <a:latin typeface="Consolas" panose="020B0609020204030204" pitchFamily="49" charset="0"/>
              </a:rPr>
              <a:t>" </a:t>
            </a:r>
            <a:r>
              <a:rPr lang="fr-FR" b="1" dirty="0" err="1">
                <a:latin typeface="Consolas" panose="020B0609020204030204" pitchFamily="49" charset="0"/>
              </a:rPr>
              <a:t>name</a:t>
            </a:r>
            <a:r>
              <a:rPr lang="fr-FR" b="1" dirty="0">
                <a:latin typeface="Consolas" panose="020B0609020204030204" pitchFamily="49" charset="0"/>
              </a:rPr>
              <a:t>="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saisie</a:t>
            </a:r>
            <a:r>
              <a:rPr lang="fr-FR" b="1" dirty="0">
                <a:latin typeface="Consolas" panose="020B0609020204030204" pitchFamily="49" charset="0"/>
              </a:rPr>
              <a:t>"&gt;</a:t>
            </a:r>
          </a:p>
          <a:p>
            <a:pPr>
              <a:defRPr/>
            </a:pPr>
            <a:r>
              <a:rPr lang="fr-FR" dirty="0"/>
              <a:t>Requête HTTP, du client vers le serveur</a:t>
            </a:r>
          </a:p>
          <a:p>
            <a:pPr lvl="1"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POST</a:t>
            </a:r>
            <a:r>
              <a:rPr lang="fr-FR" dirty="0"/>
              <a:t> : Localisation des données dans le corps de la requête (charge utile)</a:t>
            </a:r>
          </a:p>
          <a:p>
            <a:pPr lvl="1">
              <a:defRPr/>
            </a:pPr>
            <a:r>
              <a:rPr lang="fr-FR" dirty="0"/>
              <a:t>Fichier = contenu du fichier + type du contenu (</a:t>
            </a:r>
            <a:r>
              <a:rPr lang="fr-FR" b="1" dirty="0">
                <a:latin typeface="Consolas" panose="020B0609020204030204" pitchFamily="49" charset="0"/>
              </a:rPr>
              <a:t>Content-Type: …</a:t>
            </a:r>
            <a:r>
              <a:rPr lang="fr-FR" dirty="0"/>
              <a:t>)</a:t>
            </a:r>
          </a:p>
          <a:p>
            <a:pPr lvl="1">
              <a:defRPr/>
            </a:pPr>
            <a:r>
              <a:rPr lang="fr-FR" dirty="0"/>
              <a:t>Possiblement plusieurs contenus de fichiers transmis</a:t>
            </a:r>
          </a:p>
          <a:p>
            <a:pPr lvl="1">
              <a:defRPr/>
            </a:pPr>
            <a:r>
              <a:rPr lang="fr-FR" dirty="0"/>
              <a:t>Charge utile en plusieurs sous-parties</a:t>
            </a:r>
            <a:br>
              <a:rPr lang="fr-FR" dirty="0"/>
            </a:br>
            <a:r>
              <a:rPr lang="en-US" b="1" dirty="0">
                <a:latin typeface="Consolas" panose="020B0609020204030204" pitchFamily="49" charset="0"/>
              </a:rPr>
              <a:t>&lt;form action=… method="post" </a:t>
            </a:r>
            <a:r>
              <a:rPr lang="en-US" b="1" dirty="0" err="1">
                <a:solidFill>
                  <a:schemeClr val="bg1"/>
                </a:solidFill>
                <a:latin typeface="Consolas" panose="020B0609020204030204" pitchFamily="49" charset="0"/>
              </a:rPr>
              <a:t>enctype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="multipart/form-data"</a:t>
            </a:r>
            <a:r>
              <a:rPr lang="en-US" b="1" dirty="0">
                <a:latin typeface="Consolas" panose="020B0609020204030204" pitchFamily="49" charset="0"/>
              </a:rPr>
              <a:t>&gt;</a:t>
            </a:r>
            <a:endParaRPr lang="fr-FR" b="1" dirty="0">
              <a:latin typeface="Consolas" panose="020B0609020204030204" pitchFamily="49" charset="0"/>
            </a:endParaRPr>
          </a:p>
          <a:p>
            <a:pPr lvl="1">
              <a:defRPr/>
            </a:pPr>
            <a:r>
              <a:rPr lang="fr-FR" dirty="0"/>
              <a:t>Corps de la requête (charge utile) contient les contenus + type des fichiers et les données de tous les champs de saisie</a:t>
            </a:r>
          </a:p>
          <a:p>
            <a:pPr>
              <a:defRPr/>
            </a:pPr>
            <a:r>
              <a:rPr lang="fr-FR" dirty="0"/>
              <a:t>Dans PHP : </a:t>
            </a:r>
            <a:r>
              <a:rPr lang="fr-FR" b="1" dirty="0">
                <a:latin typeface="Consolas" panose="020B0609020204030204" pitchFamily="49" charset="0"/>
              </a:rPr>
              <a:t>$_FILES['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saisie</a:t>
            </a:r>
            <a:r>
              <a:rPr lang="fr-FR" b="1" dirty="0">
                <a:latin typeface="Consolas" panose="020B0609020204030204" pitchFamily="49" charset="0"/>
              </a:rPr>
              <a:t>']</a:t>
            </a:r>
            <a:r>
              <a:rPr lang="fr-FR" dirty="0"/>
              <a:t> (et le reste dans </a:t>
            </a:r>
            <a:r>
              <a:rPr lang="fr-FR" b="1" dirty="0">
                <a:latin typeface="Consolas" panose="020B0609020204030204" pitchFamily="49" charset="0"/>
              </a:rPr>
              <a:t>$_POST['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…</a:t>
            </a:r>
            <a:r>
              <a:rPr lang="fr-FR" b="1" dirty="0">
                <a:latin typeface="Consolas" panose="020B0609020204030204" pitchFamily="49" charset="0"/>
              </a:rPr>
              <a:t>']</a:t>
            </a:r>
            <a:r>
              <a:rPr lang="fr-FR" dirty="0"/>
              <a:t>)</a:t>
            </a:r>
            <a:endParaRPr lang="fr-FR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1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6" grpId="0" animBg="1"/>
      <p:bldP spid="28570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Principe du téléversement de fichiers</a:t>
            </a:r>
          </a:p>
        </p:txBody>
      </p:sp>
      <p:sp>
        <p:nvSpPr>
          <p:cNvPr id="2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31" indent="-285743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72" indent="-228594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160" indent="-228594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348" indent="-228594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8915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F533D4DE-5ED3-4074-9EDC-586C6E47431C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fr-FR" altLang="fr-FR" sz="1200"/>
          </a:p>
        </p:txBody>
      </p:sp>
      <p:sp>
        <p:nvSpPr>
          <p:cNvPr id="23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B87195A-FB8A-4B14-BEAC-84837340E613}" type="datetime11">
              <a:rPr lang="fr-FR" smtClean="0"/>
              <a:t>11:00:27</a:t>
            </a:fld>
            <a:endParaRPr lang="fr-FR"/>
          </a:p>
        </p:txBody>
      </p:sp>
      <p:sp>
        <p:nvSpPr>
          <p:cNvPr id="24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65218" name="AutoShape 2"/>
          <p:cNvSpPr>
            <a:spLocks noChangeArrowheads="1"/>
          </p:cNvSpPr>
          <p:nvPr/>
        </p:nvSpPr>
        <p:spPr bwMode="auto">
          <a:xfrm>
            <a:off x="1763714" y="735806"/>
            <a:ext cx="5400675" cy="3887391"/>
          </a:xfrm>
          <a:prstGeom prst="cloud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Réseau</a:t>
            </a:r>
          </a:p>
        </p:txBody>
      </p:sp>
      <p:sp>
        <p:nvSpPr>
          <p:cNvPr id="265220" name="AutoShape 4"/>
          <p:cNvSpPr>
            <a:spLocks noChangeArrowheads="1"/>
          </p:cNvSpPr>
          <p:nvPr/>
        </p:nvSpPr>
        <p:spPr bwMode="auto">
          <a:xfrm>
            <a:off x="209550" y="951311"/>
            <a:ext cx="2058988" cy="38350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 Web</a:t>
            </a:r>
          </a:p>
          <a:p>
            <a:pPr algn="ctr" eaLnBrk="1" hangingPunct="1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(Navigateur)</a:t>
            </a:r>
          </a:p>
        </p:txBody>
      </p:sp>
      <p:sp>
        <p:nvSpPr>
          <p:cNvPr id="265221" name="AutoShape 5"/>
          <p:cNvSpPr>
            <a:spLocks noChangeArrowheads="1"/>
          </p:cNvSpPr>
          <p:nvPr/>
        </p:nvSpPr>
        <p:spPr bwMode="auto">
          <a:xfrm>
            <a:off x="6804025" y="951311"/>
            <a:ext cx="2139950" cy="38350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Serveur Web</a:t>
            </a:r>
          </a:p>
          <a:p>
            <a:pPr algn="ctr" eaLnBrk="1" hangingPunct="1">
              <a:defRPr/>
            </a:pPr>
            <a:r>
              <a:rPr lang="fr-F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(Apache)</a:t>
            </a:r>
          </a:p>
        </p:txBody>
      </p:sp>
      <p:sp>
        <p:nvSpPr>
          <p:cNvPr id="265227" name="Line 11"/>
          <p:cNvSpPr>
            <a:spLocks noChangeShapeType="1"/>
          </p:cNvSpPr>
          <p:nvPr/>
        </p:nvSpPr>
        <p:spPr bwMode="auto">
          <a:xfrm>
            <a:off x="1116015" y="1707358"/>
            <a:ext cx="6911975" cy="3786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28" name="Line 12"/>
          <p:cNvSpPr>
            <a:spLocks noChangeShapeType="1"/>
          </p:cNvSpPr>
          <p:nvPr/>
        </p:nvSpPr>
        <p:spPr bwMode="auto">
          <a:xfrm flipH="1">
            <a:off x="1116015" y="2409826"/>
            <a:ext cx="6911975" cy="3786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 flipH="1">
            <a:off x="1116015" y="3868342"/>
            <a:ext cx="6911975" cy="3786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1116015" y="3112295"/>
            <a:ext cx="6911975" cy="3786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31" name="AutoShape 15"/>
          <p:cNvSpPr>
            <a:spLocks noChangeArrowheads="1"/>
          </p:cNvSpPr>
          <p:nvPr/>
        </p:nvSpPr>
        <p:spPr bwMode="auto">
          <a:xfrm>
            <a:off x="2195736" y="1262837"/>
            <a:ext cx="2014385" cy="715089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 / HTTP/1.1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65232" name="AutoShape 16"/>
          <p:cNvSpPr>
            <a:spLocks noChangeArrowheads="1"/>
          </p:cNvSpPr>
          <p:nvPr/>
        </p:nvSpPr>
        <p:spPr bwMode="auto">
          <a:xfrm>
            <a:off x="3689069" y="1982670"/>
            <a:ext cx="3187187" cy="1021556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HTTP/1.1 200 OK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  <a:p>
            <a:pPr eaLnBrk="1" hangingPunct="1">
              <a:defRPr/>
            </a:pP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Code HTML du formulaire</a:t>
            </a:r>
          </a:p>
        </p:txBody>
      </p:sp>
      <p:sp>
        <p:nvSpPr>
          <p:cNvPr id="265233" name="AutoShape 17"/>
          <p:cNvSpPr>
            <a:spLocks noChangeArrowheads="1"/>
          </p:cNvSpPr>
          <p:nvPr/>
        </p:nvSpPr>
        <p:spPr bwMode="auto">
          <a:xfrm>
            <a:off x="2195736" y="3008969"/>
            <a:ext cx="3544492" cy="1021556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 /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upload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HTTP/1.1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  <a:p>
            <a:pPr eaLnBrk="1" hangingPunct="1">
              <a:defRPr/>
            </a:pP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Contenu des champs de </a:t>
            </a: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form</a:t>
            </a:r>
            <a:endParaRPr lang="fr-FR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34" name="AutoShape 18"/>
          <p:cNvSpPr>
            <a:spLocks noChangeArrowheads="1"/>
          </p:cNvSpPr>
          <p:nvPr/>
        </p:nvSpPr>
        <p:spPr bwMode="auto">
          <a:xfrm>
            <a:off x="4731560" y="4035269"/>
            <a:ext cx="2144696" cy="715089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HTTP/1.1 200 OK</a:t>
            </a:r>
          </a:p>
          <a:p>
            <a:pPr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2ADD73-1DD1-44C7-B071-9E822276D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5" y="2759055"/>
            <a:ext cx="2008365" cy="31991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67F675-F17E-4BA0-9802-850E996161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6" y="2524777"/>
            <a:ext cx="1888442" cy="78847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18EAB87-7820-41C2-9503-32F8362F9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6" y="2759055"/>
            <a:ext cx="2008362" cy="31991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6" name="Rectangle : carré corné 5">
            <a:extLst>
              <a:ext uri="{FF2B5EF4-FFF2-40B4-BE49-F238E27FC236}">
                <a16:creationId xmlns:a16="http://schemas.microsoft.com/office/drawing/2014/main" id="{1AB4FD09-350E-4A4B-8182-9F10F4C12454}"/>
              </a:ext>
            </a:extLst>
          </p:cNvPr>
          <p:cNvSpPr/>
          <p:nvPr/>
        </p:nvSpPr>
        <p:spPr bwMode="auto">
          <a:xfrm>
            <a:off x="8078945" y="3301604"/>
            <a:ext cx="720080" cy="720080"/>
          </a:xfrm>
          <a:prstGeom prst="foldedCorner">
            <a:avLst/>
          </a:prstGeom>
          <a:blipFill>
            <a:blip r:embed="rId7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31" grpId="0" animBg="1"/>
      <p:bldP spid="265232" grpId="0" animBg="1"/>
      <p:bldP spid="265233" grpId="0" animBg="1"/>
      <p:bldP spid="26523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Exemple : formulaire</a:t>
            </a:r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460270C7-7568-4B19-98AF-507C1AB33750}" type="slidenum">
              <a:rPr lang="fr-FR" altLang="fr-FR" sz="1200" smtClean="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fr-FR" altLang="fr-FR" sz="1200"/>
          </a:p>
        </p:txBody>
      </p:sp>
      <p:sp>
        <p:nvSpPr>
          <p:cNvPr id="2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741AD11-30B5-445C-995B-2780508EC270}" type="datetime11">
              <a:rPr lang="fr-FR" smtClean="0"/>
              <a:t>11:00:27</a:t>
            </a:fld>
            <a:endParaRPr lang="fr-FR"/>
          </a:p>
        </p:txBody>
      </p:sp>
      <p:sp>
        <p:nvSpPr>
          <p:cNvPr id="2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85706" name="AutoShape 10" hidden="1"/>
          <p:cNvSpPr>
            <a:spLocks noChangeArrowheads="1"/>
          </p:cNvSpPr>
          <p:nvPr/>
        </p:nvSpPr>
        <p:spPr bwMode="auto">
          <a:xfrm>
            <a:off x="539750" y="3057525"/>
            <a:ext cx="4032250" cy="1296591"/>
          </a:xfrm>
          <a:prstGeom prst="wedgeRoundRectCallout">
            <a:avLst>
              <a:gd name="adj1" fmla="val 37088"/>
              <a:gd name="adj2" fmla="val -1254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Sécurité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données qui circulent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sont propres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à chaque connexion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8F28501-99F3-4CBA-966D-D7852275C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51310"/>
            <a:ext cx="8229600" cy="3780234"/>
          </a:xfrm>
        </p:spPr>
        <p:txBody>
          <a:bodyPr/>
          <a:lstStyle/>
          <a:p>
            <a:pPr marL="0" indent="0">
              <a:buNone/>
            </a:pPr>
            <a:r>
              <a:rPr lang="fr-FR" sz="2200" b="1" dirty="0">
                <a:latin typeface="Consolas" panose="020B0609020204030204" pitchFamily="49" charset="0"/>
              </a:rPr>
              <a:t>&lt;</a:t>
            </a:r>
            <a:r>
              <a:rPr lang="fr-FR" sz="2200" b="1" dirty="0" err="1">
                <a:latin typeface="Consolas" panose="020B0609020204030204" pitchFamily="49" charset="0"/>
              </a:rPr>
              <a:t>form</a:t>
            </a:r>
            <a:r>
              <a:rPr lang="fr-FR" sz="2200" b="1" dirty="0">
                <a:latin typeface="Consolas" panose="020B0609020204030204" pitchFamily="49" charset="0"/>
              </a:rPr>
              <a:t> action="dump/"</a:t>
            </a:r>
          </a:p>
          <a:p>
            <a:pPr marL="0" indent="0">
              <a:buNone/>
            </a:pPr>
            <a:r>
              <a:rPr lang="fr-FR" sz="2200" b="1" dirty="0">
                <a:latin typeface="Consolas" panose="020B0609020204030204" pitchFamily="49" charset="0"/>
              </a:rPr>
              <a:t>      </a:t>
            </a:r>
            <a:r>
              <a:rPr lang="fr-FR" sz="2200" b="1" dirty="0" err="1">
                <a:latin typeface="Consolas" panose="020B0609020204030204" pitchFamily="49" charset="0"/>
              </a:rPr>
              <a:t>method</a:t>
            </a:r>
            <a:r>
              <a:rPr lang="fr-FR" sz="2200" b="1" dirty="0">
                <a:latin typeface="Consolas" panose="020B0609020204030204" pitchFamily="49" charset="0"/>
              </a:rPr>
              <a:t>="POST"</a:t>
            </a:r>
          </a:p>
          <a:p>
            <a:pPr marL="0" indent="0">
              <a:buNone/>
            </a:pPr>
            <a:r>
              <a:rPr lang="fr-FR" sz="2200" b="1" dirty="0">
                <a:latin typeface="Consolas" panose="020B0609020204030204" pitchFamily="49" charset="0"/>
              </a:rPr>
              <a:t>      </a:t>
            </a:r>
            <a:r>
              <a:rPr lang="fr-FR" sz="2200" b="1" dirty="0" err="1">
                <a:latin typeface="Consolas" panose="020B0609020204030204" pitchFamily="49" charset="0"/>
              </a:rPr>
              <a:t>enctype</a:t>
            </a:r>
            <a:r>
              <a:rPr lang="fr-FR" sz="2200" b="1" dirty="0">
                <a:latin typeface="Consolas" panose="020B0609020204030204" pitchFamily="49" charset="0"/>
              </a:rPr>
              <a:t>="</a:t>
            </a:r>
            <a:r>
              <a:rPr lang="fr-FR" sz="2200" b="1" dirty="0" err="1">
                <a:latin typeface="Consolas" panose="020B0609020204030204" pitchFamily="49" charset="0"/>
              </a:rPr>
              <a:t>multipart</a:t>
            </a:r>
            <a:r>
              <a:rPr lang="fr-FR" sz="2200" b="1" dirty="0">
                <a:latin typeface="Consolas" panose="020B0609020204030204" pitchFamily="49" charset="0"/>
              </a:rPr>
              <a:t>/</a:t>
            </a:r>
            <a:r>
              <a:rPr lang="fr-FR" sz="2200" b="1" dirty="0" err="1">
                <a:latin typeface="Consolas" panose="020B0609020204030204" pitchFamily="49" charset="0"/>
              </a:rPr>
              <a:t>form</a:t>
            </a:r>
            <a:r>
              <a:rPr lang="fr-FR" sz="2200" b="1" dirty="0">
                <a:latin typeface="Consolas" panose="020B0609020204030204" pitchFamily="49" charset="0"/>
              </a:rPr>
              <a:t>-data"&gt;</a:t>
            </a:r>
          </a:p>
          <a:p>
            <a:pPr marL="0" indent="0">
              <a:buNone/>
            </a:pPr>
            <a:r>
              <a:rPr lang="fr-FR" sz="2200" b="1" dirty="0">
                <a:latin typeface="Consolas" panose="020B0609020204030204" pitchFamily="49" charset="0"/>
              </a:rPr>
              <a:t>  &lt;input type="</a:t>
            </a:r>
            <a:r>
              <a:rPr lang="fr-FR" sz="2200" b="1" dirty="0" err="1">
                <a:latin typeface="Consolas" panose="020B0609020204030204" pitchFamily="49" charset="0"/>
              </a:rPr>
              <a:t>number</a:t>
            </a:r>
            <a:r>
              <a:rPr lang="fr-FR" sz="2200" b="1" dirty="0">
                <a:latin typeface="Consolas" panose="020B0609020204030204" pitchFamily="49" charset="0"/>
              </a:rPr>
              <a:t>" </a:t>
            </a:r>
            <a:r>
              <a:rPr lang="fr-FR" sz="2200" b="1" dirty="0" err="1">
                <a:latin typeface="Consolas" panose="020B0609020204030204" pitchFamily="49" charset="0"/>
              </a:rPr>
              <a:t>name</a:t>
            </a:r>
            <a:r>
              <a:rPr lang="fr-FR" sz="2200" b="1" dirty="0">
                <a:latin typeface="Consolas" panose="020B0609020204030204" pitchFamily="49" charset="0"/>
              </a:rPr>
              <a:t>="alpha" value="2" /&gt;</a:t>
            </a:r>
          </a:p>
          <a:p>
            <a:pPr marL="0" indent="0">
              <a:buNone/>
            </a:pPr>
            <a:r>
              <a:rPr lang="fr-FR" sz="2200" b="1" dirty="0">
                <a:solidFill>
                  <a:schemeClr val="bg1"/>
                </a:solidFill>
                <a:latin typeface="Consolas" panose="020B0609020204030204" pitchFamily="49" charset="0"/>
              </a:rPr>
              <a:t>  &lt;input type="file" </a:t>
            </a:r>
            <a:r>
              <a:rPr lang="fr-FR" sz="22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name</a:t>
            </a:r>
            <a:r>
              <a:rPr lang="fr-FR" sz="2200" b="1" dirty="0">
                <a:solidFill>
                  <a:schemeClr val="bg1"/>
                </a:solidFill>
                <a:latin typeface="Consolas" panose="020B0609020204030204" pitchFamily="49" charset="0"/>
              </a:rPr>
              <a:t>="</a:t>
            </a:r>
            <a:r>
              <a:rPr lang="fr-FR" sz="2200" b="1" dirty="0">
                <a:solidFill>
                  <a:schemeClr val="accent4"/>
                </a:solidFill>
                <a:latin typeface="Consolas" panose="020B0609020204030204" pitchFamily="49" charset="0"/>
              </a:rPr>
              <a:t>gamma</a:t>
            </a:r>
            <a:r>
              <a:rPr lang="fr-FR" sz="2200" b="1" dirty="0">
                <a:solidFill>
                  <a:schemeClr val="bg1"/>
                </a:solidFill>
                <a:latin typeface="Consolas" panose="020B0609020204030204" pitchFamily="49" charset="0"/>
              </a:rPr>
              <a:t>" /&gt;</a:t>
            </a:r>
          </a:p>
          <a:p>
            <a:pPr marL="0" indent="0">
              <a:buNone/>
            </a:pPr>
            <a:r>
              <a:rPr lang="fr-FR" sz="2200" b="1" dirty="0">
                <a:latin typeface="Consolas" panose="020B0609020204030204" pitchFamily="49" charset="0"/>
              </a:rPr>
              <a:t>  &lt;input type="</a:t>
            </a:r>
            <a:r>
              <a:rPr lang="fr-FR" sz="2200" b="1" dirty="0" err="1">
                <a:latin typeface="Consolas" panose="020B0609020204030204" pitchFamily="49" charset="0"/>
              </a:rPr>
              <a:t>submit</a:t>
            </a:r>
            <a:r>
              <a:rPr lang="fr-FR" sz="2200" b="1" dirty="0">
                <a:latin typeface="Consolas" panose="020B0609020204030204" pitchFamily="49" charset="0"/>
              </a:rPr>
              <a:t>" value="soumettre" /&gt;         &lt;/</a:t>
            </a:r>
            <a:r>
              <a:rPr lang="fr-FR" sz="2200" b="1" dirty="0" err="1">
                <a:latin typeface="Consolas" panose="020B0609020204030204" pitchFamily="49" charset="0"/>
              </a:rPr>
              <a:t>form</a:t>
            </a:r>
            <a:r>
              <a:rPr lang="fr-FR" sz="2200" b="1" dirty="0">
                <a:latin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261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6" grpId="0" animBg="1"/>
      <p:bldP spid="28570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Exemple : requête HTTP</a:t>
            </a:r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460270C7-7568-4B19-98AF-507C1AB33750}" type="slidenum">
              <a:rPr lang="fr-FR" altLang="fr-FR" sz="1200" smtClean="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fr-FR" altLang="fr-FR" sz="1200"/>
          </a:p>
        </p:txBody>
      </p:sp>
      <p:sp>
        <p:nvSpPr>
          <p:cNvPr id="2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A5AF90-78F3-4D3F-B9EB-25AA8FA966C6}" type="datetime11">
              <a:rPr lang="fr-FR" smtClean="0"/>
              <a:t>11:00:27</a:t>
            </a:fld>
            <a:endParaRPr lang="fr-FR"/>
          </a:p>
        </p:txBody>
      </p:sp>
      <p:sp>
        <p:nvSpPr>
          <p:cNvPr id="2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85706" name="AutoShape 10" hidden="1"/>
          <p:cNvSpPr>
            <a:spLocks noChangeArrowheads="1"/>
          </p:cNvSpPr>
          <p:nvPr/>
        </p:nvSpPr>
        <p:spPr bwMode="auto">
          <a:xfrm>
            <a:off x="539750" y="3057525"/>
            <a:ext cx="4032250" cy="1296591"/>
          </a:xfrm>
          <a:prstGeom prst="wedgeRoundRectCallout">
            <a:avLst>
              <a:gd name="adj1" fmla="val 37088"/>
              <a:gd name="adj2" fmla="val -1254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Sécurité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données qui circulent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sont propres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à chaque connexion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8F28501-99F3-4CBA-966D-D7852275C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51310"/>
            <a:ext cx="8229600" cy="3780234"/>
          </a:xfrm>
        </p:spPr>
        <p:txBody>
          <a:bodyPr/>
          <a:lstStyle/>
          <a:p>
            <a:pPr marL="0" indent="0">
              <a:buNone/>
            </a:pPr>
            <a:r>
              <a:rPr lang="fr-FR" sz="1400" b="1" dirty="0">
                <a:latin typeface="Consolas" panose="020B0609020204030204" pitchFamily="49" charset="0"/>
              </a:rPr>
              <a:t>POST /</a:t>
            </a:r>
            <a:r>
              <a:rPr lang="fr-FR" sz="1400" b="1" dirty="0" err="1">
                <a:latin typeface="Consolas" panose="020B0609020204030204" pitchFamily="49" charset="0"/>
              </a:rPr>
              <a:t>request</a:t>
            </a:r>
            <a:r>
              <a:rPr lang="fr-FR" sz="1400" b="1" dirty="0">
                <a:latin typeface="Consolas" panose="020B0609020204030204" pitchFamily="49" charset="0"/>
              </a:rPr>
              <a:t>/dump/ HTTP/1.1</a:t>
            </a:r>
          </a:p>
          <a:p>
            <a:pPr marL="0" indent="0">
              <a:buNone/>
            </a:pPr>
            <a:r>
              <a:rPr lang="fr-FR" sz="1400" b="1" dirty="0"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fr-FR" sz="1400" b="1" dirty="0">
                <a:latin typeface="Consolas" panose="020B0609020204030204" pitchFamily="49" charset="0"/>
              </a:rPr>
              <a:t>Content-Type: </a:t>
            </a:r>
            <a:r>
              <a:rPr lang="fr-FR" sz="1400" b="1" dirty="0" err="1">
                <a:latin typeface="Consolas" panose="020B0609020204030204" pitchFamily="49" charset="0"/>
              </a:rPr>
              <a:t>multipart</a:t>
            </a:r>
            <a:r>
              <a:rPr lang="fr-FR" sz="1400" b="1" dirty="0">
                <a:latin typeface="Consolas" panose="020B0609020204030204" pitchFamily="49" charset="0"/>
              </a:rPr>
              <a:t>/</a:t>
            </a:r>
            <a:r>
              <a:rPr lang="fr-FR" sz="1400" b="1" dirty="0" err="1">
                <a:latin typeface="Consolas" panose="020B0609020204030204" pitchFamily="49" charset="0"/>
              </a:rPr>
              <a:t>form</a:t>
            </a:r>
            <a:r>
              <a:rPr lang="fr-FR" sz="1400" b="1" dirty="0">
                <a:latin typeface="Consolas" panose="020B0609020204030204" pitchFamily="49" charset="0"/>
              </a:rPr>
              <a:t>-data; </a:t>
            </a:r>
            <a:r>
              <a:rPr lang="fr-FR" sz="1400" b="1" dirty="0" err="1">
                <a:latin typeface="Consolas" panose="020B0609020204030204" pitchFamily="49" charset="0"/>
              </a:rPr>
              <a:t>boundary</a:t>
            </a:r>
            <a:r>
              <a:rPr lang="fr-FR" sz="1400" b="1" dirty="0">
                <a:latin typeface="Consolas" panose="020B0609020204030204" pitchFamily="49" charset="0"/>
              </a:rPr>
              <a:t>=</a:t>
            </a:r>
            <a:r>
              <a:rPr lang="fr-FR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----WebKitFormBoundaryUp4fhF4zG67k6cuB</a:t>
            </a:r>
          </a:p>
          <a:p>
            <a:pPr marL="0" indent="0">
              <a:buNone/>
            </a:pPr>
            <a:endParaRPr lang="fr-FR" sz="14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------WebKitFormBoundaryUp4fhF4zG67k6cuB</a:t>
            </a:r>
          </a:p>
          <a:p>
            <a:pPr marL="0" indent="0">
              <a:buNone/>
            </a:pPr>
            <a:r>
              <a:rPr lang="fr-FR" sz="1400" b="1" dirty="0">
                <a:latin typeface="Consolas" panose="020B0609020204030204" pitchFamily="49" charset="0"/>
              </a:rPr>
              <a:t>Content-Disposition: </a:t>
            </a:r>
            <a:r>
              <a:rPr lang="fr-FR" sz="1400" b="1" dirty="0" err="1">
                <a:latin typeface="Consolas" panose="020B0609020204030204" pitchFamily="49" charset="0"/>
              </a:rPr>
              <a:t>form</a:t>
            </a:r>
            <a:r>
              <a:rPr lang="fr-FR" sz="1400" b="1" dirty="0">
                <a:latin typeface="Consolas" panose="020B0609020204030204" pitchFamily="49" charset="0"/>
              </a:rPr>
              <a:t>-data; </a:t>
            </a:r>
            <a:r>
              <a:rPr lang="fr-FR" sz="1400" b="1" dirty="0" err="1">
                <a:latin typeface="Consolas" panose="020B0609020204030204" pitchFamily="49" charset="0"/>
              </a:rPr>
              <a:t>name</a:t>
            </a:r>
            <a:r>
              <a:rPr lang="fr-FR" sz="1400" b="1" dirty="0">
                <a:latin typeface="Consolas" panose="020B0609020204030204" pitchFamily="49" charset="0"/>
              </a:rPr>
              <a:t>="alpha"</a:t>
            </a:r>
          </a:p>
          <a:p>
            <a:pPr marL="0" indent="0">
              <a:buNone/>
            </a:pPr>
            <a:endParaRPr lang="fr-FR" sz="14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sz="1400" b="1" dirty="0">
                <a:latin typeface="Consolas" panose="020B0609020204030204" pitchFamily="49" charset="0"/>
              </a:rPr>
              <a:t>2</a:t>
            </a:r>
          </a:p>
          <a:p>
            <a:pPr marL="0" indent="0">
              <a:buNone/>
            </a:pPr>
            <a:r>
              <a:rPr lang="fr-FR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------WebKitFormBoundaryUp4fhF4zG67k6cuB</a:t>
            </a:r>
          </a:p>
          <a:p>
            <a:pPr marL="0" indent="0">
              <a:buNone/>
            </a:pPr>
            <a:r>
              <a:rPr lang="fr-FR" sz="1400" b="1" dirty="0">
                <a:latin typeface="Consolas" panose="020B0609020204030204" pitchFamily="49" charset="0"/>
              </a:rPr>
              <a:t>Content-Disposition: </a:t>
            </a:r>
            <a:r>
              <a:rPr lang="fr-FR" sz="1400" b="1" dirty="0" err="1">
                <a:latin typeface="Consolas" panose="020B0609020204030204" pitchFamily="49" charset="0"/>
              </a:rPr>
              <a:t>form</a:t>
            </a:r>
            <a:r>
              <a:rPr lang="fr-FR" sz="1400" b="1" dirty="0">
                <a:latin typeface="Consolas" panose="020B0609020204030204" pitchFamily="49" charset="0"/>
              </a:rPr>
              <a:t>-data; </a:t>
            </a:r>
            <a:r>
              <a:rPr lang="fr-FR" sz="1400" b="1" dirty="0" err="1">
                <a:latin typeface="Consolas" panose="020B0609020204030204" pitchFamily="49" charset="0"/>
              </a:rPr>
              <a:t>name</a:t>
            </a:r>
            <a:r>
              <a:rPr lang="fr-FR" sz="1400" b="1" dirty="0">
                <a:latin typeface="Consolas" panose="020B0609020204030204" pitchFamily="49" charset="0"/>
              </a:rPr>
              <a:t>="</a:t>
            </a:r>
            <a:r>
              <a:rPr lang="fr-FR" sz="1400" b="1" dirty="0">
                <a:solidFill>
                  <a:schemeClr val="accent4"/>
                </a:solidFill>
                <a:latin typeface="Consolas" panose="020B0609020204030204" pitchFamily="49" charset="0"/>
              </a:rPr>
              <a:t>gamma</a:t>
            </a:r>
            <a:r>
              <a:rPr lang="fr-FR" sz="1400" b="1" dirty="0">
                <a:latin typeface="Consolas" panose="020B0609020204030204" pitchFamily="49" charset="0"/>
              </a:rPr>
              <a:t>"; </a:t>
            </a:r>
            <a:r>
              <a:rPr lang="fr-FR" sz="1400" b="1" dirty="0" err="1">
                <a:latin typeface="Consolas" panose="020B0609020204030204" pitchFamily="49" charset="0"/>
              </a:rPr>
              <a:t>filename</a:t>
            </a:r>
            <a:r>
              <a:rPr lang="fr-FR" sz="1400" b="1" dirty="0">
                <a:latin typeface="Consolas" panose="020B0609020204030204" pitchFamily="49" charset="0"/>
              </a:rPr>
              <a:t>="avatar.png"</a:t>
            </a:r>
          </a:p>
          <a:p>
            <a:pPr marL="0" indent="0">
              <a:buNone/>
            </a:pPr>
            <a:r>
              <a:rPr lang="fr-FR" sz="1400" b="1" dirty="0">
                <a:latin typeface="Consolas" panose="020B0609020204030204" pitchFamily="49" charset="0"/>
              </a:rPr>
              <a:t>Content-Type: image/png</a:t>
            </a:r>
          </a:p>
          <a:p>
            <a:pPr marL="0" indent="0">
              <a:buNone/>
            </a:pPr>
            <a:endParaRPr lang="fr-FR" sz="14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sz="1400" b="1" dirty="0">
                <a:latin typeface="Consolas" panose="020B0609020204030204" pitchFamily="49" charset="0"/>
              </a:rPr>
              <a:t>�PNG</a:t>
            </a:r>
          </a:p>
          <a:p>
            <a:pPr marL="0" indent="0">
              <a:buNone/>
            </a:pPr>
            <a:endParaRPr lang="fr-FR" sz="14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sz="1400" b="1" dirty="0"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161F03FC-346D-E18B-9649-06059CCF4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28756"/>
            <a:ext cx="8229600" cy="1080120"/>
          </a:xfrm>
          <a:prstGeom prst="roundRect">
            <a:avLst>
              <a:gd name="adj" fmla="val 8842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953D9AF5-70BF-64E2-50E1-98555021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08876"/>
            <a:ext cx="8229600" cy="1795122"/>
          </a:xfrm>
          <a:prstGeom prst="roundRect">
            <a:avLst>
              <a:gd name="adj" fmla="val 542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" name="AutoShape 374">
            <a:extLst>
              <a:ext uri="{FF2B5EF4-FFF2-40B4-BE49-F238E27FC236}">
                <a16:creationId xmlns:a16="http://schemas.microsoft.com/office/drawing/2014/main" id="{9BF069E3-0C7F-D1C6-3179-8835D17E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083" y="2571750"/>
            <a:ext cx="3235717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Champ type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number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alpha</a:t>
            </a:r>
          </a:p>
        </p:txBody>
      </p:sp>
      <p:sp>
        <p:nvSpPr>
          <p:cNvPr id="5" name="AutoShape 374">
            <a:extLst>
              <a:ext uri="{FF2B5EF4-FFF2-40B4-BE49-F238E27FC236}">
                <a16:creationId xmlns:a16="http://schemas.microsoft.com/office/drawing/2014/main" id="{B6828848-037D-D487-9E00-32321FB9C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619" y="4359492"/>
            <a:ext cx="300427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Champ type file </a:t>
            </a:r>
            <a:r>
              <a:rPr lang="fr-F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gamma</a:t>
            </a:r>
          </a:p>
        </p:txBody>
      </p:sp>
    </p:spTree>
    <p:extLst>
      <p:ext uri="{BB962C8B-B14F-4D97-AF65-F5344CB8AC3E}">
        <p14:creationId xmlns:p14="http://schemas.microsoft.com/office/powerpoint/2010/main" val="15690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6" grpId="0" animBg="1"/>
      <p:bldP spid="285706" grpId="1" animBg="1"/>
      <p:bldP spid="2" grpId="0" animBg="1"/>
      <p:bldP spid="3" grpId="0" animBg="1"/>
      <p:bldP spid="4" grpId="0" animBg="1" autoUpdateAnimBg="0"/>
      <p:bldP spid="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Exemple : exploitation en </a:t>
            </a:r>
            <a:r>
              <a:rPr lang="fr-FR" b="1" dirty="0">
                <a:latin typeface="Consolas" panose="020B0609020204030204" pitchFamily="49" charset="0"/>
              </a:rPr>
              <a:t>PHP</a:t>
            </a:r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460270C7-7568-4B19-98AF-507C1AB33750}" type="slidenum">
              <a:rPr lang="fr-FR" altLang="fr-FR" sz="1200" smtClean="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fr-FR" altLang="fr-FR" sz="1200"/>
          </a:p>
        </p:txBody>
      </p:sp>
      <p:sp>
        <p:nvSpPr>
          <p:cNvPr id="2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B942E-0035-4DE2-B16E-E590F5F1A989}" type="datetime11">
              <a:rPr lang="fr-FR" smtClean="0"/>
              <a:t>11:00:27</a:t>
            </a:fld>
            <a:endParaRPr lang="fr-FR"/>
          </a:p>
        </p:txBody>
      </p:sp>
      <p:sp>
        <p:nvSpPr>
          <p:cNvPr id="2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85706" name="AutoShape 10" hidden="1"/>
          <p:cNvSpPr>
            <a:spLocks noChangeArrowheads="1"/>
          </p:cNvSpPr>
          <p:nvPr/>
        </p:nvSpPr>
        <p:spPr bwMode="auto">
          <a:xfrm>
            <a:off x="539750" y="3057525"/>
            <a:ext cx="4032250" cy="1296591"/>
          </a:xfrm>
          <a:prstGeom prst="wedgeRoundRectCallout">
            <a:avLst>
              <a:gd name="adj1" fmla="val 37088"/>
              <a:gd name="adj2" fmla="val -1254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Sécurité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données qui circulent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sont propres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à chaque connexion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7FF4559-2B6E-4935-9946-A6627D4A9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latin typeface="Consolas" panose="020B0609020204030204" pitchFamily="49" charset="0"/>
              </a:rPr>
              <a:t>$_FILES['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gamma</a:t>
            </a:r>
            <a:r>
              <a:rPr lang="fr-FR" b="1" dirty="0">
                <a:latin typeface="Consolas" panose="020B0609020204030204" pitchFamily="49" charset="0"/>
              </a:rPr>
              <a:t>']['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name</a:t>
            </a:r>
            <a:r>
              <a:rPr lang="fr-FR" b="1" dirty="0">
                <a:latin typeface="Consolas" panose="020B0609020204030204" pitchFamily="49" charset="0"/>
              </a:rPr>
              <a:t>']</a:t>
            </a:r>
            <a:br>
              <a:rPr lang="fr-FR" dirty="0"/>
            </a:br>
            <a:r>
              <a:rPr lang="fr-FR" dirty="0"/>
              <a:t>Le </a:t>
            </a:r>
            <a:r>
              <a:rPr lang="fr-FR" dirty="0">
                <a:solidFill>
                  <a:schemeClr val="bg1"/>
                </a:solidFill>
              </a:rPr>
              <a:t>nom original du fichier</a:t>
            </a:r>
            <a:r>
              <a:rPr lang="fr-FR" dirty="0"/>
              <a:t>, tel que sur la machine du client web.</a:t>
            </a:r>
          </a:p>
          <a:p>
            <a:r>
              <a:rPr lang="fr-FR" b="1" dirty="0">
                <a:latin typeface="Consolas" panose="020B0609020204030204" pitchFamily="49" charset="0"/>
              </a:rPr>
              <a:t>$_FILES['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gamma</a:t>
            </a:r>
            <a:r>
              <a:rPr lang="fr-FR" b="1" dirty="0">
                <a:latin typeface="Consolas" panose="020B0609020204030204" pitchFamily="49" charset="0"/>
              </a:rPr>
              <a:t>']['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type</a:t>
            </a:r>
            <a:r>
              <a:rPr lang="fr-FR" b="1" dirty="0">
                <a:latin typeface="Consolas" panose="020B0609020204030204" pitchFamily="49" charset="0"/>
              </a:rPr>
              <a:t>']</a:t>
            </a:r>
            <a:br>
              <a:rPr lang="fr-FR" dirty="0"/>
            </a:br>
            <a:r>
              <a:rPr lang="fr-FR" dirty="0"/>
              <a:t>Le </a:t>
            </a:r>
            <a:r>
              <a:rPr lang="fr-FR" dirty="0">
                <a:solidFill>
                  <a:schemeClr val="bg1"/>
                </a:solidFill>
              </a:rPr>
              <a:t>type MIME du fichie</a:t>
            </a:r>
            <a:r>
              <a:rPr lang="fr-FR" dirty="0"/>
              <a:t>r, si le navigateur a fourni cette information. </a:t>
            </a:r>
            <a:r>
              <a:rPr lang="fr-FR" b="1" dirty="0">
                <a:latin typeface="Consolas" panose="020B0609020204030204" pitchFamily="49" charset="0"/>
              </a:rPr>
              <a:t>$_FILES['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gamma</a:t>
            </a:r>
            <a:r>
              <a:rPr lang="fr-FR" b="1" dirty="0">
                <a:latin typeface="Consolas" panose="020B0609020204030204" pitchFamily="49" charset="0"/>
              </a:rPr>
              <a:t>']['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size</a:t>
            </a:r>
            <a:r>
              <a:rPr lang="fr-FR" b="1" dirty="0">
                <a:latin typeface="Consolas" panose="020B0609020204030204" pitchFamily="49" charset="0"/>
              </a:rPr>
              <a:t>']</a:t>
            </a:r>
            <a:br>
              <a:rPr lang="fr-FR" dirty="0"/>
            </a:b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taille du fichier</a:t>
            </a:r>
            <a:r>
              <a:rPr lang="fr-FR" dirty="0"/>
              <a:t> téléversé en octets.</a:t>
            </a:r>
          </a:p>
          <a:p>
            <a:r>
              <a:rPr lang="fr-FR" b="1" dirty="0">
                <a:latin typeface="Consolas" panose="020B0609020204030204" pitchFamily="49" charset="0"/>
              </a:rPr>
              <a:t>$_FILES['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gamma</a:t>
            </a:r>
            <a:r>
              <a:rPr lang="fr-FR" b="1" dirty="0">
                <a:latin typeface="Consolas" panose="020B0609020204030204" pitchFamily="49" charset="0"/>
              </a:rPr>
              <a:t>']['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tmp_name</a:t>
            </a:r>
            <a:r>
              <a:rPr lang="fr-FR" b="1" dirty="0">
                <a:latin typeface="Consolas" panose="020B0609020204030204" pitchFamily="49" charset="0"/>
              </a:rPr>
              <a:t>']</a:t>
            </a:r>
            <a:br>
              <a:rPr lang="fr-FR" dirty="0"/>
            </a:br>
            <a:r>
              <a:rPr lang="fr-FR" dirty="0"/>
              <a:t>Le </a:t>
            </a:r>
            <a:r>
              <a:rPr lang="fr-FR" dirty="0">
                <a:solidFill>
                  <a:schemeClr val="bg1"/>
                </a:solidFill>
              </a:rPr>
              <a:t>nom temporaire du fichier </a:t>
            </a:r>
            <a:r>
              <a:rPr lang="fr-FR" dirty="0"/>
              <a:t>sur la machine serveur.</a:t>
            </a:r>
          </a:p>
          <a:p>
            <a:r>
              <a:rPr lang="fr-FR" b="1" dirty="0">
                <a:latin typeface="Consolas" panose="020B0609020204030204" pitchFamily="49" charset="0"/>
              </a:rPr>
              <a:t>$_FILES['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gamma</a:t>
            </a:r>
            <a:r>
              <a:rPr lang="fr-FR" b="1" dirty="0">
                <a:latin typeface="Consolas" panose="020B0609020204030204" pitchFamily="49" charset="0"/>
              </a:rPr>
              <a:t>']['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error</a:t>
            </a:r>
            <a:r>
              <a:rPr lang="fr-FR" b="1" dirty="0">
                <a:latin typeface="Consolas" panose="020B0609020204030204" pitchFamily="49" charset="0"/>
              </a:rPr>
              <a:t>']</a:t>
            </a:r>
            <a:br>
              <a:rPr lang="fr-FR" dirty="0"/>
            </a:br>
            <a:r>
              <a:rPr lang="fr-FR" dirty="0"/>
              <a:t>Le </a:t>
            </a:r>
            <a:r>
              <a:rPr lang="fr-FR" dirty="0">
                <a:solidFill>
                  <a:schemeClr val="bg1"/>
                </a:solidFill>
              </a:rPr>
              <a:t>code d'erreur</a:t>
            </a:r>
            <a:r>
              <a:rPr lang="fr-FR" dirty="0"/>
              <a:t> associé à l’envoi de fichier.</a:t>
            </a:r>
          </a:p>
        </p:txBody>
      </p:sp>
    </p:spTree>
    <p:extLst>
      <p:ext uri="{BB962C8B-B14F-4D97-AF65-F5344CB8AC3E}">
        <p14:creationId xmlns:p14="http://schemas.microsoft.com/office/powerpoint/2010/main" val="129083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6" grpId="0" animBg="1"/>
      <p:bldP spid="28570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Sécurité associée à la réception de fichiers sur le serveur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fld id="{ED9D72FE-5FA2-46A9-AA83-535A9C0668A0}" type="slidenum">
              <a:rPr lang="fr-FR" altLang="fr-FR" sz="1200" smtClean="0">
                <a:latin typeface="Arial" charset="0"/>
              </a:rPr>
              <a:pPr>
                <a:defRPr/>
              </a:pPr>
              <a:t>9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09CB48E-6072-486F-A6AD-15085663CC78}" type="datetime11">
              <a:rPr lang="fr-FR" smtClean="0"/>
              <a:t>11:00:27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Thème2019-3</Template>
  <TotalTime>10367</TotalTime>
  <Words>975</Words>
  <Application>Microsoft Office PowerPoint</Application>
  <PresentationFormat>Affichage à l'écran (16:9)</PresentationFormat>
  <Paragraphs>142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Consolas</vt:lpstr>
      <vt:lpstr>Courier New</vt:lpstr>
      <vt:lpstr>Wingdings</vt:lpstr>
      <vt:lpstr>Thème2019-3</vt:lpstr>
      <vt:lpstr>Téléversement de fichiers (« upload » de fichiers)</vt:lpstr>
      <vt:lpstr>Téléversement de fichiers (« upload » de fichiers)</vt:lpstr>
      <vt:lpstr>Données de formulaire transmises (rappels)</vt:lpstr>
      <vt:lpstr>Données « fichier » de formulaire transmises</vt:lpstr>
      <vt:lpstr>Principe du téléversement de fichiers</vt:lpstr>
      <vt:lpstr>Exemple : formulaire</vt:lpstr>
      <vt:lpstr>Exemple : requête HTTP</vt:lpstr>
      <vt:lpstr>Exemple : exploitation en PHP</vt:lpstr>
      <vt:lpstr>Sécurité associée à la réception de fichiers sur le serveur</vt:lpstr>
      <vt:lpstr>Une question de taille</vt:lpstr>
      <vt:lpstr>Attention aux attaques</vt:lpstr>
    </vt:vector>
  </TitlesOfParts>
  <Company>UMRS INSERM 514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JEROME CUTRONA</cp:lastModifiedBy>
  <cp:revision>1332</cp:revision>
  <cp:lastPrinted>1601-01-01T00:00:00Z</cp:lastPrinted>
  <dcterms:created xsi:type="dcterms:W3CDTF">2005-09-14T08:47:05Z</dcterms:created>
  <dcterms:modified xsi:type="dcterms:W3CDTF">2023-09-08T09:00:29Z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