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4"/>
  </p:notesMasterIdLst>
  <p:handoutMasterIdLst>
    <p:handoutMasterId r:id="rId15"/>
  </p:handoutMasterIdLst>
  <p:sldIdLst>
    <p:sldId id="358" r:id="rId2"/>
    <p:sldId id="387" r:id="rId3"/>
    <p:sldId id="349" r:id="rId4"/>
    <p:sldId id="351" r:id="rId5"/>
    <p:sldId id="378" r:id="rId6"/>
    <p:sldId id="388" r:id="rId7"/>
    <p:sldId id="352" r:id="rId8"/>
    <p:sldId id="353" r:id="rId9"/>
    <p:sldId id="354" r:id="rId10"/>
    <p:sldId id="355" r:id="rId11"/>
    <p:sldId id="356" r:id="rId12"/>
    <p:sldId id="357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CCCCFF"/>
    <a:srgbClr val="9966FF"/>
    <a:srgbClr val="000000"/>
    <a:srgbClr val="FF0000"/>
    <a:srgbClr val="FF9900"/>
    <a:srgbClr val="32F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5" autoAdjust="0"/>
    <p:restoredTop sz="94725" autoAdjust="0"/>
  </p:normalViewPr>
  <p:slideViewPr>
    <p:cSldViewPr>
      <p:cViewPr varScale="1">
        <p:scale>
          <a:sx n="330" d="100"/>
          <a:sy n="330" d="100"/>
        </p:scale>
        <p:origin x="396" y="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65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15B088B-5107-4E74-9E0C-2AF07D3279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72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E23883B-D88E-4EDF-B811-41636A2202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040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26E2095-A902-435E-9001-B78BFEBEDF84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884E2C8-4C0B-4DD4-93B0-2011D9088D5F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6328B17-627B-4826-9136-F38C98B5D72D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2C2E546-0488-4772-A681-CF980FB7432D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CF80321-D0EA-4352-9EE4-2CEE96CFF2E0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D034A77-274D-46FD-A9E6-5C932A6AB9E8}" type="slidenum">
              <a:rPr lang="fr-FR" altLang="fr-FR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C3F1DD2-D016-4E4C-9992-923386C1D100}" type="slidenum">
              <a:rPr lang="fr-FR" altLang="fr-FR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677F69A-FA66-40BC-87B3-AF1BD0EADBCA}" type="slidenum">
              <a:rPr lang="fr-FR" altLang="fr-FR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9E35108-1202-412F-8FF0-8518FDF271D0}" type="slidenum">
              <a:rPr lang="fr-FR" altLang="fr-FR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83507"/>
            <a:ext cx="7772400" cy="1302544"/>
          </a:xfrm>
        </p:spPr>
        <p:txBody>
          <a:bodyPr anchor="b" anchorCtr="1"/>
          <a:lstStyle>
            <a:lvl1pPr>
              <a:defRPr sz="3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2729"/>
            <a:ext cx="2133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4B7D78B-D3A6-4A92-B52E-8E1E29F2EE6D}" type="datetime11">
              <a:rPr lang="fr-FR" smtClean="0"/>
              <a:t>10:59:18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539CF9-C856-4FF1-A667-FD673981EFC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336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F678F-1599-4F5C-87F8-0EA904EC150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349BE-6D11-43C0-81F2-E550834C285B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7669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52556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52556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9E93-29D4-4C77-A82D-BD6C0E45E9C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DBEF-AE5D-44FA-A70B-DE46521012F0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84782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505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83129-4A8E-4269-9F33-0574D012CA1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D1CF-14F1-44F7-B983-F9C166F50CCB}" type="datetime11">
              <a:rPr lang="fr-FR" smtClean="0"/>
              <a:t>10:59:18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4972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86000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51310"/>
            <a:ext cx="8229600" cy="3780234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D78756-3437-4669-82E3-AD31697E425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2797A27-8D76-48DC-A154-03AB8C8AEA5B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68927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866" y="707232"/>
            <a:ext cx="3748088" cy="25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000" b="1" cap="small" spc="75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0E625F-69E4-4CBC-B5E7-09368C52E355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1F8BB5-EA72-4205-8E8A-A565D094938E}" type="datetime11">
              <a:rPr lang="fr-FR" smtClean="0"/>
              <a:t>10:59:18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4110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9FBC4-4517-4962-9C6E-3C2561929A5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B94B353-78F4-426B-AAFB-F877AF0C774F}" type="datetime11">
              <a:rPr lang="fr-FR" smtClean="0"/>
              <a:t>10:59:18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65984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50C491-F854-4D05-A9B7-062D5F9EF6AD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4579928-003C-4F9F-BF06-B64834B64696}" type="datetime11">
              <a:rPr lang="fr-FR" smtClean="0"/>
              <a:t>10:59:18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57686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56F5F4-2DFD-44BD-B134-D79C5E19282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F8837C-BC8F-4B2B-A5AA-809493FB817B}" type="datetime11">
              <a:rPr lang="fr-FR" smtClean="0"/>
              <a:t>10:59:18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32145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6F8669-08F6-484D-AFFF-15566A7CC75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47BFD30-7892-4526-BBD5-F8CE6A4343E6}" type="datetime11">
              <a:rPr lang="fr-FR" smtClean="0"/>
              <a:t>10:59:18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44801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2C046E-3ACF-4A3D-B95A-CA82E02B7D9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645AC45-B0D8-4BD3-A4B0-28205DC15945}" type="datetime11">
              <a:rPr lang="fr-FR" smtClean="0"/>
              <a:t>10:59:18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4354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E4ABC-E4C1-4E3F-9122-03525F7674DF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9064F-6E3F-4D95-9534-5D4900D38488}" type="datetime11">
              <a:rPr lang="fr-FR" smtClean="0"/>
              <a:t>10:59:18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7786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l="-1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24C23BD-5195-4945-BDFE-50F07FE1B8BD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6A6F47F-05E7-44C7-9E47-35D730A43613}" type="datetime11">
              <a:rPr lang="fr-FR" smtClean="0"/>
              <a:t>10:59:18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39891"/>
            <a:ext cx="289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1310"/>
            <a:ext cx="8229600" cy="378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05979"/>
            <a:ext cx="8219256" cy="47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Authentification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/>
              <a:t>Jérôme CUTRONA</a:t>
            </a:r>
          </a:p>
          <a:p>
            <a:pPr eaLnBrk="1" hangingPunct="1">
              <a:defRPr/>
            </a:pPr>
            <a:r>
              <a:rPr lang="fr-FR" b="1">
                <a:latin typeface="Courier New" pitchFamily="49" charset="0"/>
              </a:rPr>
              <a:t>jerome.cutrona@univ-reims.fr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D19B24-9037-4C0A-AC55-52C2E09F28A4}" type="datetime11">
              <a:rPr lang="fr-FR" smtClean="0"/>
              <a:t>10:59:18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1128C99C-D689-499B-BF19-C7DE09434D46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Sérialisation : exemple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 public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6A5ACD"/>
                </a:solidFill>
                <a:latin typeface="Courier New" pitchFamily="49" charset="0"/>
              </a:rPr>
              <a:t>getX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     return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_</a:t>
            </a:r>
            <a:r>
              <a:rPr lang="fr-FR" sz="1400" b="1" dirty="0" err="1">
                <a:solidFill>
                  <a:srgbClr val="000000"/>
                </a:solidFill>
                <a:latin typeface="Courier New" pitchFamily="49" charset="0"/>
              </a:rPr>
              <a:t>coord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 public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6A5ACD"/>
                </a:solidFill>
                <a:latin typeface="Courier New" pitchFamily="49" charset="0"/>
              </a:rPr>
              <a:t>getY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     return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_</a:t>
            </a:r>
            <a:r>
              <a:rPr lang="fr-FR" sz="1400" b="1" dirty="0" err="1">
                <a:solidFill>
                  <a:srgbClr val="000000"/>
                </a:solidFill>
                <a:latin typeface="Courier New" pitchFamily="49" charset="0"/>
              </a:rPr>
              <a:t>coord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 public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6A5ACD"/>
                </a:solidFill>
                <a:latin typeface="Courier New" pitchFamily="49" charset="0"/>
              </a:rPr>
              <a:t>setX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  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if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!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is_numeric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 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 err="1">
                <a:solidFill>
                  <a:srgbClr val="804040"/>
                </a:solidFill>
                <a:latin typeface="Courier New" pitchFamily="49" charset="0"/>
              </a:rPr>
              <a:t>throw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Exception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Valeur non numérique 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    return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_</a:t>
            </a:r>
            <a:r>
              <a:rPr lang="fr-FR" sz="1400" b="1" dirty="0" err="1">
                <a:solidFill>
                  <a:srgbClr val="000000"/>
                </a:solidFill>
                <a:latin typeface="Courier New" pitchFamily="49" charset="0"/>
              </a:rPr>
              <a:t>coord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}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public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6A5ACD"/>
                </a:solidFill>
                <a:latin typeface="Courier New" pitchFamily="49" charset="0"/>
              </a:rPr>
              <a:t>setY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  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if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!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is_numeric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 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 err="1">
                <a:solidFill>
                  <a:srgbClr val="804040"/>
                </a:solidFill>
                <a:latin typeface="Courier New" pitchFamily="49" charset="0"/>
              </a:rPr>
              <a:t>throw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Exception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Valeur non numérique 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    return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_</a:t>
            </a:r>
            <a:r>
              <a:rPr lang="fr-FR" sz="1400" b="1" dirty="0" err="1">
                <a:solidFill>
                  <a:srgbClr val="000000"/>
                </a:solidFill>
                <a:latin typeface="Courier New" pitchFamily="49" charset="0"/>
              </a:rPr>
              <a:t>coord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}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5031B139-384F-4836-9570-EF12C1205C4C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10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A020C98-BFEF-4606-8339-A007B4166E1C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Sérialisation : exemple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  public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__</a:t>
            </a:r>
            <a:r>
              <a:rPr lang="fr-FR" sz="1400" b="1" dirty="0" err="1">
                <a:solidFill>
                  <a:srgbClr val="6A5ACD"/>
                </a:solidFill>
                <a:latin typeface="Courier New" pitchFamily="49" charset="0"/>
              </a:rPr>
              <a:t>sleep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return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2E8B57"/>
                </a:solidFill>
                <a:latin typeface="Courier New" pitchFamily="49" charset="0"/>
              </a:rPr>
              <a:t>array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_</a:t>
            </a:r>
            <a:r>
              <a:rPr lang="fr-FR" sz="1400" b="1" dirty="0" err="1">
                <a:solidFill>
                  <a:srgbClr val="FF00FF"/>
                </a:solidFill>
                <a:latin typeface="Courier New" pitchFamily="49" charset="0"/>
              </a:rPr>
              <a:t>coord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14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  public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__</a:t>
            </a:r>
            <a:r>
              <a:rPr lang="fr-FR" sz="1400" b="1" dirty="0" err="1">
                <a:solidFill>
                  <a:srgbClr val="6A5ACD"/>
                </a:solidFill>
                <a:latin typeface="Courier New" pitchFamily="49" charset="0"/>
              </a:rPr>
              <a:t>wakeup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    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_info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Restauré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 }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  public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affiche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&lt;</a:t>
            </a:r>
            <a:r>
              <a:rPr lang="fr-FR" sz="1400" b="1" dirty="0" err="1">
                <a:solidFill>
                  <a:srgbClr val="FF00FF"/>
                </a:solidFill>
                <a:latin typeface="Courier New" pitchFamily="49" charset="0"/>
              </a:rPr>
              <a:t>pre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&gt;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var_dump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&lt;/</a:t>
            </a:r>
            <a:r>
              <a:rPr lang="fr-FR" sz="1400" b="1" dirty="0" err="1">
                <a:solidFill>
                  <a:srgbClr val="FF00FF"/>
                </a:solidFill>
                <a:latin typeface="Courier New" pitchFamily="49" charset="0"/>
              </a:rPr>
              <a:t>pre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&gt;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"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5C8DE654-1D66-4957-BD42-6BB67B4379E5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11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EEE291C-E0DD-42AF-A706-69F5E0469C56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Sérialisation : exemple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&lt;?</a:t>
            </a:r>
            <a:r>
              <a:rPr lang="fr-FR" sz="1600" b="1" dirty="0" err="1">
                <a:solidFill>
                  <a:srgbClr val="6A5ACD"/>
                </a:solidFill>
                <a:latin typeface="Courier New" pitchFamily="49" charset="0"/>
              </a:rPr>
              <a:t>php</a:t>
            </a:r>
            <a:endParaRPr lang="fr-FR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 err="1">
                <a:solidFill>
                  <a:srgbClr val="A020F0"/>
                </a:solidFill>
                <a:latin typeface="Courier New" pitchFamily="49" charset="0"/>
              </a:rPr>
              <a:t>require_once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600" b="1" dirty="0" err="1">
                <a:solidFill>
                  <a:srgbClr val="FF00FF"/>
                </a:solidFill>
                <a:latin typeface="Courier New" pitchFamily="49" charset="0"/>
              </a:rPr>
              <a:t>point.inc.php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 err="1">
                <a:solidFill>
                  <a:srgbClr val="008080"/>
                </a:solidFill>
                <a:latin typeface="Courier New" pitchFamily="49" charset="0"/>
              </a:rPr>
              <a:t>session_start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600" b="1" dirty="0">
                <a:solidFill>
                  <a:srgbClr val="008080"/>
                </a:solidFill>
                <a:latin typeface="Courier New" pitchFamily="49" charset="0"/>
              </a:rPr>
              <a:t>p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Point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600" b="1" dirty="0">
                <a:solidFill>
                  <a:srgbClr val="FF00FF"/>
                </a:solidFill>
                <a:latin typeface="Courier New" pitchFamily="49" charset="0"/>
              </a:rPr>
              <a:t>1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_SESSION[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600" b="1" dirty="0">
                <a:solidFill>
                  <a:srgbClr val="FF00FF"/>
                </a:solidFill>
                <a:latin typeface="Courier New" pitchFamily="49" charset="0"/>
              </a:rPr>
              <a:t>point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600" b="1" dirty="0">
                <a:solidFill>
                  <a:srgbClr val="008080"/>
                </a:solidFill>
                <a:latin typeface="Courier New" pitchFamily="49" charset="0"/>
              </a:rPr>
              <a:t>p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?&gt;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16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&lt;?</a:t>
            </a:r>
            <a:r>
              <a:rPr lang="fr-FR" sz="1600" b="1" dirty="0" err="1">
                <a:solidFill>
                  <a:srgbClr val="6A5ACD"/>
                </a:solidFill>
                <a:latin typeface="Courier New" pitchFamily="49" charset="0"/>
              </a:rPr>
              <a:t>php</a:t>
            </a:r>
            <a:endParaRPr lang="fr-FR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 err="1">
                <a:solidFill>
                  <a:srgbClr val="A020F0"/>
                </a:solidFill>
                <a:latin typeface="Courier New" pitchFamily="49" charset="0"/>
              </a:rPr>
              <a:t>require_once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600" b="1" dirty="0" err="1">
                <a:solidFill>
                  <a:srgbClr val="FF00FF"/>
                </a:solidFill>
                <a:latin typeface="Courier New" pitchFamily="49" charset="0"/>
              </a:rPr>
              <a:t>point.inc.php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 err="1">
                <a:solidFill>
                  <a:srgbClr val="008080"/>
                </a:solidFill>
                <a:latin typeface="Courier New" pitchFamily="49" charset="0"/>
              </a:rPr>
              <a:t>session_start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600" b="1" dirty="0">
                <a:solidFill>
                  <a:srgbClr val="008080"/>
                </a:solidFill>
                <a:latin typeface="Courier New" pitchFamily="49" charset="0"/>
              </a:rPr>
              <a:t>p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_SESSION[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600" b="1" dirty="0">
                <a:solidFill>
                  <a:srgbClr val="FF00FF"/>
                </a:solidFill>
                <a:latin typeface="Courier New" pitchFamily="49" charset="0"/>
              </a:rPr>
              <a:t>point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600" b="1" dirty="0">
                <a:solidFill>
                  <a:srgbClr val="008080"/>
                </a:solidFill>
                <a:latin typeface="Courier New" pitchFamily="49" charset="0"/>
              </a:rPr>
              <a:t>p</a:t>
            </a:r>
            <a:r>
              <a:rPr lang="fr-FR" sz="16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affiche</a:t>
            </a: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6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600" b="1" dirty="0">
                <a:solidFill>
                  <a:srgbClr val="6A5ACD"/>
                </a:solidFill>
                <a:latin typeface="Courier New" pitchFamily="49" charset="0"/>
              </a:rPr>
              <a:t>?&gt;</a:t>
            </a:r>
            <a:r>
              <a:rPr lang="fr-FR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BA427FDD-BDBB-44D9-B99C-06C9CF8C6EC5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12</a:t>
            </a:fld>
            <a:endParaRPr lang="fr-FR" altLang="fr-FR" sz="120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8A0759D-779B-483E-B3E3-B5A346A07679}" type="datetime11">
              <a:rPr lang="fr-FR" smtClean="0"/>
              <a:t>10:59:18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291844" name="AutoShape 4"/>
          <p:cNvSpPr>
            <a:spLocks noChangeArrowheads="1"/>
          </p:cNvSpPr>
          <p:nvPr/>
        </p:nvSpPr>
        <p:spPr bwMode="auto">
          <a:xfrm>
            <a:off x="5876085" y="1275160"/>
            <a:ext cx="2443257" cy="715089"/>
          </a:xfrm>
          <a:prstGeom prst="wedgeRoundRectCallout">
            <a:avLst>
              <a:gd name="adj1" fmla="val -130754"/>
              <a:gd name="adj2" fmla="val 9056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Linéarisation :</a:t>
            </a:r>
          </a:p>
          <a:p>
            <a:pPr algn="ctr" eaLnBrk="1" hangingPunct="1">
              <a:defRPr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appel de </a:t>
            </a:r>
            <a:r>
              <a:rPr lang="fr-F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</a:t>
            </a:r>
            <a:r>
              <a:rPr lang="fr-FR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sleep</a:t>
            </a:r>
            <a:r>
              <a:rPr lang="fr-F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</p:txBody>
      </p:sp>
      <p:sp>
        <p:nvSpPr>
          <p:cNvPr id="291845" name="AutoShape 5"/>
          <p:cNvSpPr>
            <a:spLocks noChangeArrowheads="1"/>
          </p:cNvSpPr>
          <p:nvPr/>
        </p:nvSpPr>
        <p:spPr bwMode="auto">
          <a:xfrm>
            <a:off x="5639504" y="3706416"/>
            <a:ext cx="2560819" cy="715089"/>
          </a:xfrm>
          <a:prstGeom prst="wedgeRoundRectCallout">
            <a:avLst>
              <a:gd name="adj1" fmla="val -118353"/>
              <a:gd name="adj2" fmla="val -19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Délinéarisation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:</a:t>
            </a:r>
          </a:p>
          <a:p>
            <a:pPr algn="ctr" eaLnBrk="1" hangingPunct="1">
              <a:defRPr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appel de </a:t>
            </a:r>
            <a:r>
              <a:rPr lang="fr-F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</a:t>
            </a:r>
            <a:r>
              <a:rPr lang="fr-FR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wakeup</a:t>
            </a:r>
            <a:r>
              <a:rPr lang="fr-F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</p:txBody>
      </p:sp>
      <p:sp>
        <p:nvSpPr>
          <p:cNvPr id="291846" name="AutoShape 6"/>
          <p:cNvSpPr>
            <a:spLocks noChangeArrowheads="1"/>
          </p:cNvSpPr>
          <p:nvPr/>
        </p:nvSpPr>
        <p:spPr bwMode="auto">
          <a:xfrm>
            <a:off x="2336801" y="1059656"/>
            <a:ext cx="3987683" cy="2553891"/>
          </a:xfrm>
          <a:prstGeom prst="wedgeRoundRectCallout">
            <a:avLst>
              <a:gd name="adj1" fmla="val -47220"/>
              <a:gd name="adj2" fmla="val 7876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(Point)#1 (2) {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["_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coord:private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=&gt;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{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["x"]=&gt;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["y"]=&gt;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(12) }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["_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info:private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"]=&gt;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string(8) "Restauré"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 </a:t>
            </a:r>
          </a:p>
        </p:txBody>
      </p:sp>
      <p:sp>
        <p:nvSpPr>
          <p:cNvPr id="291847" name="AutoShape 7"/>
          <p:cNvSpPr>
            <a:spLocks noChangeArrowheads="1"/>
          </p:cNvSpPr>
          <p:nvPr/>
        </p:nvSpPr>
        <p:spPr bwMode="auto">
          <a:xfrm>
            <a:off x="1673225" y="2339578"/>
            <a:ext cx="4544505" cy="10215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</a:t>
            </a:r>
            <a:r>
              <a:rPr lang="fr-FR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fr-FR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</a:t>
            </a:r>
            <a:r>
              <a:rPr lang="fr-FR" sz="1800" b="1" dirty="0" err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wakeup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r>
              <a:rPr lang="fr-FR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fr-FR" sz="1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$</a:t>
            </a:r>
            <a:r>
              <a:rPr lang="fr-FR" sz="18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fr-FR" sz="1800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</a:t>
            </a:r>
            <a:r>
              <a:rPr lang="fr-FR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_info </a:t>
            </a: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fr-FR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'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Restauré</a:t>
            </a:r>
            <a:r>
              <a:rPr lang="fr-FR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 </a:t>
            </a:r>
            <a:r>
              <a:rPr lang="fr-FR" sz="1800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fr-FR" sz="1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}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91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animBg="1"/>
      <p:bldP spid="291844" grpId="1" animBg="1"/>
      <p:bldP spid="291845" grpId="0" animBg="1"/>
      <p:bldP spid="291846" grpId="0" animBg="1"/>
      <p:bldP spid="291847" grpId="0" animBg="1"/>
      <p:bldP spid="29184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Authentification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352360F4-C79E-4153-B130-F6B9CB56F906}" type="slidenum">
              <a:rPr lang="fr-FR" altLang="fr-FR" sz="1200" smtClean="0">
                <a:latin typeface="Arial" charset="0"/>
              </a:rPr>
              <a:pPr>
                <a:defRPr/>
              </a:pPr>
              <a:t>2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96B87EC-B747-4402-929C-019EC977DE31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763714" y="844154"/>
            <a:ext cx="5400675" cy="3780234"/>
          </a:xfrm>
          <a:prstGeom prst="cloud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fr-FR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Réseau</a:t>
            </a: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Procédure d'authentification</a:t>
            </a:r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0DF47A4E-C42B-43B6-868D-F14181B23BBF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3</a:t>
            </a:fld>
            <a:endParaRPr lang="fr-FR" altLang="fr-FR" sz="1200"/>
          </a:p>
        </p:txBody>
      </p:sp>
      <p:sp>
        <p:nvSpPr>
          <p:cNvPr id="13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502CCCE-1FEB-4535-B3F9-C7D6E107ADD7}" type="datetime11">
              <a:rPr lang="fr-FR" smtClean="0"/>
              <a:t>10:59:18</a:t>
            </a:fld>
            <a:endParaRPr lang="fr-FR"/>
          </a:p>
        </p:txBody>
      </p:sp>
      <p:sp>
        <p:nvSpPr>
          <p:cNvPr id="14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283652" name="AutoShape 4"/>
          <p:cNvSpPr>
            <a:spLocks noChangeArrowheads="1"/>
          </p:cNvSpPr>
          <p:nvPr/>
        </p:nvSpPr>
        <p:spPr bwMode="auto">
          <a:xfrm>
            <a:off x="323851" y="950119"/>
            <a:ext cx="2447925" cy="205382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Client</a:t>
            </a:r>
          </a:p>
        </p:txBody>
      </p:sp>
      <p:sp>
        <p:nvSpPr>
          <p:cNvPr id="283655" name="AutoShape 7"/>
          <p:cNvSpPr>
            <a:spLocks noChangeArrowheads="1"/>
          </p:cNvSpPr>
          <p:nvPr/>
        </p:nvSpPr>
        <p:spPr bwMode="auto">
          <a:xfrm>
            <a:off x="5867400" y="897731"/>
            <a:ext cx="2808288" cy="378023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Serveur</a:t>
            </a:r>
          </a:p>
        </p:txBody>
      </p:sp>
      <p:sp>
        <p:nvSpPr>
          <p:cNvPr id="283656" name="AutoShape 8"/>
          <p:cNvSpPr>
            <a:spLocks noChangeArrowheads="1"/>
          </p:cNvSpPr>
          <p:nvPr/>
        </p:nvSpPr>
        <p:spPr bwMode="auto">
          <a:xfrm>
            <a:off x="6170614" y="3598069"/>
            <a:ext cx="2217737" cy="864394"/>
          </a:xfrm>
          <a:prstGeom prst="can">
            <a:avLst>
              <a:gd name="adj" fmla="val 23088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Base de</a:t>
            </a:r>
            <a:br>
              <a:rPr lang="fr-F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données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1008063" y="1627585"/>
            <a:ext cx="1079500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</a:t>
            </a: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1008063" y="2005013"/>
            <a:ext cx="1079500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</a:t>
            </a:r>
          </a:p>
        </p:txBody>
      </p:sp>
      <p:sp>
        <p:nvSpPr>
          <p:cNvPr id="283658" name="AutoShape 10"/>
          <p:cNvSpPr>
            <a:spLocks noChangeArrowheads="1"/>
          </p:cNvSpPr>
          <p:nvPr/>
        </p:nvSpPr>
        <p:spPr bwMode="auto">
          <a:xfrm>
            <a:off x="6927851" y="1869281"/>
            <a:ext cx="720725" cy="1890713"/>
          </a:xfrm>
          <a:prstGeom prst="upDownArrow">
            <a:avLst>
              <a:gd name="adj1" fmla="val 50000"/>
              <a:gd name="adj2" fmla="val 69956"/>
            </a:avLst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283659" name="AutoShape 11"/>
          <p:cNvSpPr>
            <a:spLocks noChangeArrowheads="1"/>
          </p:cNvSpPr>
          <p:nvPr/>
        </p:nvSpPr>
        <p:spPr bwMode="auto">
          <a:xfrm>
            <a:off x="692150" y="3209925"/>
            <a:ext cx="4032250" cy="1081088"/>
          </a:xfrm>
          <a:prstGeom prst="wedgeRoundRectCallout">
            <a:avLst>
              <a:gd name="adj1" fmla="val 39530"/>
              <a:gd name="adj2" fmla="val -16134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Problème</a:t>
            </a:r>
          </a:p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Le données circulent</a:t>
            </a:r>
          </a:p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en clair sur le réseau</a:t>
            </a:r>
          </a:p>
        </p:txBody>
      </p:sp>
      <p:sp>
        <p:nvSpPr>
          <p:cNvPr id="283660" name="AutoShape 12" hidden="1"/>
          <p:cNvSpPr>
            <a:spLocks noChangeArrowheads="1"/>
          </p:cNvSpPr>
          <p:nvPr/>
        </p:nvSpPr>
        <p:spPr bwMode="auto">
          <a:xfrm>
            <a:off x="539750" y="3057525"/>
            <a:ext cx="4032250" cy="1081088"/>
          </a:xfrm>
          <a:prstGeom prst="wedgeRoundRectCallout">
            <a:avLst>
              <a:gd name="adj1" fmla="val 108898"/>
              <a:gd name="adj2" fmla="val -10682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Problème</a:t>
            </a:r>
          </a:p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Injection de code SQL</a:t>
            </a:r>
          </a:p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sym typeface="Wingdings" pitchFamily="2" charset="2"/>
              </a:rPr>
              <a:t> requêtes préparées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692150" y="3209925"/>
            <a:ext cx="4032250" cy="1081088"/>
          </a:xfrm>
          <a:prstGeom prst="wedgeRoundRectCallout">
            <a:avLst>
              <a:gd name="adj1" fmla="val 99804"/>
              <a:gd name="adj2" fmla="val -5198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Problème</a:t>
            </a:r>
          </a:p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Injection de code SQL</a:t>
            </a:r>
          </a:p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sym typeface="Wingdings" pitchFamily="2" charset="2"/>
              </a:rPr>
              <a:t> requêtes préparées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55122 -0.028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-14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70087 -0.10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-5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3" grpId="0" animBg="1"/>
      <p:bldP spid="283654" grpId="0" animBg="1"/>
      <p:bldP spid="283658" grpId="0" animBg="1"/>
      <p:bldP spid="283659" grpId="0" animBg="1"/>
      <p:bldP spid="283659" grpId="1" animBg="1"/>
      <p:bldP spid="283660" grpId="0" animBg="1"/>
      <p:bldP spid="283660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Procédure d'authentification sécurisée</a:t>
            </a:r>
          </a:p>
        </p:txBody>
      </p:sp>
      <p:sp>
        <p:nvSpPr>
          <p:cNvPr id="20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460270C7-7568-4B19-98AF-507C1AB33750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4</a:t>
            </a:fld>
            <a:endParaRPr lang="fr-FR" altLang="fr-FR" sz="1200"/>
          </a:p>
        </p:txBody>
      </p:sp>
      <p:sp>
        <p:nvSpPr>
          <p:cNvPr id="21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C7965D9-B6CB-4295-BB85-5BBC50B408F5}" type="datetime11">
              <a:rPr lang="fr-FR" smtClean="0"/>
              <a:t>10:59:18</a:t>
            </a:fld>
            <a:endParaRPr lang="fr-FR"/>
          </a:p>
        </p:txBody>
      </p:sp>
      <p:sp>
        <p:nvSpPr>
          <p:cNvPr id="22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285698" name="AutoShape 2"/>
          <p:cNvSpPr>
            <a:spLocks noChangeArrowheads="1"/>
          </p:cNvSpPr>
          <p:nvPr/>
        </p:nvSpPr>
        <p:spPr bwMode="auto">
          <a:xfrm>
            <a:off x="1763714" y="844154"/>
            <a:ext cx="5400675" cy="3780234"/>
          </a:xfrm>
          <a:prstGeom prst="cloud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fr-FR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Réseau</a:t>
            </a:r>
          </a:p>
        </p:txBody>
      </p:sp>
      <p:sp>
        <p:nvSpPr>
          <p:cNvPr id="285700" name="AutoShape 4"/>
          <p:cNvSpPr>
            <a:spLocks noChangeArrowheads="1"/>
          </p:cNvSpPr>
          <p:nvPr/>
        </p:nvSpPr>
        <p:spPr bwMode="auto">
          <a:xfrm>
            <a:off x="323851" y="950119"/>
            <a:ext cx="2447925" cy="205382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Client</a:t>
            </a:r>
          </a:p>
        </p:txBody>
      </p:sp>
      <p:sp>
        <p:nvSpPr>
          <p:cNvPr id="285701" name="AutoShape 5"/>
          <p:cNvSpPr>
            <a:spLocks noChangeArrowheads="1"/>
          </p:cNvSpPr>
          <p:nvPr/>
        </p:nvSpPr>
        <p:spPr bwMode="auto">
          <a:xfrm>
            <a:off x="5867400" y="897731"/>
            <a:ext cx="2808288" cy="378023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Serveur</a:t>
            </a:r>
          </a:p>
        </p:txBody>
      </p:sp>
      <p:sp>
        <p:nvSpPr>
          <p:cNvPr id="285702" name="AutoShape 6"/>
          <p:cNvSpPr>
            <a:spLocks noChangeArrowheads="1"/>
          </p:cNvSpPr>
          <p:nvPr/>
        </p:nvSpPr>
        <p:spPr bwMode="auto">
          <a:xfrm>
            <a:off x="6170614" y="3598069"/>
            <a:ext cx="2217737" cy="864394"/>
          </a:xfrm>
          <a:prstGeom prst="can">
            <a:avLst>
              <a:gd name="adj" fmla="val 23088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Base de</a:t>
            </a:r>
            <a:br>
              <a:rPr lang="fr-F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données</a:t>
            </a:r>
          </a:p>
        </p:txBody>
      </p:sp>
      <p:sp>
        <p:nvSpPr>
          <p:cNvPr id="285716" name="AutoShape 20"/>
          <p:cNvSpPr>
            <a:spLocks noChangeArrowheads="1"/>
          </p:cNvSpPr>
          <p:nvPr/>
        </p:nvSpPr>
        <p:spPr bwMode="auto">
          <a:xfrm>
            <a:off x="6156325" y="2463404"/>
            <a:ext cx="2376488" cy="1188244"/>
          </a:xfrm>
          <a:prstGeom prst="irregularSeal2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</a:t>
            </a:r>
          </a:p>
        </p:txBody>
      </p:sp>
      <p:sp>
        <p:nvSpPr>
          <p:cNvPr id="285705" name="AutoShape 9"/>
          <p:cNvSpPr>
            <a:spLocks noChangeArrowheads="1"/>
          </p:cNvSpPr>
          <p:nvPr/>
        </p:nvSpPr>
        <p:spPr bwMode="auto">
          <a:xfrm>
            <a:off x="6927851" y="2571750"/>
            <a:ext cx="720725" cy="1188244"/>
          </a:xfrm>
          <a:prstGeom prst="upDownArrow">
            <a:avLst>
              <a:gd name="adj1" fmla="val 50000"/>
              <a:gd name="adj2" fmla="val 43965"/>
            </a:avLst>
          </a:prstGeom>
          <a:noFill/>
          <a:ln w="635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285707" name="AutoShape 11"/>
          <p:cNvSpPr>
            <a:spLocks noChangeArrowheads="1"/>
          </p:cNvSpPr>
          <p:nvPr/>
        </p:nvSpPr>
        <p:spPr bwMode="auto">
          <a:xfrm>
            <a:off x="539750" y="3057525"/>
            <a:ext cx="4032250" cy="1081088"/>
          </a:xfrm>
          <a:prstGeom prst="wedgeRoundRectCallout">
            <a:avLst>
              <a:gd name="adj1" fmla="val 99804"/>
              <a:gd name="adj2" fmla="val -5198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fr-FR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Problème</a:t>
            </a:r>
          </a:p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Injection de code SQL</a:t>
            </a:r>
          </a:p>
          <a:p>
            <a:pPr algn="ctr" eaLnBrk="1" hangingPunct="1">
              <a:defRPr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sym typeface="Wingdings" pitchFamily="2" charset="2"/>
              </a:rPr>
              <a:t> requêtes préparées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6291264" y="2031207"/>
            <a:ext cx="1997075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</a:t>
            </a:r>
          </a:p>
        </p:txBody>
      </p:sp>
      <p:sp>
        <p:nvSpPr>
          <p:cNvPr id="285709" name="Rectangle 13"/>
          <p:cNvSpPr>
            <a:spLocks noChangeArrowheads="1"/>
          </p:cNvSpPr>
          <p:nvPr/>
        </p:nvSpPr>
        <p:spPr bwMode="auto">
          <a:xfrm>
            <a:off x="6292851" y="2031207"/>
            <a:ext cx="1997075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</a:t>
            </a:r>
          </a:p>
        </p:txBody>
      </p:sp>
      <p:sp>
        <p:nvSpPr>
          <p:cNvPr id="285712" name="AutoShape 16"/>
          <p:cNvSpPr>
            <a:spLocks noChangeArrowheads="1"/>
          </p:cNvSpPr>
          <p:nvPr/>
        </p:nvSpPr>
        <p:spPr bwMode="auto">
          <a:xfrm>
            <a:off x="352425" y="2842022"/>
            <a:ext cx="2376488" cy="1188244"/>
          </a:xfrm>
          <a:prstGeom prst="irregularSeal2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</a:t>
            </a:r>
          </a:p>
        </p:txBody>
      </p:sp>
      <p:sp>
        <p:nvSpPr>
          <p:cNvPr id="285715" name="Rectangle 19"/>
          <p:cNvSpPr>
            <a:spLocks noChangeArrowheads="1"/>
          </p:cNvSpPr>
          <p:nvPr/>
        </p:nvSpPr>
        <p:spPr bwMode="auto">
          <a:xfrm>
            <a:off x="828676" y="3248025"/>
            <a:ext cx="1439863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donnée</a:t>
            </a: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917576" y="1627585"/>
            <a:ext cx="1350963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</a:t>
            </a:r>
          </a:p>
        </p:txBody>
      </p:sp>
      <p:sp>
        <p:nvSpPr>
          <p:cNvPr id="285710" name="Rectangle 14"/>
          <p:cNvSpPr>
            <a:spLocks noChangeArrowheads="1"/>
          </p:cNvSpPr>
          <p:nvPr/>
        </p:nvSpPr>
        <p:spPr bwMode="auto">
          <a:xfrm>
            <a:off x="917576" y="2006204"/>
            <a:ext cx="1350963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917576" y="2005013"/>
            <a:ext cx="1350963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donnée</a:t>
            </a:r>
          </a:p>
        </p:txBody>
      </p:sp>
      <p:sp>
        <p:nvSpPr>
          <p:cNvPr id="285713" name="Rectangle 17"/>
          <p:cNvSpPr>
            <a:spLocks noChangeArrowheads="1"/>
          </p:cNvSpPr>
          <p:nvPr/>
        </p:nvSpPr>
        <p:spPr bwMode="auto">
          <a:xfrm>
            <a:off x="593726" y="2484835"/>
            <a:ext cx="1997075" cy="35004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</a:t>
            </a:r>
          </a:p>
        </p:txBody>
      </p:sp>
      <p:sp>
        <p:nvSpPr>
          <p:cNvPr id="285706" name="AutoShape 10" hidden="1"/>
          <p:cNvSpPr>
            <a:spLocks noChangeArrowheads="1"/>
          </p:cNvSpPr>
          <p:nvPr/>
        </p:nvSpPr>
        <p:spPr bwMode="auto">
          <a:xfrm>
            <a:off x="539750" y="3057525"/>
            <a:ext cx="4032250" cy="1296591"/>
          </a:xfrm>
          <a:prstGeom prst="wedgeRoundRectCallout">
            <a:avLst>
              <a:gd name="adj1" fmla="val 37088"/>
              <a:gd name="adj2" fmla="val -1254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fr-F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Sécurité</a:t>
            </a:r>
          </a:p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Le données qui circulent</a:t>
            </a:r>
          </a:p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sont propres</a:t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à chaque connexion</a:t>
            </a:r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2215337" y="3511100"/>
            <a:ext cx="3714795" cy="510778"/>
          </a:xfrm>
          <a:prstGeom prst="wedgeRoundRectCallout">
            <a:avLst>
              <a:gd name="adj1" fmla="val -53001"/>
              <a:gd name="adj2" fmla="val -17979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incluse dans le formulaire</a:t>
            </a:r>
          </a:p>
        </p:txBody>
      </p:sp>
      <p:sp>
        <p:nvSpPr>
          <p:cNvPr id="285717" name="AutoShape 21"/>
          <p:cNvSpPr>
            <a:spLocks noChangeArrowheads="1"/>
          </p:cNvSpPr>
          <p:nvPr/>
        </p:nvSpPr>
        <p:spPr bwMode="auto">
          <a:xfrm>
            <a:off x="2647479" y="3003947"/>
            <a:ext cx="2850513" cy="510778"/>
          </a:xfrm>
          <a:prstGeom prst="wedgeRoundRectCallout">
            <a:avLst>
              <a:gd name="adj1" fmla="val 76512"/>
              <a:gd name="adj2" fmla="val -18529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Donnée de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25799 0.03102 -0.51598 0.06227 -0.62292 0.0875 " pathEditMode="relative" ptsTypes="aA">
                                      <p:cBhvr>
                                        <p:cTn id="16" dur="20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85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-0.00486 0.1483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0486 0.2414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9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35802E-6 L -0.00486 0.3151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58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85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46914E-7 L -8.33333E-7 -0.2327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63004 -0.0814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4074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16" grpId="0" animBg="1"/>
      <p:bldP spid="285705" grpId="0" animBg="1"/>
      <p:bldP spid="285707" grpId="0" animBg="1"/>
      <p:bldP spid="285707" grpId="1" animBg="1"/>
      <p:bldP spid="285708" grpId="0" animBg="1"/>
      <p:bldP spid="285709" grpId="0" animBg="1"/>
      <p:bldP spid="285709" grpId="1" animBg="1"/>
      <p:bldP spid="285709" grpId="2" animBg="1"/>
      <p:bldP spid="285712" grpId="0" animBg="1"/>
      <p:bldP spid="285712" grpId="1" animBg="1"/>
      <p:bldP spid="285715" grpId="0" animBg="1"/>
      <p:bldP spid="285715" grpId="1" animBg="1"/>
      <p:bldP spid="285715" grpId="2" animBg="1"/>
      <p:bldP spid="285703" grpId="0" animBg="1"/>
      <p:bldP spid="285703" grpId="1" animBg="1"/>
      <p:bldP spid="285710" grpId="0" animBg="1"/>
      <p:bldP spid="285710" grpId="1" animBg="1"/>
      <p:bldP spid="285704" grpId="0" animBg="1"/>
      <p:bldP spid="285704" grpId="1" animBg="1"/>
      <p:bldP spid="285713" grpId="0" animBg="1"/>
      <p:bldP spid="285713" grpId="1" animBg="1"/>
      <p:bldP spid="285713" grpId="2" animBg="1"/>
      <p:bldP spid="285706" grpId="0" animBg="1"/>
      <p:bldP spid="285706" grpId="1" animBg="1"/>
      <p:bldP spid="23" grpId="0" animBg="1"/>
      <p:bldP spid="23" grpId="1" animBg="1"/>
      <p:bldP spid="285717" grpId="0" animBg="1"/>
      <p:bldP spid="2857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Procédure d'authentification sécurisée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Sur le client, en JavaScript, avant l’envoi 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donnée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SHA2(  SHA2(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fr-F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+ challenge</a:t>
            </a:r>
            <a:b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+ </a:t>
            </a:r>
            <a:r>
              <a:rPr lang="fr-F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SHA2(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fr-F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eaLnBrk="1" hangingPunct="1">
              <a:defRPr/>
            </a:pPr>
            <a:r>
              <a:rPr lang="fr-FR" dirty="0"/>
              <a:t>Le serveur reçoit </a:t>
            </a:r>
            <a:r>
              <a:rPr lang="fr-FR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donnée</a:t>
            </a:r>
            <a:br>
              <a:rPr lang="fr-FR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/>
              <a:t>Comment trouver l’enregistrement BD 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utilisateur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SHA2(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CONCAT(sha2pass,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:challenge,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SHA2(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:code</a:t>
            </a:r>
            <a:endParaRPr lang="fr-FR" b="1" dirty="0">
              <a:solidFill>
                <a:schemeClr val="accent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416FB7B6-C23A-4D67-BB8D-1D8920D9BC2D}" type="slidenum">
              <a:rPr lang="fr-FR" altLang="fr-FR" sz="1200" smtClean="0">
                <a:latin typeface="Arial" charset="0"/>
              </a:rPr>
              <a:pPr>
                <a:defRPr/>
              </a:pPr>
              <a:t>5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D1C8DF3-4084-42F2-A885-4B2C101926F5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Sérialisation d’objets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ED9D72FE-5FA2-46A9-AA83-535A9C0668A0}" type="slidenum">
              <a:rPr lang="fr-FR" altLang="fr-FR" sz="1200" smtClean="0">
                <a:latin typeface="Arial" charset="0"/>
              </a:rPr>
              <a:pPr>
                <a:defRPr/>
              </a:pPr>
              <a:t>6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6676199-CF1D-4217-9863-12BA32ED6569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Sérialisation d'objets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Les </a:t>
            </a:r>
            <a:r>
              <a:rPr lang="fr-FR" dirty="0">
                <a:solidFill>
                  <a:schemeClr val="bg1"/>
                </a:solidFill>
              </a:rPr>
              <a:t>objets</a:t>
            </a:r>
            <a:r>
              <a:rPr lang="fr-FR" dirty="0"/>
              <a:t> peuvent être </a:t>
            </a:r>
            <a:r>
              <a:rPr lang="fr-FR" dirty="0">
                <a:solidFill>
                  <a:schemeClr val="bg1"/>
                </a:solidFill>
              </a:rPr>
              <a:t>stockés dans</a:t>
            </a:r>
            <a:r>
              <a:rPr lang="fr-FR" dirty="0"/>
              <a:t> les données de </a:t>
            </a:r>
            <a:r>
              <a:rPr lang="fr-FR" dirty="0">
                <a:solidFill>
                  <a:schemeClr val="bg1"/>
                </a:solidFill>
              </a:rPr>
              <a:t>session</a:t>
            </a:r>
          </a:p>
          <a:p>
            <a:pPr lvl="1" eaLnBrk="1" hangingPunct="1">
              <a:defRPr/>
            </a:pPr>
            <a:r>
              <a:rPr lang="fr-FR" dirty="0"/>
              <a:t>Linéarisation de l'objet </a:t>
            </a:r>
            <a:r>
              <a:rPr lang="fr-FR" dirty="0">
                <a:sym typeface="Wingdings" pitchFamily="2" charset="2"/>
              </a:rPr>
              <a:t> réduit à une chaîne</a:t>
            </a:r>
            <a:endParaRPr lang="fr-FR" dirty="0"/>
          </a:p>
          <a:p>
            <a:pPr lvl="1" eaLnBrk="1" hangingPunct="1">
              <a:defRPr/>
            </a:pPr>
            <a:r>
              <a:rPr lang="fr-FR" dirty="0"/>
              <a:t>Impossible pour le type ressource</a:t>
            </a:r>
          </a:p>
          <a:p>
            <a:pPr lvl="1" eaLnBrk="1" hangingPunct="1">
              <a:defRPr/>
            </a:pPr>
            <a:r>
              <a:rPr lang="fr-FR" dirty="0"/>
              <a:t>Impossible pour les références croisées</a:t>
            </a:r>
            <a:endParaRPr lang="fr-FR" sz="1600" b="1" dirty="0">
              <a:latin typeface="Courier New" pitchFamily="49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8FF62D9B-2992-4BB6-B020-91361F5CDF6F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7</a:t>
            </a:fld>
            <a:endParaRPr lang="fr-FR" altLang="fr-FR" sz="120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7409A0C-6616-42A7-AAF1-0DDBB793A581}" type="datetime11">
              <a:rPr lang="fr-FR" smtClean="0"/>
              <a:t>10:59:18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395289" y="2427734"/>
            <a:ext cx="8353425" cy="1152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require_once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point.class.php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";</a:t>
            </a:r>
          </a:p>
          <a:p>
            <a:pPr eaLnBrk="1" hangingPunct="1">
              <a:defRPr/>
            </a:pP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session_start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;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$p = new Point(12, 15) ;</a:t>
            </a:r>
          </a:p>
          <a:p>
            <a:pPr eaLnBrk="1" hangingPunct="1"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$_SESSION['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monpoint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'] = $p ;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395289" y="3795886"/>
            <a:ext cx="8353425" cy="98923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require_once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point.class.php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session_start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;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$p = $_SESSION['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monpoint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'] 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Sérialisation d'objets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82279"/>
            <a:ext cx="8229600" cy="3780234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Méthodes magiques </a:t>
            </a:r>
            <a:r>
              <a:rPr lang="fr-FR" b="1" i="1" dirty="0">
                <a:latin typeface="Courier New" pitchFamily="49" charset="0"/>
              </a:rPr>
              <a:t>__</a:t>
            </a:r>
            <a:r>
              <a:rPr lang="fr-FR" b="1" i="1" dirty="0" err="1">
                <a:latin typeface="Courier New" pitchFamily="49" charset="0"/>
              </a:rPr>
              <a:t>sleep</a:t>
            </a:r>
            <a:r>
              <a:rPr lang="fr-FR" dirty="0"/>
              <a:t> et </a:t>
            </a:r>
            <a:r>
              <a:rPr lang="fr-FR" b="1" i="1" dirty="0">
                <a:latin typeface="Courier New" pitchFamily="49" charset="0"/>
              </a:rPr>
              <a:t>__</a:t>
            </a:r>
            <a:r>
              <a:rPr lang="fr-FR" b="1" i="1" dirty="0" err="1">
                <a:latin typeface="Courier New" pitchFamily="49" charset="0"/>
              </a:rPr>
              <a:t>wakeup</a:t>
            </a:r>
            <a:endParaRPr lang="fr-FR" dirty="0"/>
          </a:p>
          <a:p>
            <a:pPr eaLnBrk="1" hangingPunct="1">
              <a:defRPr/>
            </a:pPr>
            <a:r>
              <a:rPr lang="fr-FR" b="1" i="1" dirty="0">
                <a:solidFill>
                  <a:schemeClr val="bg1"/>
                </a:solidFill>
                <a:latin typeface="Courier New" pitchFamily="49" charset="0"/>
              </a:rPr>
              <a:t>__</a:t>
            </a:r>
            <a:r>
              <a:rPr lang="fr-FR" b="1" i="1" dirty="0" err="1">
                <a:solidFill>
                  <a:schemeClr val="bg1"/>
                </a:solidFill>
                <a:latin typeface="Courier New" pitchFamily="49" charset="0"/>
              </a:rPr>
              <a:t>sleep</a:t>
            </a:r>
            <a:endParaRPr lang="fr-FR" dirty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fr-FR" dirty="0"/>
              <a:t>Appelée </a:t>
            </a:r>
            <a:r>
              <a:rPr lang="fr-FR" dirty="0">
                <a:solidFill>
                  <a:schemeClr val="bg1"/>
                </a:solidFill>
              </a:rPr>
              <a:t>avant la linéarisation</a:t>
            </a:r>
          </a:p>
          <a:p>
            <a:pPr lvl="1" eaLnBrk="1" hangingPunct="1">
              <a:defRPr/>
            </a:pPr>
            <a:r>
              <a:rPr lang="fr-FR" dirty="0"/>
              <a:t>Doit retourner un tableau contenant le nom des attributs à linéariser</a:t>
            </a:r>
          </a:p>
          <a:p>
            <a:pPr lvl="1" eaLnBrk="1" hangingPunct="1">
              <a:defRPr/>
            </a:pPr>
            <a:r>
              <a:rPr lang="fr-FR" dirty="0"/>
              <a:t>Choix des attributs à sauvegarder</a:t>
            </a:r>
          </a:p>
          <a:p>
            <a:pPr lvl="1" eaLnBrk="1" hangingPunct="1">
              <a:defRPr/>
            </a:pPr>
            <a:r>
              <a:rPr lang="fr-FR" dirty="0"/>
              <a:t>Terminer correctement l'objet (déconnexion BD, ressource ouverte, requête en cours, …)</a:t>
            </a:r>
          </a:p>
          <a:p>
            <a:pPr eaLnBrk="1" hangingPunct="1">
              <a:defRPr/>
            </a:pPr>
            <a:r>
              <a:rPr lang="fr-FR" b="1" i="1" dirty="0">
                <a:solidFill>
                  <a:schemeClr val="bg1"/>
                </a:solidFill>
                <a:latin typeface="Courier New" pitchFamily="49" charset="0"/>
              </a:rPr>
              <a:t>__</a:t>
            </a:r>
            <a:r>
              <a:rPr lang="fr-FR" b="1" i="1" dirty="0" err="1">
                <a:solidFill>
                  <a:schemeClr val="bg1"/>
                </a:solidFill>
                <a:latin typeface="Courier New" pitchFamily="49" charset="0"/>
              </a:rPr>
              <a:t>wakeup</a:t>
            </a:r>
            <a:endParaRPr lang="fr-FR" dirty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fr-FR" dirty="0"/>
              <a:t>Appelée </a:t>
            </a:r>
            <a:r>
              <a:rPr lang="fr-FR" dirty="0">
                <a:solidFill>
                  <a:schemeClr val="bg1"/>
                </a:solidFill>
              </a:rPr>
              <a:t>après la </a:t>
            </a:r>
            <a:r>
              <a:rPr lang="fr-FR" dirty="0" err="1">
                <a:solidFill>
                  <a:schemeClr val="bg1"/>
                </a:solidFill>
              </a:rPr>
              <a:t>délinéarisation</a:t>
            </a:r>
            <a:endParaRPr lang="fr-FR" dirty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fr-FR" dirty="0"/>
              <a:t>Restaurer des attributs non sauvegardés (BD, …)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E1FA0CE5-885E-43BB-91CD-025832D0E75C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C033022-856B-4162-AC99-887D9446F9D4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Sérialisation : exemple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class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Point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fr-FR" sz="1400" b="1" dirty="0" err="1">
                <a:solidFill>
                  <a:srgbClr val="2E8B57"/>
                </a:solidFill>
                <a:latin typeface="Courier New" pitchFamily="49" charset="0"/>
              </a:rPr>
              <a:t>private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_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coord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  </a:t>
            </a:r>
            <a:r>
              <a:rPr lang="fr-FR" sz="1400" b="1" dirty="0" err="1">
                <a:solidFill>
                  <a:srgbClr val="2E8B57"/>
                </a:solidFill>
                <a:latin typeface="Courier New" pitchFamily="49" charset="0"/>
              </a:rPr>
              <a:t>private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_info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  <a:endParaRPr lang="fr-FR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400" b="1" dirty="0">
              <a:solidFill>
                <a:srgbClr val="A020F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public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__</a:t>
            </a:r>
            <a:r>
              <a:rPr lang="fr-FR" sz="1400" b="1" dirty="0" err="1">
                <a:solidFill>
                  <a:srgbClr val="6A5ACD"/>
                </a:solidFill>
                <a:latin typeface="Courier New" pitchFamily="49" charset="0"/>
              </a:rPr>
              <a:t>construct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if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!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is_numeric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||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!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is_numeric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fr-FR" sz="1400" b="1" dirty="0" err="1">
                <a:solidFill>
                  <a:srgbClr val="804040"/>
                </a:solidFill>
                <a:latin typeface="Courier New" pitchFamily="49" charset="0"/>
              </a:rPr>
              <a:t>throw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Exception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400" b="1" dirty="0" err="1">
                <a:solidFill>
                  <a:srgbClr val="FF00FF"/>
                </a:solidFill>
                <a:latin typeface="Courier New" pitchFamily="49" charset="0"/>
              </a:rPr>
              <a:t>Param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 non numériques (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,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_</a:t>
            </a:r>
            <a:r>
              <a:rPr lang="fr-FR" sz="1400" b="1" dirty="0" err="1">
                <a:solidFill>
                  <a:srgbClr val="000000"/>
                </a:solidFill>
                <a:latin typeface="Courier New" pitchFamily="49" charset="0"/>
              </a:rPr>
              <a:t>coord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_</a:t>
            </a:r>
            <a:r>
              <a:rPr lang="fr-FR" sz="1400" b="1" dirty="0" err="1">
                <a:solidFill>
                  <a:srgbClr val="000000"/>
                </a:solidFill>
                <a:latin typeface="Courier New" pitchFamily="49" charset="0"/>
              </a:rPr>
              <a:t>coord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[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]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   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4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1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_info </a:t>
            </a:r>
            <a:r>
              <a:rPr lang="fr-FR" sz="14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'</a:t>
            </a:r>
            <a:r>
              <a:rPr lang="fr-FR" sz="1400" b="1" dirty="0">
                <a:solidFill>
                  <a:srgbClr val="FF00FF"/>
                </a:solidFill>
                <a:latin typeface="Courier New" pitchFamily="49" charset="0"/>
              </a:rPr>
              <a:t>Nouveau</a:t>
            </a: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fr-FR" sz="1400" b="1" dirty="0">
                <a:solidFill>
                  <a:srgbClr val="A020F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fr-FR" sz="14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400" b="1" dirty="0">
                <a:latin typeface="Courier New" pitchFamily="49" charset="0"/>
              </a:rPr>
              <a:t>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7E4D3B37-C8F2-4612-8F70-47B84A18FE88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9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DCB120E-A907-4943-BE2C-217199246D9B}" type="datetime11">
              <a:rPr lang="fr-FR" smtClean="0"/>
              <a:t>10:59:18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Thème2019-3</Template>
  <TotalTime>9775</TotalTime>
  <Words>835</Words>
  <Application>Microsoft Office PowerPoint</Application>
  <PresentationFormat>Affichage à l'écran (16:9)</PresentationFormat>
  <Paragraphs>193</Paragraphs>
  <Slides>12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Wingdings</vt:lpstr>
      <vt:lpstr>Thème2019-3</vt:lpstr>
      <vt:lpstr>Authentification</vt:lpstr>
      <vt:lpstr>Authentification</vt:lpstr>
      <vt:lpstr>Procédure d'authentification</vt:lpstr>
      <vt:lpstr>Procédure d'authentification sécurisée</vt:lpstr>
      <vt:lpstr>Procédure d'authentification sécurisée</vt:lpstr>
      <vt:lpstr>Sérialisation d’objets</vt:lpstr>
      <vt:lpstr>Sérialisation d'objets</vt:lpstr>
      <vt:lpstr>Sérialisation d'objets</vt:lpstr>
      <vt:lpstr>Sérialisation : exemple</vt:lpstr>
      <vt:lpstr>Sérialisation : exemple</vt:lpstr>
      <vt:lpstr>Sérialisation : exemple</vt:lpstr>
      <vt:lpstr>Sérialisation : exemple</vt:lpstr>
    </vt:vector>
  </TitlesOfParts>
  <Company>UMRS INSERM 514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Cutrona</dc:creator>
  <cp:lastModifiedBy>JEROME CUTRONA</cp:lastModifiedBy>
  <cp:revision>1294</cp:revision>
  <cp:lastPrinted>1601-01-01T00:00:00Z</cp:lastPrinted>
  <dcterms:created xsi:type="dcterms:W3CDTF">2005-09-14T08:47:05Z</dcterms:created>
  <dcterms:modified xsi:type="dcterms:W3CDTF">2023-09-08T08:59:41Z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