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3"/>
  </p:notesMasterIdLst>
  <p:handoutMasterIdLst>
    <p:handoutMasterId r:id="rId14"/>
  </p:handoutMasterIdLst>
  <p:sldIdLst>
    <p:sldId id="358" r:id="rId2"/>
    <p:sldId id="387" r:id="rId3"/>
    <p:sldId id="378" r:id="rId4"/>
    <p:sldId id="389" r:id="rId5"/>
    <p:sldId id="388" r:id="rId6"/>
    <p:sldId id="390" r:id="rId7"/>
    <p:sldId id="391" r:id="rId8"/>
    <p:sldId id="392" r:id="rId9"/>
    <p:sldId id="395" r:id="rId10"/>
    <p:sldId id="393" r:id="rId11"/>
    <p:sldId id="394" r:id="rId1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CCCCFF"/>
    <a:srgbClr val="9966FF"/>
    <a:srgbClr val="000000"/>
    <a:srgbClr val="FF0000"/>
    <a:srgbClr val="FF9900"/>
    <a:srgbClr val="32F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5" autoAdjust="0"/>
    <p:restoredTop sz="94725" autoAdjust="0"/>
  </p:normalViewPr>
  <p:slideViewPr>
    <p:cSldViewPr>
      <p:cViewPr varScale="1">
        <p:scale>
          <a:sx n="235" d="100"/>
          <a:sy n="235" d="100"/>
        </p:scale>
        <p:origin x="47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65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15B088B-5107-4E74-9E0C-2AF07D3279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72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E23883B-D88E-4EDF-B811-41636A2202A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0405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26E2095-A902-435E-9001-B78BFEBEDF84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83507"/>
            <a:ext cx="7772400" cy="1302544"/>
          </a:xfrm>
        </p:spPr>
        <p:txBody>
          <a:bodyPr anchor="b" anchorCtr="1"/>
          <a:lstStyle>
            <a:lvl1pPr>
              <a:defRPr sz="3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8079B60-75F3-40E0-B575-93A8989D7175}" type="datetime11">
              <a:rPr lang="fr-FR" smtClean="0"/>
              <a:t>18:28:22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539CF9-C856-4FF1-A667-FD673981EFC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336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F678F-1599-4F5C-87F8-0EA904EC1503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D2455-00E8-47A6-9410-0C91893241A0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7669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52556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52556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89E93-29D4-4C77-A82D-BD6C0E45E9C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5029-B5B6-4427-98B4-155C85B8CF98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84782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50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83129-4A8E-4269-9F33-0574D012CA1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D3F9-1089-4A3A-BA17-5966D89A98D6}" type="datetime11">
              <a:rPr lang="fr-FR" smtClean="0"/>
              <a:t>18:28:22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4972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86000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1310"/>
            <a:ext cx="8229600" cy="3780234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D78756-3437-4669-82E3-AD31697E4252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D123CC2-2FD1-4568-856A-3440CFEDDCD6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68927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866" y="707232"/>
            <a:ext cx="3748088" cy="25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000" b="1" cap="small" spc="75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0E625F-69E4-4CBC-B5E7-09368C52E355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7743B4A-C7AF-4C2F-A278-DD78ED36256D}" type="datetime11">
              <a:rPr lang="fr-FR" smtClean="0"/>
              <a:t>18:28:22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4110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89FBC4-4517-4962-9C6E-3C2561929A5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B8309B1-E82E-4A04-93B4-ED6D1D749F6C}" type="datetime11">
              <a:rPr lang="fr-FR" smtClean="0"/>
              <a:t>18:28:22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65984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50C491-F854-4D05-A9B7-062D5F9EF6A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B549190-44FC-4D4E-AA89-E87B1DB83B6D}" type="datetime11">
              <a:rPr lang="fr-FR" smtClean="0"/>
              <a:t>18:28:22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57686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56F5F4-2DFD-44BD-B134-D79C5E19282E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904C45F-4CD6-429D-8749-6B9594E90588}" type="datetime11">
              <a:rPr lang="fr-FR" smtClean="0"/>
              <a:t>18:28:22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32145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6F8669-08F6-484D-AFFF-15566A7CC75B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F8CDE46-C493-4027-AE74-52BE5507C203}" type="datetime11">
              <a:rPr lang="fr-FR" smtClean="0"/>
              <a:t>18:28:22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44801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2C046E-3ACF-4A3D-B95A-CA82E02B7D98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03FFEC7-3260-47A2-BCCB-0DF230E5EDEA}" type="datetime11">
              <a:rPr lang="fr-FR" smtClean="0"/>
              <a:t>18:28:22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4354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E4ABC-E4C1-4E3F-9122-03525F7674DF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E0776-482C-47D7-8CCB-72B2E2065FE1}" type="datetime11">
              <a:rPr lang="fr-FR" smtClean="0"/>
              <a:t>18:28:22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778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l="-1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4C23BD-5195-4945-BDFE-50F07FE1B8BD}" type="slidenum">
              <a:rPr lang="fr-FR" altLang="fr-FR" smtClean="0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F5EEA19-CD63-42AE-BEA0-5411790D9117}" type="datetime11">
              <a:rPr lang="fr-FR" smtClean="0"/>
              <a:t>18:28:22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39891"/>
            <a:ext cx="289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1310"/>
            <a:ext cx="8229600" cy="378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05979"/>
            <a:ext cx="8219256" cy="47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Le Web en B.U.T.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/>
              <a:t>Jérôme CUTRONA</a:t>
            </a:r>
          </a:p>
          <a:p>
            <a:pPr eaLnBrk="1" hangingPunct="1">
              <a:defRPr/>
            </a:pPr>
            <a:r>
              <a:rPr lang="fr-FR" b="1">
                <a:latin typeface="Courier New" pitchFamily="49" charset="0"/>
              </a:rPr>
              <a:t>jerome.cutrona@univ-reims.fr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80B416-ED0A-4BB1-9B84-6AE6986B317F}" type="datetime11">
              <a:rPr lang="fr-FR" smtClean="0"/>
              <a:t>18:28:22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fld id="{1128C99C-D689-499B-BF19-C7DE09434D46}" type="slidenum">
              <a:rPr lang="fr-FR" altLang="fr-FR" sz="1200" smtClean="0"/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951310"/>
            <a:ext cx="8229600" cy="3780234"/>
          </a:xfrm>
        </p:spPr>
        <p:txBody>
          <a:bodyPr/>
          <a:lstStyle/>
          <a:p>
            <a:pPr>
              <a:defRPr/>
            </a:pPr>
            <a:r>
              <a:rPr lang="fr-FR" dirty="0"/>
              <a:t>R5.05R (R.5.Real.05) - </a:t>
            </a:r>
            <a:r>
              <a:rPr lang="fr-FR" dirty="0">
                <a:solidFill>
                  <a:schemeClr val="bg1"/>
                </a:solidFill>
              </a:rPr>
              <a:t>Programmation avancée</a:t>
            </a:r>
          </a:p>
          <a:p>
            <a:pPr lvl="1">
              <a:defRPr/>
            </a:pPr>
            <a:r>
              <a:rPr lang="fr-FR" dirty="0" err="1"/>
              <a:t>React</a:t>
            </a:r>
            <a:r>
              <a:rPr lang="fr-FR" dirty="0"/>
              <a:t> avancé</a:t>
            </a:r>
          </a:p>
          <a:p>
            <a:pPr lvl="1">
              <a:defRPr/>
            </a:pPr>
            <a:r>
              <a:rPr lang="fr-FR" dirty="0"/>
              <a:t>PWA</a:t>
            </a:r>
          </a:p>
          <a:p>
            <a:pPr>
              <a:defRPr/>
            </a:pPr>
            <a:r>
              <a:rPr lang="fr-FR" dirty="0"/>
              <a:t>R5.06R(R.5.Real.06) -  </a:t>
            </a:r>
            <a:r>
              <a:rPr lang="fr-FR" dirty="0">
                <a:solidFill>
                  <a:schemeClr val="bg1"/>
                </a:solidFill>
              </a:rPr>
              <a:t>Sensibilisation à la programmation multimédia</a:t>
            </a:r>
          </a:p>
          <a:p>
            <a:pPr lvl="1">
              <a:defRPr/>
            </a:pPr>
            <a:r>
              <a:rPr lang="fr-FR" dirty="0" err="1"/>
              <a:t>WebGL</a:t>
            </a:r>
            <a:endParaRPr lang="fr-FR" dirty="0"/>
          </a:p>
          <a:p>
            <a:pPr>
              <a:defRPr/>
            </a:pPr>
            <a:r>
              <a:rPr lang="fr-FR" dirty="0"/>
              <a:t>SAÉ5.Real.01 - </a:t>
            </a:r>
            <a:r>
              <a:rPr lang="fr-FR" dirty="0">
                <a:solidFill>
                  <a:schemeClr val="bg1"/>
                </a:solidFill>
              </a:rPr>
              <a:t>Développement avancé</a:t>
            </a:r>
          </a:p>
          <a:p>
            <a:pPr>
              <a:defRPr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10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491B49B-C2F7-4A72-964C-7B967CADFC5C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919777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R6.05R(R6.Real.05) -</a:t>
            </a:r>
            <a:r>
              <a:rPr lang="fr-FR" dirty="0">
                <a:solidFill>
                  <a:schemeClr val="bg1"/>
                </a:solidFill>
              </a:rPr>
              <a:t> Développement avancé</a:t>
            </a:r>
          </a:p>
          <a:p>
            <a:pPr lvl="1">
              <a:defRPr/>
            </a:pPr>
            <a:r>
              <a:rPr lang="fr-FR" dirty="0" err="1"/>
              <a:t>React</a:t>
            </a:r>
            <a:r>
              <a:rPr lang="fr-FR" dirty="0"/>
              <a:t> Native</a:t>
            </a:r>
          </a:p>
          <a:p>
            <a:pPr>
              <a:defRPr/>
            </a:pPr>
            <a:r>
              <a:rPr lang="fr-FR" dirty="0"/>
              <a:t>R6.05R(R6.Real.06) - </a:t>
            </a:r>
            <a:r>
              <a:rPr lang="fr-FR" dirty="0">
                <a:solidFill>
                  <a:schemeClr val="bg1"/>
                </a:solidFill>
              </a:rPr>
              <a:t> Maintenance applicative</a:t>
            </a:r>
          </a:p>
          <a:p>
            <a:pPr>
              <a:defRPr/>
            </a:pPr>
            <a:r>
              <a:rPr lang="fr-FR"/>
              <a:t>SAÉ6</a:t>
            </a:r>
            <a:r>
              <a:rPr lang="fr-FR" dirty="0"/>
              <a:t>.Real.01 - </a:t>
            </a:r>
            <a:r>
              <a:rPr lang="fr-FR" dirty="0">
                <a:solidFill>
                  <a:schemeClr val="bg1"/>
                </a:solidFill>
              </a:rPr>
              <a:t>Évolution d’une application existante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11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A4D5276-BB22-4911-ABAA-AD7FCCAB4B96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66510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B.U.T. 1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352360F4-C79E-4153-B130-F6B9CB56F906}" type="slidenum">
              <a:rPr lang="fr-FR" altLang="fr-FR" sz="1200" smtClean="0">
                <a:latin typeface="Arial" charset="0"/>
              </a:rPr>
              <a:pPr>
                <a:defRPr/>
              </a:pPr>
              <a:t>2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16765C1-F22B-44F8-8EF9-C05DFAB339E9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R1.02 - </a:t>
            </a:r>
            <a:r>
              <a:rPr lang="fr-FR" dirty="0">
                <a:solidFill>
                  <a:schemeClr val="bg1"/>
                </a:solidFill>
              </a:rPr>
              <a:t>Développement d’interfaces web</a:t>
            </a:r>
          </a:p>
          <a:p>
            <a:pPr lvl="1">
              <a:defRPr/>
            </a:pPr>
            <a:r>
              <a:rPr lang="fr-FR" dirty="0"/>
              <a:t>HTML</a:t>
            </a:r>
          </a:p>
          <a:p>
            <a:pPr lvl="1">
              <a:defRPr/>
            </a:pPr>
            <a:r>
              <a:rPr lang="fr-FR" dirty="0"/>
              <a:t>CSS</a:t>
            </a:r>
          </a:p>
          <a:p>
            <a:pPr lvl="1">
              <a:defRPr/>
            </a:pPr>
            <a:r>
              <a:rPr lang="fr-FR" dirty="0"/>
              <a:t>JavaScript (bonus)</a:t>
            </a:r>
          </a:p>
          <a:p>
            <a:pPr>
              <a:defRPr/>
            </a:pPr>
            <a:r>
              <a:rPr lang="fr-FR" dirty="0"/>
              <a:t>R1.05 - </a:t>
            </a:r>
            <a:r>
              <a:rPr lang="fr-FR" dirty="0">
                <a:solidFill>
                  <a:schemeClr val="bg1"/>
                </a:solidFill>
              </a:rPr>
              <a:t>Introduction aux bases de données et SQL</a:t>
            </a:r>
          </a:p>
          <a:p>
            <a:pPr lvl="1">
              <a:defRPr/>
            </a:pPr>
            <a:r>
              <a:rPr lang="fr-FR" dirty="0"/>
              <a:t>Conception</a:t>
            </a:r>
          </a:p>
          <a:p>
            <a:pPr lvl="1">
              <a:defRPr/>
            </a:pPr>
            <a:r>
              <a:rPr lang="fr-FR" dirty="0"/>
              <a:t>SQL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3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1FAE9C5-0C9E-464D-98AD-C2734EE1D018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R2.01 - </a:t>
            </a:r>
            <a:r>
              <a:rPr lang="fr-FR" dirty="0">
                <a:solidFill>
                  <a:schemeClr val="bg1"/>
                </a:solidFill>
              </a:rPr>
              <a:t>Développement orienté objets</a:t>
            </a:r>
          </a:p>
          <a:p>
            <a:pPr lvl="1">
              <a:defRPr/>
            </a:pPr>
            <a:r>
              <a:rPr lang="fr-FR" dirty="0"/>
              <a:t>POO PHP</a:t>
            </a:r>
          </a:p>
          <a:p>
            <a:pPr>
              <a:defRPr/>
            </a:pPr>
            <a:r>
              <a:rPr lang="fr-FR" dirty="0"/>
              <a:t>R2.02 - </a:t>
            </a:r>
            <a:r>
              <a:rPr lang="fr-FR" dirty="0">
                <a:solidFill>
                  <a:schemeClr val="bg1"/>
                </a:solidFill>
              </a:rPr>
              <a:t>Développement d’applications avec IHM</a:t>
            </a:r>
          </a:p>
          <a:p>
            <a:pPr lvl="1">
              <a:defRPr/>
            </a:pPr>
            <a:r>
              <a:rPr lang="fr-FR" dirty="0"/>
              <a:t>Interfaces HTML, Flex</a:t>
            </a:r>
          </a:p>
          <a:p>
            <a:pPr lvl="1">
              <a:defRPr/>
            </a:pPr>
            <a:r>
              <a:rPr lang="fr-FR" dirty="0"/>
              <a:t>CRUD</a:t>
            </a:r>
          </a:p>
          <a:p>
            <a:pPr>
              <a:defRPr/>
            </a:pPr>
            <a:r>
              <a:rPr lang="fr-FR" dirty="0"/>
              <a:t>R2.03 - </a:t>
            </a:r>
            <a:r>
              <a:rPr lang="fr-FR" dirty="0">
                <a:solidFill>
                  <a:schemeClr val="bg1"/>
                </a:solidFill>
              </a:rPr>
              <a:t>Qualité de développement</a:t>
            </a:r>
          </a:p>
          <a:p>
            <a:pPr lvl="1">
              <a:defRPr/>
            </a:pPr>
            <a:r>
              <a:rPr lang="fr-FR" dirty="0"/>
              <a:t>Conception, </a:t>
            </a:r>
            <a:r>
              <a:rPr lang="fr-FR" dirty="0" err="1"/>
              <a:t>GitLab</a:t>
            </a:r>
            <a:r>
              <a:rPr lang="fr-FR" dirty="0"/>
              <a:t>, Cas d’erreurs, base des tests</a:t>
            </a:r>
          </a:p>
          <a:p>
            <a:pPr>
              <a:defRPr/>
            </a:pPr>
            <a:r>
              <a:rPr lang="fr-FR" dirty="0"/>
              <a:t>R2.05 - </a:t>
            </a:r>
            <a:r>
              <a:rPr lang="fr-FR" dirty="0">
                <a:solidFill>
                  <a:schemeClr val="bg1"/>
                </a:solidFill>
              </a:rPr>
              <a:t>Introduction aux services réseaux</a:t>
            </a:r>
          </a:p>
          <a:p>
            <a:pPr lvl="1">
              <a:defRPr/>
            </a:pPr>
            <a:r>
              <a:rPr lang="fr-FR" dirty="0"/>
              <a:t>Protocole HTTP</a:t>
            </a:r>
          </a:p>
          <a:p>
            <a:pPr>
              <a:defRPr/>
            </a:pPr>
            <a:r>
              <a:rPr lang="fr-FR" dirty="0"/>
              <a:t>R2.06 - </a:t>
            </a:r>
            <a:r>
              <a:rPr lang="fr-FR" dirty="0">
                <a:solidFill>
                  <a:schemeClr val="bg1"/>
                </a:solidFill>
              </a:rPr>
              <a:t>Exploitation d’une base de données</a:t>
            </a:r>
          </a:p>
          <a:p>
            <a:pPr>
              <a:defRPr/>
            </a:pPr>
            <a:r>
              <a:rPr lang="fr-FR" dirty="0"/>
              <a:t>SAÉ 2.01 - </a:t>
            </a:r>
            <a:r>
              <a:rPr lang="fr-FR" dirty="0">
                <a:solidFill>
                  <a:schemeClr val="bg1"/>
                </a:solidFill>
              </a:rPr>
              <a:t>Développement d’une application Web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4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8CBD844-67A0-4B8C-BF25-581F297B2E5D}" type="datetime11">
              <a:rPr lang="fr-FR" smtClean="0"/>
              <a:t>18:28:22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7381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B.U.T. 2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ED9D72FE-5FA2-46A9-AA83-535A9C0668A0}" type="slidenum">
              <a:rPr lang="fr-FR" altLang="fr-FR" sz="1200" smtClean="0">
                <a:latin typeface="Arial" charset="0"/>
              </a:rPr>
              <a:pPr>
                <a:defRPr/>
              </a:pPr>
              <a:t>5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DC62762-3825-4FE3-9A6A-A1D0F2FE89DA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R3.01 - </a:t>
            </a:r>
            <a:r>
              <a:rPr lang="fr-FR" dirty="0">
                <a:solidFill>
                  <a:schemeClr val="bg1"/>
                </a:solidFill>
              </a:rPr>
              <a:t>Développement web</a:t>
            </a:r>
          </a:p>
          <a:p>
            <a:pPr lvl="1">
              <a:defRPr/>
            </a:pPr>
            <a:r>
              <a:rPr lang="fr-FR" dirty="0"/>
              <a:t>PHP : Session, Authentification, Envoi de fichiers</a:t>
            </a:r>
          </a:p>
          <a:p>
            <a:pPr lvl="1">
              <a:defRPr/>
            </a:pPr>
            <a:r>
              <a:rPr lang="fr-FR" dirty="0"/>
              <a:t>JS : DOM, AJAX, Programmation événementielle</a:t>
            </a:r>
          </a:p>
          <a:p>
            <a:pPr>
              <a:defRPr/>
            </a:pPr>
            <a:r>
              <a:rPr lang="fr-FR" dirty="0"/>
              <a:t>R3.04 - </a:t>
            </a:r>
            <a:r>
              <a:rPr lang="fr-FR" dirty="0">
                <a:solidFill>
                  <a:schemeClr val="bg1"/>
                </a:solidFill>
              </a:rPr>
              <a:t>Qualité de développement</a:t>
            </a:r>
          </a:p>
          <a:p>
            <a:pPr lvl="1">
              <a:defRPr/>
            </a:pPr>
            <a:r>
              <a:rPr lang="fr-FR" dirty="0"/>
              <a:t>Symfony MVC</a:t>
            </a:r>
          </a:p>
          <a:p>
            <a:pPr lvl="1">
              <a:defRPr/>
            </a:pPr>
            <a:r>
              <a:rPr lang="fr-FR" dirty="0"/>
              <a:t>Données factices</a:t>
            </a:r>
          </a:p>
          <a:p>
            <a:pPr lvl="1">
              <a:defRPr/>
            </a:pPr>
            <a:r>
              <a:rPr lang="fr-FR" dirty="0"/>
              <a:t>Formulaires</a:t>
            </a:r>
          </a:p>
          <a:p>
            <a:pPr lvl="1">
              <a:defRPr/>
            </a:pPr>
            <a:r>
              <a:rPr lang="fr-FR" dirty="0"/>
              <a:t>Authentification / Sécurité</a:t>
            </a:r>
          </a:p>
          <a:p>
            <a:pPr>
              <a:defRPr/>
            </a:pPr>
            <a:r>
              <a:rPr lang="fr-FR" dirty="0"/>
              <a:t>R3.10 - </a:t>
            </a:r>
            <a:r>
              <a:rPr lang="fr-FR" dirty="0">
                <a:solidFill>
                  <a:schemeClr val="bg1"/>
                </a:solidFill>
              </a:rPr>
              <a:t>Management des systèmes d’information</a:t>
            </a:r>
          </a:p>
          <a:p>
            <a:pPr lvl="1">
              <a:defRPr/>
            </a:pPr>
            <a:r>
              <a:rPr lang="fr-FR" dirty="0"/>
              <a:t>Gestion de projet, démarche Agile</a:t>
            </a:r>
          </a:p>
          <a:p>
            <a:pPr>
              <a:defRPr/>
            </a:pPr>
            <a:r>
              <a:rPr lang="fr-FR" dirty="0"/>
              <a:t>SAÉ3.Real/Admin.01 - </a:t>
            </a:r>
            <a:r>
              <a:rPr lang="fr-FR" dirty="0">
                <a:solidFill>
                  <a:schemeClr val="bg1"/>
                </a:solidFill>
              </a:rPr>
              <a:t>Développement d'une application Web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6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6827BF6-72F3-4BE7-A93A-1741A4C9AB89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67875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R4.01 - </a:t>
            </a:r>
            <a:r>
              <a:rPr lang="fr-FR" dirty="0">
                <a:solidFill>
                  <a:schemeClr val="bg1"/>
                </a:solidFill>
              </a:rPr>
              <a:t>Architecture logicielle</a:t>
            </a:r>
          </a:p>
          <a:p>
            <a:pPr lvl="1">
              <a:defRPr/>
            </a:pPr>
            <a:r>
              <a:rPr lang="fr-FR" dirty="0"/>
              <a:t>API Platform</a:t>
            </a:r>
          </a:p>
          <a:p>
            <a:pPr>
              <a:defRPr/>
            </a:pPr>
            <a:r>
              <a:rPr lang="fr-FR" dirty="0"/>
              <a:t>R4.02 - </a:t>
            </a:r>
            <a:r>
              <a:rPr lang="fr-FR" dirty="0">
                <a:solidFill>
                  <a:schemeClr val="bg1"/>
                </a:solidFill>
              </a:rPr>
              <a:t>Qualité de développement</a:t>
            </a:r>
          </a:p>
          <a:p>
            <a:pPr lvl="1">
              <a:defRPr/>
            </a:pPr>
            <a:r>
              <a:rPr lang="fr-FR" dirty="0"/>
              <a:t>Tests en PHP</a:t>
            </a:r>
          </a:p>
          <a:p>
            <a:pPr>
              <a:defRPr/>
            </a:pPr>
            <a:r>
              <a:rPr lang="fr-FR" dirty="0"/>
              <a:t>R4.Real.10 - </a:t>
            </a:r>
            <a:r>
              <a:rPr lang="fr-FR" dirty="0">
                <a:solidFill>
                  <a:schemeClr val="bg1"/>
                </a:solidFill>
              </a:rPr>
              <a:t>Complément web</a:t>
            </a:r>
          </a:p>
          <a:p>
            <a:pPr lvl="1">
              <a:defRPr/>
            </a:pPr>
            <a:r>
              <a:rPr lang="fr-FR" dirty="0" err="1"/>
              <a:t>React</a:t>
            </a:r>
            <a:endParaRPr lang="fr-FR" dirty="0"/>
          </a:p>
          <a:p>
            <a:pPr>
              <a:defRPr/>
            </a:pPr>
            <a:r>
              <a:rPr lang="fr-FR" dirty="0"/>
              <a:t>R4.Real.08 - </a:t>
            </a:r>
            <a:r>
              <a:rPr lang="fr-FR" dirty="0">
                <a:solidFill>
                  <a:schemeClr val="bg1"/>
                </a:solidFill>
              </a:rPr>
              <a:t>Virtualisation</a:t>
            </a:r>
            <a:endParaRPr lang="fr-FR" dirty="0"/>
          </a:p>
          <a:p>
            <a:pPr>
              <a:defRPr/>
            </a:pPr>
            <a:r>
              <a:rPr lang="fr-FR" dirty="0"/>
              <a:t>R4.Admin.09 - </a:t>
            </a:r>
            <a:r>
              <a:rPr lang="fr-FR" dirty="0">
                <a:solidFill>
                  <a:schemeClr val="bg1"/>
                </a:solidFill>
              </a:rPr>
              <a:t>Réseau avancé (et Virtualisation)</a:t>
            </a:r>
          </a:p>
          <a:p>
            <a:pPr lvl="1">
              <a:defRPr/>
            </a:pPr>
            <a:r>
              <a:rPr lang="fr-FR" dirty="0"/>
              <a:t>Docker, Déploiement</a:t>
            </a:r>
          </a:p>
          <a:p>
            <a:pPr>
              <a:defRPr/>
            </a:pPr>
            <a:r>
              <a:rPr lang="fr-FR" dirty="0"/>
              <a:t>SAÉ4.Real.01 - </a:t>
            </a:r>
            <a:r>
              <a:rPr lang="fr-FR" dirty="0">
                <a:solidFill>
                  <a:schemeClr val="bg1"/>
                </a:solidFill>
              </a:rPr>
              <a:t>Développement d'une application Web complexe</a:t>
            </a:r>
          </a:p>
          <a:p>
            <a:pPr>
              <a:defRPr/>
            </a:pPr>
            <a:r>
              <a:rPr lang="fr-FR" sz="1600" dirty="0"/>
              <a:t>SAÉ4.Admin.01 - </a:t>
            </a:r>
            <a:r>
              <a:rPr lang="fr-FR" sz="1600" dirty="0" err="1">
                <a:solidFill>
                  <a:schemeClr val="bg1"/>
                </a:solidFill>
              </a:rPr>
              <a:t>Dév</a:t>
            </a:r>
            <a:r>
              <a:rPr lang="fr-FR" sz="1600" dirty="0">
                <a:solidFill>
                  <a:schemeClr val="bg1"/>
                </a:solidFill>
              </a:rPr>
              <a:t>. avec une BD et visualisation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7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011097E-0AB9-47FD-BE3D-BB360AF2D852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98300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B.U.T. 3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ED9D72FE-5FA2-46A9-AA83-535A9C0668A0}" type="slidenum">
              <a:rPr lang="fr-FR" altLang="fr-FR" sz="1200" smtClean="0">
                <a:latin typeface="Arial" charset="0"/>
              </a:rPr>
              <a:pPr>
                <a:defRPr/>
              </a:pPr>
              <a:t>8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1F461B8-6324-4E06-878C-A49249A0CCED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31903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951310"/>
            <a:ext cx="8229600" cy="3780234"/>
          </a:xfrm>
        </p:spPr>
        <p:txBody>
          <a:bodyPr/>
          <a:lstStyle/>
          <a:p>
            <a:pPr>
              <a:defRPr/>
            </a:pPr>
            <a:r>
              <a:rPr lang="fr-FR" dirty="0"/>
              <a:t>R5.13 - </a:t>
            </a:r>
            <a:r>
              <a:rPr lang="fr-FR" dirty="0">
                <a:solidFill>
                  <a:schemeClr val="bg1"/>
                </a:solidFill>
              </a:rPr>
              <a:t>Développement web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/>
              <a:t>R5.14(R5.Real.10) - </a:t>
            </a:r>
            <a:r>
              <a:rPr lang="fr-FR" dirty="0">
                <a:solidFill>
                  <a:schemeClr val="bg1"/>
                </a:solidFill>
              </a:rPr>
              <a:t>Nouveaux paradigmes de base de données</a:t>
            </a:r>
          </a:p>
          <a:p>
            <a:pPr lvl="1">
              <a:defRPr/>
            </a:pPr>
            <a:r>
              <a:rPr lang="fr-FR" dirty="0" err="1"/>
              <a:t>Typescript</a:t>
            </a:r>
            <a:endParaRPr lang="fr-FR" dirty="0"/>
          </a:p>
          <a:p>
            <a:pPr lvl="1">
              <a:defRPr/>
            </a:pPr>
            <a:r>
              <a:rPr lang="fr-FR" dirty="0"/>
              <a:t>Node.js / Express</a:t>
            </a:r>
          </a:p>
          <a:p>
            <a:pPr lvl="1">
              <a:defRPr/>
            </a:pPr>
            <a:r>
              <a:rPr lang="fr-FR" dirty="0"/>
              <a:t>MongoDB</a:t>
            </a:r>
          </a:p>
          <a:p>
            <a:pPr>
              <a:defRPr/>
            </a:pPr>
            <a:r>
              <a:rPr lang="fr-FR" dirty="0"/>
              <a:t>R5.15(R5.Real.08) - </a:t>
            </a:r>
            <a:r>
              <a:rPr lang="fr-FR" dirty="0">
                <a:solidFill>
                  <a:schemeClr val="bg1"/>
                </a:solidFill>
              </a:rPr>
              <a:t>Qualité de développement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/>
              <a:t>R5.16(R5.Real.09) - </a:t>
            </a:r>
            <a:r>
              <a:rPr lang="fr-FR" dirty="0">
                <a:solidFill>
                  <a:schemeClr val="bg1"/>
                </a:solidFill>
              </a:rPr>
              <a:t>Virtualisation avancée</a:t>
            </a:r>
            <a:br>
              <a:rPr lang="fr-FR" dirty="0">
                <a:solidFill>
                  <a:schemeClr val="bg1"/>
                </a:solidFill>
              </a:rPr>
            </a:br>
            <a:r>
              <a:rPr lang="fr-FR" dirty="0"/>
              <a:t>R5.17(R5.Real.07) - </a:t>
            </a:r>
            <a:r>
              <a:rPr lang="fr-FR" dirty="0">
                <a:solidFill>
                  <a:schemeClr val="bg1"/>
                </a:solidFill>
              </a:rPr>
              <a:t>Automatisation de la chaîne de production</a:t>
            </a:r>
          </a:p>
          <a:p>
            <a:pPr lvl="1">
              <a:defRPr/>
            </a:pPr>
            <a:r>
              <a:rPr lang="fr-FR" dirty="0"/>
              <a:t>Symfony avancé</a:t>
            </a:r>
          </a:p>
          <a:p>
            <a:pPr lvl="1">
              <a:defRPr/>
            </a:pPr>
            <a:r>
              <a:rPr lang="fr-FR" dirty="0"/>
              <a:t>Docker</a:t>
            </a:r>
          </a:p>
          <a:p>
            <a:pPr lvl="1">
              <a:defRPr/>
            </a:pPr>
            <a:r>
              <a:rPr lang="fr-FR" dirty="0"/>
              <a:t>Intégration continue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416FB7B6-C23A-4D67-BB8D-1D8920D9BC2D}" type="slidenum">
              <a:rPr lang="fr-FR" altLang="fr-FR" sz="1200" smtClean="0">
                <a:latin typeface="Arial" charset="0"/>
              </a:rPr>
              <a:pPr>
                <a:defRPr/>
              </a:pPr>
              <a:t>9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3FBFCBA-12D6-4012-B78B-347DC7BF0817}" type="datetime11">
              <a:rPr lang="fr-FR" smtClean="0"/>
              <a:t>18:28:22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9515968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Thème2019-3</Template>
  <TotalTime>9896</TotalTime>
  <Words>453</Words>
  <Application>Microsoft Office PowerPoint</Application>
  <PresentationFormat>Affichage à l'écran (16:9)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Wingdings</vt:lpstr>
      <vt:lpstr>Thème2019-3</vt:lpstr>
      <vt:lpstr>Le Web en B.U.T.</vt:lpstr>
      <vt:lpstr>B.U.T. 1</vt:lpstr>
      <vt:lpstr>S1</vt:lpstr>
      <vt:lpstr>S2</vt:lpstr>
      <vt:lpstr>B.U.T. 2</vt:lpstr>
      <vt:lpstr>S3</vt:lpstr>
      <vt:lpstr>S4</vt:lpstr>
      <vt:lpstr>B.U.T. 3</vt:lpstr>
      <vt:lpstr>S5</vt:lpstr>
      <vt:lpstr>S5</vt:lpstr>
      <vt:lpstr>S6</vt:lpstr>
    </vt:vector>
  </TitlesOfParts>
  <Company>UMRS INSERM 514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Cutrona</dc:creator>
  <cp:lastModifiedBy>JEROME CUTRONA</cp:lastModifiedBy>
  <cp:revision>1328</cp:revision>
  <cp:lastPrinted>1601-01-01T00:00:00Z</cp:lastPrinted>
  <dcterms:created xsi:type="dcterms:W3CDTF">2005-09-14T08:47:05Z</dcterms:created>
  <dcterms:modified xsi:type="dcterms:W3CDTF">2024-02-11T17:29:16Z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