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notesMasterIdLst>
    <p:notesMasterId r:id="rId22"/>
  </p:notesMasterIdLst>
  <p:handoutMasterIdLst>
    <p:handoutMasterId r:id="rId23"/>
  </p:handoutMasterIdLst>
  <p:sldIdLst>
    <p:sldId id="283" r:id="rId2"/>
    <p:sldId id="284" r:id="rId3"/>
    <p:sldId id="257" r:id="rId4"/>
    <p:sldId id="285" r:id="rId5"/>
    <p:sldId id="258" r:id="rId6"/>
    <p:sldId id="259" r:id="rId7"/>
    <p:sldId id="293" r:id="rId8"/>
    <p:sldId id="260" r:id="rId9"/>
    <p:sldId id="286" r:id="rId10"/>
    <p:sldId id="262" r:id="rId11"/>
    <p:sldId id="294" r:id="rId12"/>
    <p:sldId id="291" r:id="rId13"/>
    <p:sldId id="263" r:id="rId14"/>
    <p:sldId id="287" r:id="rId15"/>
    <p:sldId id="265" r:id="rId16"/>
    <p:sldId id="292" r:id="rId17"/>
    <p:sldId id="288" r:id="rId18"/>
    <p:sldId id="268" r:id="rId19"/>
    <p:sldId id="289" r:id="rId20"/>
    <p:sldId id="290" r:id="rId21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  <a:srgbClr val="0000FF"/>
    <a:srgbClr val="CCCCFF"/>
    <a:srgbClr val="9966FF"/>
    <a:srgbClr val="3399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>
      <p:cViewPr varScale="1">
        <p:scale>
          <a:sx n="134" d="100"/>
          <a:sy n="134" d="100"/>
        </p:scale>
        <p:origin x="144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81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8649261-089E-4C4C-8A43-DAB8CCAF69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709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CCC1AF0-79E4-435A-9FAB-C1847298FE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6325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002D363-17CB-47BF-AB3A-D31DEEAA8B73}" type="slidenum">
              <a:rPr lang="fr-FR" altLang="fr-FR" sz="1200">
                <a:latin typeface="Arial" panose="020B0604020202020204" pitchFamily="34" charset="0"/>
              </a:rPr>
              <a:pPr/>
              <a:t>1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5117745-4A64-4721-9B2A-61CE129785B9}" type="slidenum">
              <a:rPr lang="fr-FR" altLang="fr-FR" sz="1200">
                <a:latin typeface="Arial" panose="020B0604020202020204" pitchFamily="34" charset="0"/>
              </a:rPr>
              <a:pPr/>
              <a:t>15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5117745-4A64-4721-9B2A-61CE129785B9}" type="slidenum">
              <a:rPr lang="fr-FR" altLang="fr-FR" sz="1200">
                <a:latin typeface="Arial" panose="020B0604020202020204" pitchFamily="34" charset="0"/>
              </a:rPr>
              <a:pPr/>
              <a:t>16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43C3272-2BD6-4D65-8F80-FA0A2A75CAF5}" type="slidenum">
              <a:rPr lang="fr-FR" altLang="fr-FR" sz="1200">
                <a:latin typeface="Arial" panose="020B0604020202020204" pitchFamily="34" charset="0"/>
              </a:rPr>
              <a:pPr/>
              <a:t>18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16773104-C508-4261-AEBE-B3250BB0F76F}" type="slidenum">
              <a:rPr lang="fr-FR" altLang="fr-FR" sz="1200">
                <a:latin typeface="Arial" panose="020B0604020202020204" pitchFamily="34" charset="0"/>
              </a:rPr>
              <a:pPr/>
              <a:t>19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CB84794F-8F22-4DE2-B67F-E0632EEDA6CC}" type="slidenum">
              <a:rPr lang="fr-FR" altLang="fr-FR" sz="1200">
                <a:latin typeface="Arial" panose="020B0604020202020204" pitchFamily="34" charset="0"/>
              </a:rPr>
              <a:pPr/>
              <a:t>20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CB5BEFD6-6A05-46C1-84C6-57DA0FA2D792}" type="slidenum">
              <a:rPr lang="fr-FR" altLang="fr-FR" sz="1200">
                <a:latin typeface="Arial" panose="020B0604020202020204" pitchFamily="34" charset="0"/>
              </a:rPr>
              <a:pPr/>
              <a:t>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C49AF963-D235-42BA-8C5E-E8C29438D6FB}" type="slidenum">
              <a:rPr lang="fr-FR" altLang="fr-FR" sz="1200">
                <a:latin typeface="Arial" panose="020B0604020202020204" pitchFamily="34" charset="0"/>
              </a:rPr>
              <a:pPr/>
              <a:t>5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F4B2333C-0836-4501-9B14-2FA46BB8769A}" type="slidenum">
              <a:rPr lang="fr-FR" altLang="fr-FR" sz="1200">
                <a:latin typeface="Arial" panose="020B0604020202020204" pitchFamily="34" charset="0"/>
              </a:rPr>
              <a:pPr/>
              <a:t>6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0F5E7BB9-EB07-42D0-A371-0A4AE173502B}" type="slidenum">
              <a:rPr lang="fr-FR" altLang="fr-FR" sz="1200">
                <a:latin typeface="Arial" panose="020B0604020202020204" pitchFamily="34" charset="0"/>
              </a:rPr>
              <a:pPr/>
              <a:t>8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0048F17-89E1-4236-A967-0FF78221301E}" type="slidenum">
              <a:rPr lang="fr-FR" altLang="fr-FR" sz="1200">
                <a:latin typeface="Arial" panose="020B0604020202020204" pitchFamily="34" charset="0"/>
              </a:rPr>
              <a:pPr/>
              <a:t>10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0048F17-89E1-4236-A967-0FF78221301E}" type="slidenum">
              <a:rPr lang="fr-FR" altLang="fr-FR" sz="1200">
                <a:latin typeface="Arial" panose="020B0604020202020204" pitchFamily="34" charset="0"/>
              </a:rPr>
              <a:pPr/>
              <a:t>11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9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0048F17-89E1-4236-A967-0FF78221301E}" type="slidenum">
              <a:rPr lang="fr-FR" altLang="fr-FR" sz="1200">
                <a:latin typeface="Arial" panose="020B0604020202020204" pitchFamily="34" charset="0"/>
              </a:rPr>
              <a:pPr/>
              <a:t>12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90370F4F-DF30-4365-A578-EDE5252E2237}" type="slidenum">
              <a:rPr lang="fr-FR" altLang="fr-FR" sz="1200">
                <a:latin typeface="Arial" panose="020B0604020202020204" pitchFamily="34" charset="0"/>
              </a:rPr>
              <a:pPr/>
              <a:t>13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6C5BCE1-816A-432E-94EC-12EFA27648D0}" type="datetime11">
              <a:rPr lang="fr-FR" smtClean="0"/>
              <a:t>12:59:19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fld id="{FEFFA155-9A18-49D3-89B4-D3E8862E741E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48BE1-BE2F-445F-A2E5-7072335033D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DFD5-F6EC-4DD3-A23C-783CC25E32C6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26344-DBF5-43CE-99DE-D408174EA36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F0C3-600D-478E-A40A-A1B879FB1BD1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F2322-007F-453B-B9A5-1A6E44B656A6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59D7-5CF9-409E-8628-8962394B51EC}" type="datetime11">
              <a:rPr lang="fr-FR" smtClean="0"/>
              <a:t>12:59:20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553C7-C6D9-4B91-AC5C-AD90E3CAF029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2F393C6-8ED9-421F-916D-9A990132FE21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EBE1A2-B0B7-4FB5-BB54-ED3386B1AB3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AD21529-348D-44EF-AA9C-C64BDDEA329B}" type="datetime11">
              <a:rPr lang="fr-FR" smtClean="0"/>
              <a:t>12:59:20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023AF4-0781-4191-9C2A-FBEA4443C64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657377C-2575-4B5E-8EE8-2C3442A7613D}" type="datetime11">
              <a:rPr lang="fr-FR" smtClean="0"/>
              <a:t>12:59:20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E96E4A-DF64-4C8B-B973-78DB15E103C8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4E215A-D00A-45A0-9B35-B3524E273806}" type="datetime11">
              <a:rPr lang="fr-FR" smtClean="0"/>
              <a:t>12:59:20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DD7731-4D96-4007-A653-8179B669364D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C3B3D32-051E-43B6-998F-D4973EE51CD5}" type="datetime11">
              <a:rPr lang="fr-FR" smtClean="0"/>
              <a:t>12:59:20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06013D-D065-4093-8667-1D789E0643F2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0CBE40-C1B5-402B-B1AF-5F528938B8E9}" type="datetime11">
              <a:rPr lang="fr-FR" smtClean="0"/>
              <a:t>12:59:20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445933-60F5-4184-BA2D-89304FA566D8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DF1256F-3840-40A3-97D9-4DD47F85B923}" type="datetime11">
              <a:rPr lang="fr-FR" smtClean="0"/>
              <a:t>12:59:20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DFB8D-2932-4D16-8081-12BCFC94B11F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EC14-68D0-4A1C-8030-0789A594273D}" type="datetime11">
              <a:rPr lang="fr-FR" smtClean="0"/>
              <a:t>12:59:20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561D789-1B1E-4C75-892D-2F1358645EC7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E46E8DD-D7CC-4C23-A9CA-4608C7E3A568}" type="datetime11">
              <a:rPr lang="fr-FR" smtClean="0"/>
              <a:t>12:59:19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15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Bases de données</a:t>
            </a:r>
            <a:br>
              <a:rPr lang="fr-FR" dirty="0"/>
            </a:br>
            <a:r>
              <a:rPr lang="fr-FR" dirty="0"/>
              <a:t>Singleton pour la connexion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jerome.cutrona@univ-reims.fr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588E3D-7D04-4865-A0D9-8565AFF05902}" type="datetime11">
              <a:rPr lang="fr-FR" smtClean="0"/>
              <a:t>12:59:19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2EB0A3-6931-491B-AB75-AED086EEE48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Une implémentation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fr-FR" sz="1800" b="1" dirty="0" err="1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 Instance unique de PDO.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myPdoInstance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  DSN pour la connexion BD.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5FE528-72DC-4160-912A-437E29D2A04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6575AD-379C-437A-B80B-65C57C9EF684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Une implémentation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 Nom d'utilisateur pour la connexion BD.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'';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 Mot de passe pour la connexion BD.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'';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800" b="1" dirty="0">
              <a:solidFill>
                <a:srgbClr val="C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/**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* Options du pilote BD.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*/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PDO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ATTR_ERRMODE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PDO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ERRMODE_EXCEPTION,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PDO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ATTR_DEFAULT_FETCH_MODE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PDO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FETCH_ASSOC,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]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5FE528-72DC-4160-912A-437E29D2A04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7A49EB-7133-4867-A949-1DD8F5C90C8E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5205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Une implémentation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Constructeur privé.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Seule la classe 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peut construire une instance de 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@param string $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dsn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DSN pour la connexion BD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@param 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string|null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Utilisateur pour la connexion BD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@param 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string|null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Mot de passe pour la connexion BD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 @param 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array|null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$options   </a:t>
            </a:r>
            <a:r>
              <a:rPr lang="fr-FR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pilote BD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*/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fr-FR" sz="1800" b="1" dirty="0" err="1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</a:t>
            </a:r>
            <a:r>
              <a:rPr lang="fr-FR" sz="1800" b="1" dirty="0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dsn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string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string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endParaRPr lang="fr-FR" sz="1800" b="1" dirty="0">
              <a:solidFill>
                <a:srgbClr val="008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::__</a:t>
            </a:r>
            <a:r>
              <a:rPr lang="fr-FR" sz="1800" b="1" dirty="0" err="1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</a:t>
            </a:r>
            <a:r>
              <a:rPr lang="fr-FR" sz="1800" b="1" dirty="0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dsn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fr-FR" sz="1800" b="1" dirty="0">
                <a:solidFill>
                  <a:srgbClr val="804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fr-FR" sz="1800" b="1" dirty="0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5FE528-72DC-4160-912A-437E29D2A04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D000953-2107-4F3B-B46F-105A2A27058C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52580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Une implémentation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Point d'accès à l'instance unique.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L'instance est créée au premier appel et réutilisée aux appels suivants.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@throws </a:t>
            </a:r>
            <a:r>
              <a:rPr lang="fr-FR" sz="18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PDOException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la configuration n'a pas été effectuée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@return self Instance unique de </a:t>
            </a:r>
            <a:r>
              <a:rPr lang="fr-FR" sz="18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*/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getInstance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myPdoInstance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Instance de la classe présente ?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hasConfiguration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 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Configuration effectuée ?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throw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PDOException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__CLASS__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fr-FR" sz="18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Configuration not set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Construire une instance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myPdoInstance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18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18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myPdoInstance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4F717-DB24-4229-BB95-EA1B678A7B5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B6BA34-DCC5-4408-B468-FD2AC30792C8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des paramètres de configuration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D2E183-B06F-4DC8-A0A2-6E5AE0C7B8C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0493525-C8BD-4CEE-8EE1-15FBE73CF01F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Une implémentation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 Fixer la configuration de la connexion à la BD.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 @param string $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dsn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DSN pour la connexion BD.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 @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param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string $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username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Utilisateur pour la connexion BD.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 @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param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string $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password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Mot de passe pour la connexion BD.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 @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param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array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$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driver_options</a:t>
            </a: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Options du pilote BD.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 @return </a:t>
            </a:r>
            <a:r>
              <a:rPr lang="fr-FR" sz="2000" b="1" dirty="0" err="1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void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*/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static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setConfiguration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           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dsn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username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'', 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string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password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'',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           </a:t>
            </a:r>
            <a:r>
              <a:rPr lang="fr-FR" sz="20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array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options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[])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void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self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dsn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dsn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self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username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username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self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password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password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self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options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options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+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self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options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26579F-91A4-4433-AF51-3276F313704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2B1836E-9A2C-476B-9997-BBF11D62FC04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Une implémentation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 Vérifier si la configuration de la connexion à la BD a été effectuée.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*/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private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static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hasConfiguration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bool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return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isset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::$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dsn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26579F-91A4-4433-AF51-3276F313704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276CAB6-8CF5-42F4-8886-E1CDB36939D7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409173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B268C2-7AFA-485B-BFEE-CD5E3DC54C4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BF61F71-0FA0-498F-9B3B-54570614A1D8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Utilisation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fr-FR" sz="2000" b="1" dirty="0" err="1">
                <a:solidFill>
                  <a:srgbClr val="C00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require_once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'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MyPDO.php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 Exemple de configuration et d'utilisation */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setConfiguration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mysql:host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mysql;dbname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=cutron01_cdobj;charset=utf8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', '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web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', '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web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Times New Roman"/>
              </a:rPr>
              <a:t> =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getInstance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prepare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&lt;&lt;&lt;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SQL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id,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artist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ORDER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SQL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execute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while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ligne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fetch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!==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false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 err="1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"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&lt;p&gt;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ligne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]}\n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";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Déconnexion automatique en fin de script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69216F-3B6E-4163-9EC7-3AD92E627BC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8204C80-357B-40BE-B8C0-9EE8D5503A78}" type="datetime11">
              <a:rPr lang="fr-FR" smtClean="0"/>
              <a:t>12:59:20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356356" name="AutoShape 4"/>
          <p:cNvSpPr>
            <a:spLocks noChangeArrowheads="1"/>
          </p:cNvSpPr>
          <p:nvPr/>
        </p:nvSpPr>
        <p:spPr bwMode="auto">
          <a:xfrm>
            <a:off x="4367808" y="3501008"/>
            <a:ext cx="5818187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Simple, non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Utilisation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fr-FR" sz="2000" b="1" dirty="0" err="1">
                <a:solidFill>
                  <a:srgbClr val="C00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require_once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'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MyPDO.php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 Exemple de configuration et d'utilisation */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setConfiguration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mysql:host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mysql;dbname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=cutron01_cdobj;charset=utf8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', '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web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', '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web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Times New Roman"/>
              </a:rPr>
              <a:t> =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MyPDO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getInstance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prepare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&lt;&lt;&lt;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SQL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SELECT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id,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artist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ORDER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BY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SQL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execute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while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ligne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 err="1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2000" b="1" dirty="0">
                <a:solidFill>
                  <a:srgbClr val="008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fetch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!==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false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2000" b="1" dirty="0" err="1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"</a:t>
            </a:r>
            <a:r>
              <a:rPr lang="fr-FR" sz="2000" b="1" dirty="0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&lt;p&gt;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2000" b="1" dirty="0">
                <a:solidFill>
                  <a:srgbClr val="804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ligne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[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]}\n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";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2000" b="1" dirty="0">
                <a:solidFill>
                  <a:srgbClr val="C000C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20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fr-FR" sz="2000" b="1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fr-FR" sz="2000" b="1" dirty="0">
                <a:solidFill>
                  <a:srgbClr val="C000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Déconnexion automatique en fin de script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DB03B5-055D-49DB-8B0A-A0229644198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4B8EFA-BDFF-47DE-B8A7-ED8F79CD2BC2}" type="datetime11">
              <a:rPr lang="fr-FR" smtClean="0"/>
              <a:t>12:59:20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1988840"/>
            <a:ext cx="10959008" cy="792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390308" y="3363568"/>
            <a:ext cx="6192092" cy="1152573"/>
          </a:xfrm>
          <a:prstGeom prst="wedgeRoundRectCallout">
            <a:avLst>
              <a:gd name="adj1" fmla="val -32643"/>
              <a:gd name="adj2" fmla="val -119458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configuration ne doit pas se trouver dans chaque fichier nécessitant un accès à la base de données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Problématique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BCA8EB-92B1-4B58-B779-D7863E27161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2250261-5AC4-4535-8757-5EAAAD54B210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623390" y="1268760"/>
            <a:ext cx="10945221" cy="1512168"/>
          </a:xfrm>
          <a:prstGeom prst="roundRect">
            <a:avLst>
              <a:gd name="adj" fmla="val 11831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[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mypdo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dsn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'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mysql:host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mysql;dbname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=cutron01_cdobj;charset=utf8'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username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= 'web'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password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fr-FR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= 'web</a:t>
            </a:r>
            <a:r>
              <a:rPr lang="fr-FR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610412" y="3212976"/>
            <a:ext cx="10945221" cy="3168352"/>
          </a:xfrm>
          <a:prstGeom prst="roundRect">
            <a:avLst>
              <a:gd name="adj" fmla="val 4601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 err="1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require_once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'</a:t>
            </a:r>
            <a:r>
              <a:rPr lang="fr-FR" sz="1800" b="1" dirty="0" err="1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MyPDO.php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Times New Roman"/>
              </a:rPr>
              <a:t> =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MyPDO</a:t>
            </a:r>
            <a:r>
              <a:rPr lang="fr-FR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::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getInstance</a:t>
            </a: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prepare</a:t>
            </a: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fr-FR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&lt;&lt;&lt;</a:t>
            </a: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SQL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SELECT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id,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artist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ORDER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BY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SQL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8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$</a:t>
            </a:r>
            <a:r>
              <a:rPr lang="fr-FR" sz="1800" b="1" dirty="0" err="1">
                <a:solidFill>
                  <a:srgbClr val="804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stmt</a:t>
            </a:r>
            <a:r>
              <a:rPr lang="fr-F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-&gt;</a:t>
            </a:r>
            <a:r>
              <a:rPr lang="fr-FR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execute</a:t>
            </a:r>
            <a:r>
              <a:rPr lang="fr-FR" sz="1800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Amélioration de la configuration : fichier </a:t>
            </a:r>
            <a:r>
              <a:rPr lang="fr-FR" b="1" dirty="0" err="1">
                <a:latin typeface="Consolas" panose="020B0609020204030204" pitchFamily="49" charset="0"/>
              </a:rPr>
              <a:t>ini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0A8596-7113-4006-BE8F-DB20F3D2D91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A70251-B3F7-4089-A1E0-455B4A413C1E}" type="datetime11">
              <a:rPr lang="fr-FR" smtClean="0"/>
              <a:t>12:59:20</a:t>
            </a:fld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  <p:sp>
        <p:nvSpPr>
          <p:cNvPr id="10" name="Accolade ouvrante 9"/>
          <p:cNvSpPr/>
          <p:nvPr/>
        </p:nvSpPr>
        <p:spPr bwMode="auto">
          <a:xfrm rot="16200000">
            <a:off x="5483933" y="-2295638"/>
            <a:ext cx="1224135" cy="10945220"/>
          </a:xfrm>
          <a:prstGeom prst="leftBrace">
            <a:avLst>
              <a:gd name="adj1" fmla="val 56668"/>
              <a:gd name="adj2" fmla="val 2383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 rot="20700000">
            <a:off x="3494342" y="1563950"/>
            <a:ext cx="5260468" cy="83767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Fichier de configuration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.mypdo.ini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utilisé dans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MyPdo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::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getInstance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/>
              <a:t>Problème posé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Développement d'un site nécessitant une BD :</a:t>
            </a:r>
          </a:p>
          <a:p>
            <a:pPr lvl="1" eaLnBrk="1" hangingPunct="1">
              <a:defRPr/>
            </a:pPr>
            <a:r>
              <a:rPr lang="fr-FR" dirty="0"/>
              <a:t>Connexion en début de chaque page PHP</a:t>
            </a:r>
          </a:p>
          <a:p>
            <a:pPr lvl="1" eaLnBrk="1" hangingPunct="1">
              <a:defRPr/>
            </a:pPr>
            <a:r>
              <a:rPr lang="fr-FR" dirty="0"/>
              <a:t>Requête(s)</a:t>
            </a:r>
          </a:p>
          <a:p>
            <a:pPr lvl="1" eaLnBrk="1" hangingPunct="1">
              <a:defRPr/>
            </a:pPr>
            <a:r>
              <a:rPr lang="fr-FR" dirty="0"/>
              <a:t>Déconnexion en fin de chaque page PHP</a:t>
            </a:r>
          </a:p>
          <a:p>
            <a:pPr lvl="1"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Développement objet d'un site avec une BD :</a:t>
            </a:r>
          </a:p>
          <a:p>
            <a:pPr lvl="1" eaLnBrk="1" hangingPunct="1">
              <a:defRPr/>
            </a:pPr>
            <a:r>
              <a:rPr lang="fr-FR" dirty="0"/>
              <a:t>Connexions à divers endroits dans les méthodes</a:t>
            </a:r>
          </a:p>
          <a:p>
            <a:pPr lvl="1" eaLnBrk="1" hangingPunct="1">
              <a:defRPr/>
            </a:pPr>
            <a:r>
              <a:rPr lang="fr-FR" dirty="0"/>
              <a:t>Requête(s) à divers endroits dans les méthodes</a:t>
            </a:r>
          </a:p>
          <a:p>
            <a:pPr lvl="1" eaLnBrk="1" hangingPunct="1">
              <a:defRPr/>
            </a:pPr>
            <a:r>
              <a:rPr lang="fr-FR" dirty="0"/>
              <a:t>Déconnexion en fin de page PHP à prévoir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dirty="0">
              <a:sym typeface="Wingdings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olidFill>
                  <a:schemeClr val="accent4"/>
                </a:solidFill>
                <a:sym typeface="Wingdings" pitchFamily="2" charset="2"/>
              </a:rPr>
              <a:t> Quand doit-on se connecter, se déconnecter ?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1DC2-034D-4FEA-B39E-27FD0B5389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F4C78F-413E-4EF5-AF7E-53BE62E0AC86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Solution classique :</a:t>
            </a:r>
            <a:br>
              <a:rPr lang="fr-FR" dirty="0"/>
            </a:br>
            <a:r>
              <a:rPr lang="fr-FR" dirty="0"/>
              <a:t>Singleton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A02487-589F-42CB-A909-5299FDA4AB3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89BB85-6BEF-493E-83FA-4188EE70D738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Solution : Singleton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/>
              <a:t>Singleton : objet à instance unique</a:t>
            </a:r>
          </a:p>
          <a:p>
            <a:pPr lvl="1" eaLnBrk="1" hangingPunct="1">
              <a:defRPr/>
            </a:pPr>
            <a:r>
              <a:rPr lang="fr-FR" dirty="0"/>
              <a:t>Pour notre problématique : instance unique =&gt; connexion unique</a:t>
            </a:r>
          </a:p>
          <a:p>
            <a:pPr eaLnBrk="1" hangingPunct="1">
              <a:defRPr/>
            </a:pPr>
            <a:r>
              <a:rPr lang="fr-FR" sz="3200" dirty="0"/>
              <a:t>Réalisation :</a:t>
            </a:r>
          </a:p>
          <a:p>
            <a:pPr lvl="1" eaLnBrk="1" hangingPunct="1">
              <a:defRPr/>
            </a:pPr>
            <a:r>
              <a:rPr lang="fr-FR" sz="2800" dirty="0"/>
              <a:t>1 attribut de classe (</a:t>
            </a:r>
            <a:r>
              <a:rPr lang="fr-FR" sz="28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sz="2800" dirty="0"/>
              <a:t>)</a:t>
            </a:r>
          </a:p>
          <a:p>
            <a:pPr lvl="2" eaLnBrk="1" hangingPunct="1">
              <a:defRPr/>
            </a:pPr>
            <a:r>
              <a:rPr lang="fr-FR" sz="2400" dirty="0">
                <a:sym typeface="Wingdings" pitchFamily="2" charset="2"/>
              </a:rPr>
              <a:t>Instance du Singleton</a:t>
            </a:r>
          </a:p>
          <a:p>
            <a:pPr lvl="1" eaLnBrk="1" hangingPunct="1">
              <a:defRPr/>
            </a:pPr>
            <a:r>
              <a:rPr lang="fr-FR" sz="2800" dirty="0">
                <a:sym typeface="Wingdings" pitchFamily="2" charset="2"/>
              </a:rPr>
              <a:t>1 point d'accès</a:t>
            </a:r>
          </a:p>
          <a:p>
            <a:pPr lvl="2" eaLnBrk="1" hangingPunct="1">
              <a:defRPr/>
            </a:pPr>
            <a:r>
              <a:rPr lang="fr-FR" sz="2400" dirty="0">
                <a:sym typeface="Wingdings" pitchFamily="2" charset="2"/>
              </a:rPr>
              <a:t>méthode de classe (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  <a:sym typeface="Wingdings" pitchFamily="2" charset="2"/>
              </a:rPr>
              <a:t>static</a:t>
            </a:r>
            <a:r>
              <a:rPr lang="fr-FR" sz="2400" dirty="0">
                <a:sym typeface="Wingdings" pitchFamily="2" charset="2"/>
              </a:rPr>
              <a:t>), gère l’unicité de l’instance</a:t>
            </a:r>
          </a:p>
          <a:p>
            <a:pPr lvl="1" eaLnBrk="1" hangingPunct="1">
              <a:defRPr/>
            </a:pPr>
            <a:r>
              <a:rPr lang="fr-FR" sz="2800" dirty="0">
                <a:sym typeface="Wingdings" pitchFamily="2" charset="2"/>
              </a:rPr>
              <a:t>limiter l'accès au constructeur</a:t>
            </a:r>
          </a:p>
          <a:p>
            <a:pPr lvl="2" eaLnBrk="1" hangingPunct="1">
              <a:defRPr/>
            </a:pPr>
            <a:r>
              <a:rPr lang="fr-FR" sz="2400" dirty="0">
                <a:sym typeface="Wingdings" pitchFamily="2" charset="2"/>
              </a:rPr>
              <a:t>privé / protégé</a:t>
            </a:r>
          </a:p>
          <a:p>
            <a:pPr lvl="1" eaLnBrk="1" hangingPunct="1">
              <a:defRPr/>
            </a:pPr>
            <a:r>
              <a:rPr lang="fr-FR" sz="2800" dirty="0">
                <a:sym typeface="Wingdings" pitchFamily="2" charset="2"/>
              </a:rPr>
              <a:t>interdire le clonage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CE0318-9398-45B2-919B-BFBCA1233B8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087E46-2AD9-41EC-A944-71B56FC72CCB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Solution : Singleton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Adaptation à la connexion BD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</a:t>
            </a:r>
            <a:r>
              <a:rPr lang="fr-FR" dirty="0"/>
              <a:t> : </a:t>
            </a:r>
            <a:r>
              <a:rPr lang="fr-FR" b="1" dirty="0" err="1">
                <a:latin typeface="Consolas" panose="020B0609020204030204" pitchFamily="49" charset="0"/>
              </a:rPr>
              <a:t>MyPDO</a:t>
            </a:r>
            <a:endParaRPr lang="fr-FR" b="1" dirty="0"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dirty="0"/>
              <a:t>Hérite de </a:t>
            </a:r>
            <a:r>
              <a:rPr lang="fr-FR" b="1" dirty="0">
                <a:latin typeface="Consolas" panose="020B0609020204030204" pitchFamily="49" charset="0"/>
              </a:rPr>
              <a:t>PDO</a:t>
            </a:r>
          </a:p>
          <a:p>
            <a:pPr lvl="1" eaLnBrk="1" hangingPunct="1">
              <a:defRPr/>
            </a:pPr>
            <a:r>
              <a:rPr lang="fr-FR" dirty="0"/>
              <a:t>1 attribut de classe (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fr-FR" dirty="0"/>
              <a:t>)</a:t>
            </a:r>
          </a:p>
          <a:p>
            <a:pPr lvl="2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myPdoInstance</a:t>
            </a:r>
            <a:r>
              <a:rPr lang="fr-FR" b="1" dirty="0"/>
              <a:t>, </a:t>
            </a:r>
            <a:r>
              <a:rPr lang="fr-FR" dirty="0"/>
              <a:t>instance de </a:t>
            </a:r>
            <a:r>
              <a:rPr lang="fr-FR" b="1" dirty="0" err="1">
                <a:latin typeface="Consolas" panose="020B0609020204030204" pitchFamily="49" charset="0"/>
              </a:rPr>
              <a:t>MyPdo</a:t>
            </a:r>
            <a:endParaRPr lang="fr-FR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fr-FR" dirty="0">
                <a:sym typeface="Wingdings" pitchFamily="2" charset="2"/>
              </a:rPr>
              <a:t>1 point d'accès</a:t>
            </a:r>
          </a:p>
          <a:p>
            <a:pPr lvl="2" eaLnBrk="1" hangingPunct="1">
              <a:defRPr/>
            </a:pPr>
            <a:r>
              <a:rPr lang="fr-FR" dirty="0">
                <a:sym typeface="Wingdings" pitchFamily="2" charset="2"/>
              </a:rPr>
              <a:t>Méthode de classe (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  <a:sym typeface="Wingdings" pitchFamily="2" charset="2"/>
              </a:rPr>
              <a:t>static</a:t>
            </a:r>
            <a:r>
              <a:rPr lang="fr-FR" dirty="0">
                <a:sym typeface="Wingdings" pitchFamily="2" charset="2"/>
              </a:rPr>
              <a:t>) </a:t>
            </a:r>
            <a:r>
              <a:rPr lang="fr-FR" b="1" dirty="0" err="1">
                <a:latin typeface="Consolas" panose="020B0609020204030204" pitchFamily="49" charset="0"/>
                <a:sym typeface="Wingdings" pitchFamily="2" charset="2"/>
              </a:rPr>
              <a:t>getInstance</a:t>
            </a:r>
            <a:r>
              <a:rPr lang="fr-FR" b="1" dirty="0">
                <a:latin typeface="Consolas" panose="020B0609020204030204" pitchFamily="49" charset="0"/>
                <a:sym typeface="Wingdings" pitchFamily="2" charset="2"/>
              </a:rPr>
              <a:t>()</a:t>
            </a:r>
            <a:r>
              <a:rPr lang="fr-FR" dirty="0">
                <a:sym typeface="Wingdings" pitchFamily="2" charset="2"/>
              </a:rPr>
              <a:t>, retourne</a:t>
            </a:r>
            <a:r>
              <a:rPr lang="fr-FR" dirty="0"/>
              <a:t> </a:t>
            </a:r>
            <a:r>
              <a:rPr lang="fr-FR" b="1" dirty="0" err="1">
                <a:latin typeface="Consolas" panose="020B0609020204030204" pitchFamily="49" charset="0"/>
              </a:rPr>
              <a:t>myPdoInstance</a:t>
            </a:r>
            <a:endParaRPr lang="fr-FR" b="1" dirty="0">
              <a:latin typeface="Consolas" panose="020B0609020204030204" pitchFamily="49" charset="0"/>
              <a:sym typeface="Wingdings" pitchFamily="2" charset="2"/>
            </a:endParaRPr>
          </a:p>
          <a:p>
            <a:pPr lvl="2" eaLnBrk="1" hangingPunct="1">
              <a:defRPr/>
            </a:pPr>
            <a:r>
              <a:rPr lang="fr-FR" dirty="0">
                <a:sym typeface="Wingdings" pitchFamily="2" charset="2"/>
              </a:rPr>
              <a:t>Instanciation </a:t>
            </a:r>
            <a:r>
              <a:rPr lang="fr-FR" b="1" dirty="0" err="1">
                <a:latin typeface="Consolas" panose="020B0609020204030204" pitchFamily="49" charset="0"/>
                <a:sym typeface="Wingdings" pitchFamily="2" charset="2"/>
              </a:rPr>
              <a:t>MyPdo</a:t>
            </a:r>
            <a:r>
              <a:rPr lang="fr-FR" dirty="0">
                <a:sym typeface="Wingdings" pitchFamily="2" charset="2"/>
              </a:rPr>
              <a:t> si nécessaire =&gt; connexion</a:t>
            </a:r>
          </a:p>
          <a:p>
            <a:pPr lvl="1" eaLnBrk="1" hangingPunct="1">
              <a:defRPr/>
            </a:pPr>
            <a:r>
              <a:rPr lang="fr-FR" dirty="0"/>
              <a:t>constructeur privé, </a:t>
            </a:r>
            <a:r>
              <a:rPr lang="fr-FR" i="1" dirty="0">
                <a:solidFill>
                  <a:schemeClr val="accent3"/>
                </a:solidFill>
              </a:rPr>
              <a:t>empêche de construire </a:t>
            </a:r>
            <a:r>
              <a:rPr lang="fr-FR" i="1" dirty="0" err="1">
                <a:solidFill>
                  <a:schemeClr val="accent3"/>
                </a:solidFill>
              </a:rPr>
              <a:t>MyPDO</a:t>
            </a:r>
            <a:r>
              <a:rPr lang="fr-FR" i="1" dirty="0">
                <a:solidFill>
                  <a:schemeClr val="accent3"/>
                </a:solidFill>
              </a:rPr>
              <a:t>, pas PDO</a:t>
            </a:r>
          </a:p>
          <a:p>
            <a:pPr lvl="2" eaLnBrk="1" hangingPunct="1">
              <a:defRPr/>
            </a:pPr>
            <a:r>
              <a:rPr lang="fr-FR" dirty="0"/>
              <a:t>Interdire la construction</a:t>
            </a:r>
          </a:p>
          <a:p>
            <a:pPr lvl="1" eaLnBrk="1" hangingPunct="1">
              <a:defRPr/>
            </a:pPr>
            <a:r>
              <a:rPr lang="fr-FR" dirty="0"/>
              <a:t>Destructeur, </a:t>
            </a:r>
            <a:r>
              <a:rPr lang="fr-FR" i="1" dirty="0">
                <a:solidFill>
                  <a:schemeClr val="accent3"/>
                </a:solidFill>
              </a:rPr>
              <a:t>inutile car aucune action supplémentaire par rapport à PDO</a:t>
            </a:r>
          </a:p>
          <a:p>
            <a:pPr lvl="1" eaLnBrk="1" hangingPunct="1">
              <a:defRPr/>
            </a:pPr>
            <a:r>
              <a:rPr lang="fr-FR" dirty="0"/>
              <a:t>mise hors service de la méthode </a:t>
            </a:r>
            <a:r>
              <a:rPr lang="fr-FR" b="1" dirty="0">
                <a:latin typeface="Consolas" panose="020B0609020204030204" pitchFamily="49" charset="0"/>
              </a:rPr>
              <a:t>__clone</a:t>
            </a:r>
            <a:endParaRPr lang="fr-FR" i="1" dirty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MyPdo</a:t>
            </a:r>
            <a:r>
              <a:rPr lang="fr-FR" dirty="0"/>
              <a:t> = usine à instance unique de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MyPdo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A24B78-21A2-4321-8FEA-335AFB08B79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C089AC-1128-4714-9E02-6E1165A0DC84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A62F3-84D9-492E-ACAD-8B101D35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Diagramme de la classe </a:t>
            </a:r>
            <a:r>
              <a:rPr lang="fr-FR" b="1" dirty="0" err="1">
                <a:latin typeface="Consolas" panose="020B0609020204030204" pitchFamily="49" charset="0"/>
              </a:rPr>
              <a:t>MyPdo</a:t>
            </a:r>
            <a:endParaRPr lang="fr-FR" b="1" dirty="0">
              <a:latin typeface="Consolas" panose="020B0609020204030204" pitchFamily="49" charset="0"/>
            </a:endParaRP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98F5FE7B-C2B5-4EED-96A8-9ECFAD191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481" y="1193052"/>
            <a:ext cx="9361038" cy="519103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A01DE-D07C-43D8-ADF5-123B7FF43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53C7-C6D9-4B91-AC5C-AD90E3CAF029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34BE24-3505-4E8F-8082-EECB314F70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117C04-96BF-4E3E-8CEF-9617D221A959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06D40C-1082-4B20-A345-87D2DE6FE1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  <p:extLst>
      <p:ext uri="{BB962C8B-B14F-4D97-AF65-F5344CB8AC3E}">
        <p14:creationId xmlns:p14="http://schemas.microsoft.com/office/powerpoint/2010/main" val="161432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Durée de vie de l'objet </a:t>
            </a:r>
            <a:r>
              <a:rPr lang="fr-FR" b="1" dirty="0" err="1">
                <a:latin typeface="Consolas" panose="020B0609020204030204" pitchFamily="49" charset="0"/>
              </a:rPr>
              <a:t>MyPdo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Nature de l'objet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MyPdo</a:t>
            </a: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 eaLnBrk="1" hangingPunct="1">
              <a:defRPr/>
            </a:pPr>
            <a:r>
              <a:rPr lang="fr-FR" dirty="0"/>
              <a:t>attribut de classe (</a:t>
            </a:r>
            <a:r>
              <a:rPr lang="fr-FR" b="1" dirty="0" err="1">
                <a:latin typeface="Consolas" panose="020B0609020204030204" pitchFamily="49" charset="0"/>
              </a:rPr>
              <a:t>static</a:t>
            </a:r>
            <a:r>
              <a:rPr lang="fr-FR" dirty="0"/>
              <a:t>) : variable globale</a:t>
            </a:r>
          </a:p>
          <a:p>
            <a:pPr>
              <a:defRPr/>
            </a:pPr>
            <a:r>
              <a:rPr lang="fr-FR" dirty="0"/>
              <a:t>Construction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MyPdo</a:t>
            </a:r>
            <a:r>
              <a:rPr lang="fr-FR" dirty="0"/>
              <a:t> (et donc </a:t>
            </a:r>
            <a:r>
              <a:rPr lang="fr-FR" b="1" dirty="0">
                <a:latin typeface="Consolas" panose="020B0609020204030204" pitchFamily="49" charset="0"/>
              </a:rPr>
              <a:t>PDO</a:t>
            </a:r>
            <a:r>
              <a:rPr lang="fr-FR" dirty="0"/>
              <a:t>)</a:t>
            </a:r>
          </a:p>
          <a:p>
            <a:pPr lvl="1" eaLnBrk="1" hangingPunct="1">
              <a:defRPr/>
            </a:pPr>
            <a:r>
              <a:rPr lang="fr-FR" dirty="0"/>
              <a:t>créé au premier appel de </a:t>
            </a:r>
            <a:r>
              <a:rPr lang="fr-FR" b="1" dirty="0" err="1">
                <a:latin typeface="Consolas" panose="020B0609020204030204" pitchFamily="49" charset="0"/>
              </a:rPr>
              <a:t>MyPDO</a:t>
            </a:r>
            <a:r>
              <a:rPr lang="fr-FR" b="1" dirty="0">
                <a:latin typeface="Consolas" panose="020B0609020204030204" pitchFamily="49" charset="0"/>
              </a:rPr>
              <a:t>::</a:t>
            </a:r>
            <a:r>
              <a:rPr lang="fr-FR" b="1" dirty="0" err="1">
                <a:latin typeface="Consolas" panose="020B0609020204030204" pitchFamily="49" charset="0"/>
              </a:rPr>
              <a:t>getInstance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</a:p>
          <a:p>
            <a:pPr>
              <a:defRPr/>
            </a:pPr>
            <a:r>
              <a:rPr lang="fr-FR" dirty="0"/>
              <a:t>Destruction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MyPdo</a:t>
            </a:r>
            <a:r>
              <a:rPr lang="fr-FR" dirty="0"/>
              <a:t> (et donc </a:t>
            </a:r>
            <a:r>
              <a:rPr lang="fr-FR" b="1" dirty="0">
                <a:latin typeface="Consolas" panose="020B0609020204030204" pitchFamily="49" charset="0"/>
              </a:rPr>
              <a:t>PDO</a:t>
            </a:r>
            <a:r>
              <a:rPr lang="fr-FR" dirty="0"/>
              <a:t>)</a:t>
            </a:r>
          </a:p>
          <a:p>
            <a:pPr lvl="1" eaLnBrk="1" hangingPunct="1">
              <a:defRPr/>
            </a:pPr>
            <a:r>
              <a:rPr lang="fr-FR" dirty="0"/>
              <a:t>variable globale : durée de vie = le programme</a:t>
            </a:r>
          </a:p>
          <a:p>
            <a:pPr lvl="1" eaLnBrk="1" hangingPunct="1">
              <a:defRPr/>
            </a:pPr>
            <a:r>
              <a:rPr lang="fr-FR" dirty="0"/>
              <a:t>détruit en fin de programme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accent4"/>
                </a:solidFill>
              </a:rPr>
              <a:t>Bilan</a:t>
            </a:r>
            <a:endParaRPr lang="fr-FR" dirty="0"/>
          </a:p>
          <a:p>
            <a:pPr lvl="1" eaLnBrk="1" hangingPunct="1">
              <a:defRPr/>
            </a:pPr>
            <a:r>
              <a:rPr lang="fr-FR" dirty="0"/>
              <a:t>Connexion (construction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</a:t>
            </a:r>
            <a:r>
              <a:rPr lang="fr-FR" dirty="0"/>
              <a:t>) lors de la première requête</a:t>
            </a:r>
          </a:p>
          <a:p>
            <a:pPr lvl="1">
              <a:defRPr/>
            </a:pPr>
            <a:r>
              <a:rPr lang="fr-FR" dirty="0"/>
              <a:t>Déconnexion (destruction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PDO</a:t>
            </a:r>
            <a:r>
              <a:rPr lang="fr-FR" dirty="0"/>
              <a:t>) à la fin du script</a:t>
            </a:r>
          </a:p>
          <a:p>
            <a:pPr lvl="1" eaLnBrk="1" hangingPunct="1">
              <a:defRPr/>
            </a:pPr>
            <a:r>
              <a:rPr lang="fr-FR" dirty="0"/>
              <a:t>Fonctionnement propre et transparent pour le développeur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52532F-3E6E-4E30-AA6C-CB13C893ACB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A93369-9485-4C8A-9613-C9EE39733681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Implémentation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3D5923-94D1-4951-B787-8FCB4E533CD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47A29-EFD2-43C6-83D3-1C91E8BEBA6F}" type="datetime11">
              <a:rPr lang="fr-FR" smtClean="0"/>
              <a:t>12:59:20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755</TotalTime>
  <Words>1351</Words>
  <Application>Microsoft Office PowerPoint</Application>
  <PresentationFormat>Grand écran</PresentationFormat>
  <Paragraphs>293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Courier New</vt:lpstr>
      <vt:lpstr>Wingdings</vt:lpstr>
      <vt:lpstr>Thème2019-3</vt:lpstr>
      <vt:lpstr>Bases de données Singleton pour la connexion</vt:lpstr>
      <vt:lpstr>Problématique</vt:lpstr>
      <vt:lpstr>Problème posé</vt:lpstr>
      <vt:lpstr>Solution classique : Singleton</vt:lpstr>
      <vt:lpstr>Solution : Singleton</vt:lpstr>
      <vt:lpstr>Solution : Singleton</vt:lpstr>
      <vt:lpstr>Diagramme de la classe MyPdo</vt:lpstr>
      <vt:lpstr>Durée de vie de l'objet MyPdo</vt:lpstr>
      <vt:lpstr>Implémentation</vt:lpstr>
      <vt:lpstr>Une implémentation</vt:lpstr>
      <vt:lpstr>Une implémentation</vt:lpstr>
      <vt:lpstr>Une implémentation</vt:lpstr>
      <vt:lpstr>Une implémentation</vt:lpstr>
      <vt:lpstr>Gestion des paramètres de configuration</vt:lpstr>
      <vt:lpstr>Une implémentation</vt:lpstr>
      <vt:lpstr>Une implémentation</vt:lpstr>
      <vt:lpstr>Utilisation</vt:lpstr>
      <vt:lpstr>Utilisation</vt:lpstr>
      <vt:lpstr>Utilisation</vt:lpstr>
      <vt:lpstr>Amélioration de la configuration : fichier ini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262</cp:revision>
  <cp:lastPrinted>1601-01-01T00:00:00Z</cp:lastPrinted>
  <dcterms:created xsi:type="dcterms:W3CDTF">2006-05-08T21:01:04Z</dcterms:created>
  <dcterms:modified xsi:type="dcterms:W3CDTF">2023-04-14T11:00:29Z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