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24" r:id="rId1"/>
  </p:sldMasterIdLst>
  <p:notesMasterIdLst>
    <p:notesMasterId r:id="rId52"/>
  </p:notesMasterIdLst>
  <p:handoutMasterIdLst>
    <p:handoutMasterId r:id="rId53"/>
  </p:handoutMasterIdLst>
  <p:sldIdLst>
    <p:sldId id="256" r:id="rId2"/>
    <p:sldId id="307" r:id="rId3"/>
    <p:sldId id="257" r:id="rId4"/>
    <p:sldId id="303" r:id="rId5"/>
    <p:sldId id="316" r:id="rId6"/>
    <p:sldId id="315" r:id="rId7"/>
    <p:sldId id="308" r:id="rId8"/>
    <p:sldId id="265" r:id="rId9"/>
    <p:sldId id="266" r:id="rId10"/>
    <p:sldId id="309" r:id="rId11"/>
    <p:sldId id="260" r:id="rId12"/>
    <p:sldId id="310" r:id="rId13"/>
    <p:sldId id="261" r:id="rId14"/>
    <p:sldId id="262" r:id="rId15"/>
    <p:sldId id="263" r:id="rId16"/>
    <p:sldId id="264" r:id="rId17"/>
    <p:sldId id="267" r:id="rId18"/>
    <p:sldId id="268" r:id="rId19"/>
    <p:sldId id="311" r:id="rId20"/>
    <p:sldId id="269" r:id="rId21"/>
    <p:sldId id="293" r:id="rId22"/>
    <p:sldId id="305" r:id="rId23"/>
    <p:sldId id="318" r:id="rId24"/>
    <p:sldId id="294" r:id="rId25"/>
    <p:sldId id="295" r:id="rId26"/>
    <p:sldId id="296" r:id="rId27"/>
    <p:sldId id="297" r:id="rId28"/>
    <p:sldId id="298" r:id="rId29"/>
    <p:sldId id="300" r:id="rId30"/>
    <p:sldId id="299" r:id="rId31"/>
    <p:sldId id="306" r:id="rId32"/>
    <p:sldId id="312" r:id="rId33"/>
    <p:sldId id="279" r:id="rId34"/>
    <p:sldId id="302" r:id="rId35"/>
    <p:sldId id="281" r:id="rId36"/>
    <p:sldId id="280" r:id="rId37"/>
    <p:sldId id="283" r:id="rId38"/>
    <p:sldId id="284" r:id="rId39"/>
    <p:sldId id="285" r:id="rId40"/>
    <p:sldId id="282" r:id="rId41"/>
    <p:sldId id="313" r:id="rId42"/>
    <p:sldId id="286" r:id="rId43"/>
    <p:sldId id="287" r:id="rId44"/>
    <p:sldId id="288" r:id="rId45"/>
    <p:sldId id="289" r:id="rId46"/>
    <p:sldId id="292" r:id="rId47"/>
    <p:sldId id="290" r:id="rId48"/>
    <p:sldId id="317" r:id="rId49"/>
    <p:sldId id="314" r:id="rId50"/>
    <p:sldId id="301" r:id="rId5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FF"/>
    <a:srgbClr val="0000FF"/>
    <a:srgbClr val="CCCCFF"/>
    <a:srgbClr val="9966FF"/>
    <a:srgbClr val="FF0000"/>
    <a:srgbClr val="FF9900"/>
    <a:srgbClr val="32F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4" autoAdjust="0"/>
    <p:restoredTop sz="94725" autoAdjust="0"/>
  </p:normalViewPr>
  <p:slideViewPr>
    <p:cSldViewPr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0" d="100"/>
          <a:sy n="130" d="100"/>
        </p:scale>
        <p:origin x="-398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17B76C-1CC9-45DE-9A6B-6475DA88B7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5592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30BDB6-1ABA-4DAB-AF10-14AD295319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403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0272CA8B-02D0-4FFD-A57B-FA338191541D}" type="slidenum">
              <a:rPr lang="fr-FR" altLang="fr-FR" sz="1200">
                <a:latin typeface="Arial" panose="020B0604020202020204" pitchFamily="34" charset="0"/>
              </a:rPr>
              <a:pPr/>
              <a:t>1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6FF7D338-D595-4152-85B9-7C34E0D2848A}" type="slidenum">
              <a:rPr lang="fr-FR" altLang="fr-FR" sz="1200">
                <a:latin typeface="Arial" panose="020B0604020202020204" pitchFamily="34" charset="0"/>
              </a:rPr>
              <a:pPr/>
              <a:t>16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EEF99C9F-C529-41C3-B164-B26A21EE27CB}" type="slidenum">
              <a:rPr lang="fr-FR" altLang="fr-FR" sz="1200">
                <a:latin typeface="Arial" panose="020B0604020202020204" pitchFamily="34" charset="0"/>
              </a:rPr>
              <a:pPr/>
              <a:t>17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8319721F-C287-4970-89EC-A24E92E598DA}" type="slidenum">
              <a:rPr lang="fr-FR" altLang="fr-FR" sz="1200">
                <a:latin typeface="Arial" panose="020B0604020202020204" pitchFamily="34" charset="0"/>
              </a:rPr>
              <a:pPr/>
              <a:t>18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15AA1EA8-0D00-4DD7-AF8D-C3806F0A065F}" type="slidenum">
              <a:rPr lang="fr-FR" altLang="fr-FR" sz="1200">
                <a:latin typeface="Arial" panose="020B0604020202020204" pitchFamily="34" charset="0"/>
              </a:rPr>
              <a:pPr/>
              <a:t>20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5A4C650B-E883-44AB-AAE7-C34606F2ECE8}" type="slidenum">
              <a:rPr lang="fr-FR" altLang="fr-FR" sz="1200">
                <a:latin typeface="Arial" panose="020B0604020202020204" pitchFamily="34" charset="0"/>
              </a:rPr>
              <a:pPr/>
              <a:t>21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F85E8718-9697-4966-95EC-8BF619840345}" type="slidenum">
              <a:rPr lang="fr-FR" altLang="fr-FR" sz="1200">
                <a:latin typeface="Arial" panose="020B0604020202020204" pitchFamily="34" charset="0"/>
              </a:rPr>
              <a:pPr/>
              <a:t>22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FFDE77BA-EEBF-4DA0-8012-C59CAB65598F}" type="slidenum">
              <a:rPr lang="fr-FR" altLang="fr-FR" sz="1200">
                <a:latin typeface="Arial" panose="020B0604020202020204" pitchFamily="34" charset="0"/>
              </a:rPr>
              <a:pPr/>
              <a:t>23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44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FFDE77BA-EEBF-4DA0-8012-C59CAB65598F}" type="slidenum">
              <a:rPr lang="fr-FR" altLang="fr-FR" sz="1200">
                <a:latin typeface="Arial" panose="020B0604020202020204" pitchFamily="34" charset="0"/>
              </a:rPr>
              <a:pPr/>
              <a:t>24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3BB661E9-D76A-426C-88AD-2865B79AFED2}" type="slidenum">
              <a:rPr lang="fr-FR" altLang="fr-FR" sz="1200">
                <a:latin typeface="Arial" panose="020B0604020202020204" pitchFamily="34" charset="0"/>
              </a:rPr>
              <a:pPr/>
              <a:t>25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50CBF19B-EC69-4ED2-9304-01F18687AB1D}" type="slidenum">
              <a:rPr lang="fr-FR" altLang="fr-FR" sz="1200">
                <a:latin typeface="Arial" panose="020B0604020202020204" pitchFamily="34" charset="0"/>
              </a:rPr>
              <a:pPr/>
              <a:t>26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911B140A-A7D7-49D0-980B-3B2AE63C7960}" type="slidenum">
              <a:rPr lang="fr-FR" altLang="fr-FR" sz="1200">
                <a:latin typeface="Arial" panose="020B0604020202020204" pitchFamily="34" charset="0"/>
              </a:rPr>
              <a:pPr/>
              <a:t>3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C858AE0A-EF08-4067-ABC9-EEFD482D2866}" type="slidenum">
              <a:rPr lang="fr-FR" altLang="fr-FR" sz="1200">
                <a:latin typeface="Arial" panose="020B0604020202020204" pitchFamily="34" charset="0"/>
              </a:rPr>
              <a:pPr/>
              <a:t>27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0FB9E7AE-D585-4AA3-9266-F235FF2DB79B}" type="slidenum">
              <a:rPr lang="fr-FR" altLang="fr-FR" sz="1200">
                <a:latin typeface="Arial" panose="020B0604020202020204" pitchFamily="34" charset="0"/>
              </a:rPr>
              <a:pPr/>
              <a:t>28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4D951ECE-DFB5-4A81-AC6A-84FE96C18DD7}" type="slidenum">
              <a:rPr lang="fr-FR" altLang="fr-FR" sz="1200">
                <a:latin typeface="Arial" panose="020B0604020202020204" pitchFamily="34" charset="0"/>
              </a:rPr>
              <a:pPr/>
              <a:t>29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7825EE50-8600-4F9E-8F43-50E6E51B261F}" type="slidenum">
              <a:rPr lang="fr-FR" altLang="fr-FR" sz="1200">
                <a:latin typeface="Arial" panose="020B0604020202020204" pitchFamily="34" charset="0"/>
              </a:rPr>
              <a:pPr/>
              <a:t>30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E1B07412-97D4-4B57-A3FD-4C7AE3489DFC}" type="slidenum">
              <a:rPr lang="fr-FR" altLang="fr-FR" sz="1200">
                <a:latin typeface="Arial" panose="020B0604020202020204" pitchFamily="34" charset="0"/>
              </a:rPr>
              <a:pPr/>
              <a:t>33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70552E32-49DA-4BBF-B721-768B7140AFAC}" type="slidenum">
              <a:rPr lang="fr-FR" altLang="fr-FR" sz="1200">
                <a:latin typeface="Arial" panose="020B0604020202020204" pitchFamily="34" charset="0"/>
              </a:rPr>
              <a:pPr/>
              <a:t>34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741A8341-89D0-478F-BCEB-BF5DDFD61D7C}" type="slidenum">
              <a:rPr lang="fr-FR" altLang="fr-FR" sz="1200">
                <a:latin typeface="Arial" panose="020B0604020202020204" pitchFamily="34" charset="0"/>
              </a:rPr>
              <a:pPr/>
              <a:t>35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1F43297F-6319-4689-B205-DA46E7D72F27}" type="slidenum">
              <a:rPr lang="fr-FR" altLang="fr-FR" sz="1200">
                <a:latin typeface="Arial" panose="020B0604020202020204" pitchFamily="34" charset="0"/>
              </a:rPr>
              <a:pPr/>
              <a:t>36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D77621EE-34C4-420A-AEE5-5D9A094276BC}" type="slidenum">
              <a:rPr lang="fr-FR" altLang="fr-FR" sz="1200">
                <a:latin typeface="Arial" panose="020B0604020202020204" pitchFamily="34" charset="0"/>
              </a:rPr>
              <a:pPr/>
              <a:t>37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1694FB62-0C63-4C0E-B9F4-DD76F78D4A41}" type="slidenum">
              <a:rPr lang="fr-FR" altLang="fr-FR" sz="1200">
                <a:latin typeface="Arial" panose="020B0604020202020204" pitchFamily="34" charset="0"/>
              </a:rPr>
              <a:pPr/>
              <a:t>38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60415885-CEFE-49E7-A223-A28F6B9FBA14}" type="slidenum">
              <a:rPr lang="fr-FR" altLang="fr-FR" sz="1200">
                <a:latin typeface="Arial" panose="020B0604020202020204" pitchFamily="34" charset="0"/>
              </a:rPr>
              <a:pPr/>
              <a:t>6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565C69A8-FC55-4AB7-AA6D-E9FEC0004270}" type="slidenum">
              <a:rPr lang="fr-FR" altLang="fr-FR" sz="1200">
                <a:latin typeface="Arial" panose="020B0604020202020204" pitchFamily="34" charset="0"/>
              </a:rPr>
              <a:pPr/>
              <a:t>39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A39EB280-0F62-4B8F-8D00-8794FA16B249}" type="slidenum">
              <a:rPr lang="fr-FR" altLang="fr-FR" sz="1200">
                <a:latin typeface="Arial" panose="020B0604020202020204" pitchFamily="34" charset="0"/>
              </a:rPr>
              <a:pPr/>
              <a:t>40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7EB64A54-A872-410E-97B0-C1330AAE13C3}" type="slidenum">
              <a:rPr lang="fr-FR" altLang="fr-FR" sz="1200">
                <a:latin typeface="Arial" panose="020B0604020202020204" pitchFamily="34" charset="0"/>
              </a:rPr>
              <a:pPr/>
              <a:t>42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AA8CA497-0980-4C2C-A328-FC8AD6C8AA08}" type="slidenum">
              <a:rPr lang="fr-FR" altLang="fr-FR" sz="1200">
                <a:latin typeface="Arial" panose="020B0604020202020204" pitchFamily="34" charset="0"/>
              </a:rPr>
              <a:pPr/>
              <a:t>43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6611548B-3474-4E16-AA4F-A5208A4EBAD8}" type="slidenum">
              <a:rPr lang="fr-FR" altLang="fr-FR" sz="1200">
                <a:latin typeface="Arial" panose="020B0604020202020204" pitchFamily="34" charset="0"/>
              </a:rPr>
              <a:pPr/>
              <a:t>44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835A65C4-9D54-40A0-8762-EF3092C42442}" type="slidenum">
              <a:rPr lang="fr-FR" altLang="fr-FR" sz="1200">
                <a:latin typeface="Arial" panose="020B0604020202020204" pitchFamily="34" charset="0"/>
              </a:rPr>
              <a:pPr/>
              <a:t>45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824CBDF9-1594-4065-8AC4-9CC0A2776C89}" type="slidenum">
              <a:rPr lang="fr-FR" altLang="fr-FR" sz="1200">
                <a:latin typeface="Arial" panose="020B0604020202020204" pitchFamily="34" charset="0"/>
              </a:rPr>
              <a:pPr/>
              <a:t>46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4B635F21-5818-45E6-900B-E887D134836C}" type="slidenum">
              <a:rPr lang="fr-FR" altLang="fr-FR" sz="1200">
                <a:latin typeface="Arial" panose="020B0604020202020204" pitchFamily="34" charset="0"/>
              </a:rPr>
              <a:pPr/>
              <a:t>47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30C2EFE6-B909-4427-B89B-9E9712EE2A68}" type="slidenum">
              <a:rPr lang="fr-FR" altLang="fr-FR" sz="1200">
                <a:latin typeface="Arial" panose="020B0604020202020204" pitchFamily="34" charset="0"/>
              </a:rPr>
              <a:pPr/>
              <a:t>50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4F8F6ABE-A5F9-419E-86A9-1542C1561AC1}" type="slidenum">
              <a:rPr lang="fr-FR" altLang="fr-FR" sz="1200">
                <a:latin typeface="Arial" panose="020B0604020202020204" pitchFamily="34" charset="0"/>
              </a:rPr>
              <a:pPr/>
              <a:t>8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4F91E039-9AD5-4CC2-8144-764701EE43BE}" type="slidenum">
              <a:rPr lang="fr-FR" altLang="fr-FR" sz="1200">
                <a:latin typeface="Arial" panose="020B0604020202020204" pitchFamily="34" charset="0"/>
              </a:rPr>
              <a:pPr/>
              <a:t>9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63354810-3C75-4A65-B95B-6FCBD7B4BB52}" type="slidenum">
              <a:rPr lang="fr-FR" altLang="fr-FR" sz="1200">
                <a:latin typeface="Arial" panose="020B0604020202020204" pitchFamily="34" charset="0"/>
              </a:rPr>
              <a:pPr/>
              <a:t>11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4239D8F5-4DFF-4662-8C18-18FE22513206}" type="slidenum">
              <a:rPr lang="fr-FR" altLang="fr-FR" sz="1200">
                <a:latin typeface="Arial" panose="020B0604020202020204" pitchFamily="34" charset="0"/>
              </a:rPr>
              <a:pPr/>
              <a:t>13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B5480DC3-8DCE-4ECA-BFE5-934A6C731556}" type="slidenum">
              <a:rPr lang="fr-FR" altLang="fr-FR" sz="1200">
                <a:latin typeface="Arial" panose="020B0604020202020204" pitchFamily="34" charset="0"/>
              </a:rPr>
              <a:pPr/>
              <a:t>14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ACE96FA0-DC08-495A-BE51-6CE50FF0CEB8}" type="slidenum">
              <a:rPr lang="fr-FR" altLang="fr-FR" sz="1200">
                <a:latin typeface="Arial" panose="020B0604020202020204" pitchFamily="34" charset="0"/>
              </a:rPr>
              <a:pPr/>
              <a:t>15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8A3FEEA-7507-4BBF-9A27-C4A5B3ED58AB}" type="datetime11">
              <a:rPr lang="fr-FR" smtClean="0"/>
              <a:t>12:58:53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E2F6B6-43CF-4BDA-B9BE-AFD70624D45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3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11F0E-C281-4053-8B7C-2BC0A85585D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D9458-4100-41E4-A869-E70424738345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276693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0340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0340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F4E4-5827-4B46-AD01-21A46EC86E65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FD41E-7078-4C3A-BCFF-9AE2EAF4BD75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84782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FD98-51FA-4D4B-B623-E754EF2C0BF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71FA9-253E-458C-A66B-B49A4F9D96AC}" type="datetime11">
              <a:rPr lang="fr-FR" smtClean="0"/>
              <a:t>12:58:54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149726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8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5D2D45-D494-49E5-B709-CD2C5C42511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E642C56-D682-4B06-8FAE-71B3ADFD9301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368927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lephp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942975"/>
            <a:ext cx="499745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4000" b="1" cap="small" spc="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629B47-1CEB-4979-8BB2-81B16BCE276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F5D471A-0F6D-41A4-97BF-C592CF176F21}" type="datetime11">
              <a:rPr lang="fr-FR" smtClean="0"/>
              <a:t>12:58:54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141103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3B367D-C392-4256-BB9B-BA0F22E75B8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CE4AEBD-2F69-4D27-BC07-11C9F24B8E7F}" type="datetime11">
              <a:rPr lang="fr-FR" smtClean="0"/>
              <a:t>12:58:54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365984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E0FECA-945C-42A9-A466-62DE91D3E3C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84F4E0-B5C9-4162-975E-EB1E6ABB904D}" type="datetime11">
              <a:rPr lang="fr-FR" smtClean="0"/>
              <a:t>12:58:54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257686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1580D9-26BC-4F61-A73E-18D755CE3FF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A764167-C386-4FAB-9EB8-1883BE793969}" type="datetime11">
              <a:rPr lang="fr-FR" smtClean="0"/>
              <a:t>12:58:54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132145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7E018D-329F-4912-B0C5-EE44B336DD1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1149F7D-8CBB-4FFC-93FA-7D21FC89D780}" type="datetime11">
              <a:rPr lang="fr-FR" smtClean="0"/>
              <a:t>12:58:54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244801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2D8BA3-5D07-43DB-AF2B-FC3AFD6CC861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EB1B72E-58B2-425D-A7F3-48D5D7693F1B}" type="datetime11">
              <a:rPr lang="fr-FR" smtClean="0"/>
              <a:t>12:58:54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43548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28A9F-DC86-4AED-BEC1-65D68EC8ACD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228B-4757-4B41-B88B-49EDE794CFC4}" type="datetime11">
              <a:rPr lang="fr-FR" smtClean="0"/>
              <a:t>12:58:54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27786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1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53188"/>
            <a:ext cx="284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3D27FE-72A2-4445-A27D-D81132E3797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188"/>
            <a:ext cx="284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57F0755-9D62-498A-9DF8-358E8F6DABAE}" type="datetime11">
              <a:rPr lang="fr-FR" smtClean="0"/>
              <a:t>12:58:53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53188"/>
            <a:ext cx="3860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274638"/>
            <a:ext cx="1095900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PHP</a:t>
            </a:r>
            <a:br>
              <a:rPr lang="fr-FR"/>
            </a:br>
            <a:r>
              <a:rPr lang="fr-FR"/>
              <a:t>PDO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/>
              <a:t>Jérôme CUTRONA</a:t>
            </a: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jerome.cutrona@univ-reims.fr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FE2A2D-D702-4480-8329-10F241F07845}" type="datetime11">
              <a:rPr lang="fr-FR" smtClean="0"/>
              <a:t>12:58:53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5685E626-6451-4AA6-B5B8-C1B8198F145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</a:t>
            </a:fld>
            <a:endParaRPr lang="fr-FR" altLang="fr-FR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Comment se connecter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03B18884-C137-4CB4-97DE-FDD8C385BEB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F85032E-4DDB-4C52-B8FF-EA29BCED4852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Connexions et gestionnaire de connexion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Instanciation d'un objet </a:t>
            </a:r>
            <a:r>
              <a:rPr lang="fr-FR" b="1" dirty="0">
                <a:solidFill>
                  <a:schemeClr val="accent2"/>
                </a:solidFill>
              </a:rPr>
              <a:t>PDO</a:t>
            </a: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dbh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=new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PDO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DSN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[, </a:t>
            </a: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user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[, </a:t>
            </a:r>
            <a:r>
              <a:rPr lang="fr-FR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pass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[, </a:t>
            </a: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options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]]]);</a:t>
            </a:r>
          </a:p>
          <a:p>
            <a:pPr eaLnBrk="1" hangingPunct="1">
              <a:defRPr/>
            </a:pP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DSN</a:t>
            </a:r>
            <a:r>
              <a:rPr lang="fr-FR" dirty="0"/>
              <a:t> : </a:t>
            </a:r>
            <a:r>
              <a:rPr lang="fr-FR" b="1" dirty="0">
                <a:solidFill>
                  <a:schemeClr val="accent2"/>
                </a:solidFill>
              </a:rPr>
              <a:t>D</a:t>
            </a:r>
            <a:r>
              <a:rPr lang="fr-FR" dirty="0"/>
              <a:t>ata </a:t>
            </a:r>
            <a:r>
              <a:rPr lang="fr-FR" b="1" dirty="0">
                <a:solidFill>
                  <a:schemeClr val="accent2"/>
                </a:solidFill>
              </a:rPr>
              <a:t>S</a:t>
            </a:r>
            <a:r>
              <a:rPr lang="fr-FR" dirty="0"/>
              <a:t>ource </a:t>
            </a:r>
            <a:r>
              <a:rPr lang="fr-FR" b="1" dirty="0">
                <a:solidFill>
                  <a:schemeClr val="accent2"/>
                </a:solidFill>
              </a:rPr>
              <a:t>N</a:t>
            </a:r>
            <a:r>
              <a:rPr lang="fr-FR" dirty="0"/>
              <a:t>ame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nom_du_driver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: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syntaxe_spécifique_au_driver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>
              <a:buSzTx/>
              <a:buFont typeface="Wingdings" panose="05000000000000000000" pitchFamily="2" charset="2"/>
              <a:buChar char="§"/>
              <a:defRPr/>
            </a:pPr>
            <a:r>
              <a:rPr lang="fr-FR" dirty="0"/>
              <a:t>Exemple :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mysql:host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localhost;dbname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ma_base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endParaRPr lang="fr-FR" b="1" dirty="0">
              <a:solidFill>
                <a:schemeClr val="accent2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user</a:t>
            </a:r>
            <a:r>
              <a:rPr lang="fr-FR" dirty="0"/>
              <a:t> : nom d'utilisateur, </a:t>
            </a:r>
            <a:r>
              <a:rPr lang="fr-FR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pass</a:t>
            </a:r>
            <a:r>
              <a:rPr lang="fr-FR" dirty="0"/>
              <a:t> : mot de passe</a:t>
            </a:r>
          </a:p>
          <a:p>
            <a:pPr eaLnBrk="1" hangingPunct="1">
              <a:defRPr/>
            </a:pP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options</a:t>
            </a:r>
            <a:r>
              <a:rPr lang="fr-FR" dirty="0"/>
              <a:t> : tableau associatif</a:t>
            </a:r>
          </a:p>
          <a:p>
            <a:pPr lvl="1" eaLnBrk="1" hangingPunct="1">
              <a:defRPr/>
            </a:pPr>
            <a:r>
              <a:rPr lang="fr-FR" dirty="0"/>
              <a:t>spécifiques au driver</a:t>
            </a:r>
          </a:p>
          <a:p>
            <a:pPr lvl="1" eaLnBrk="1" hangingPunct="1">
              <a:defRPr/>
            </a:pPr>
            <a:r>
              <a:rPr lang="fr-FR" dirty="0"/>
              <a:t>Ex :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[PDO::ATTR_PERSISTENT =&gt;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true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</a:p>
          <a:p>
            <a:pPr eaLnBrk="1" hangingPunct="1">
              <a:defRPr/>
            </a:pPr>
            <a:r>
              <a:rPr lang="fr-FR" dirty="0"/>
              <a:t>Fin de connexion :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dbh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null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; /* ou */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unset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($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dbh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AF69C59C-C8BF-443D-80E9-AC1A8AB4934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5F47D79-DE57-4D21-9F29-07502284649D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Gestion des erreurs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E5F7DA8-B545-4B6A-AEE2-7B6348A59EB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A85A051-D5C1-4758-A3C1-E780D05F6AEF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Gestion des erreurs de connexion 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Connexion par construction d'un objet</a:t>
            </a:r>
          </a:p>
          <a:p>
            <a:pPr eaLnBrk="1" hangingPunct="1">
              <a:defRPr/>
            </a:pPr>
            <a:r>
              <a:rPr lang="fr-FR" dirty="0"/>
              <a:t>Gestion envisageable des erreurs</a:t>
            </a:r>
          </a:p>
          <a:p>
            <a:pPr lvl="1" eaLnBrk="1" hangingPunct="1">
              <a:defRPr/>
            </a:pPr>
            <a:r>
              <a:rPr lang="fr-FR" sz="2800" dirty="0"/>
              <a:t>Aucune</a:t>
            </a:r>
          </a:p>
          <a:p>
            <a:pPr lvl="1" eaLnBrk="1" hangingPunct="1">
              <a:defRPr/>
            </a:pPr>
            <a:r>
              <a:rPr lang="fr-FR" sz="2800" dirty="0"/>
              <a:t>Fin brutale (</a:t>
            </a:r>
            <a:r>
              <a:rPr lang="fr-FR" sz="2800" b="1" dirty="0">
                <a:latin typeface="Consolas" panose="020B0609020204030204" pitchFamily="49" charset="0"/>
                <a:cs typeface="Courier New" panose="02070309020205020404" pitchFamily="49" charset="0"/>
              </a:rPr>
              <a:t>exit</a:t>
            </a:r>
            <a:r>
              <a:rPr lang="fr-FR" sz="2800" dirty="0"/>
              <a:t>, </a:t>
            </a:r>
            <a:r>
              <a:rPr lang="fr-FR" sz="2800" b="1" dirty="0">
                <a:latin typeface="Consolas" panose="020B0609020204030204" pitchFamily="49" charset="0"/>
                <a:cs typeface="Courier New" panose="02070309020205020404" pitchFamily="49" charset="0"/>
              </a:rPr>
              <a:t>die</a:t>
            </a:r>
            <a:r>
              <a:rPr lang="fr-FR" sz="2800" dirty="0"/>
              <a:t>)</a:t>
            </a:r>
          </a:p>
          <a:p>
            <a:pPr lvl="1" eaLnBrk="1" hangingPunct="1">
              <a:defRPr/>
            </a:pPr>
            <a:r>
              <a:rPr lang="fr-FR" sz="2800" dirty="0"/>
              <a:t>État</a:t>
            </a:r>
          </a:p>
          <a:p>
            <a:pPr lvl="1" eaLnBrk="1" hangingPunct="1">
              <a:defRPr/>
            </a:pPr>
            <a:r>
              <a:rPr lang="fr-FR" sz="2800" dirty="0"/>
              <a:t>Exception</a:t>
            </a:r>
          </a:p>
          <a:p>
            <a:pPr eaLnBrk="1" hangingPunct="1">
              <a:defRPr/>
            </a:pPr>
            <a:r>
              <a:rPr lang="fr-FR" dirty="0"/>
              <a:t>En cas d'erreur de connexion</a:t>
            </a:r>
          </a:p>
          <a:p>
            <a:pPr lvl="1" eaLnBrk="1" hangingPunct="1">
              <a:defRPr/>
            </a:pPr>
            <a:r>
              <a:rPr lang="fr-FR" sz="2800" dirty="0"/>
              <a:t>Objet 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PDOException</a:t>
            </a:r>
            <a:r>
              <a:rPr lang="fr-FR" sz="2800" dirty="0"/>
              <a:t> lancé</a:t>
            </a:r>
          </a:p>
          <a:p>
            <a:pPr lvl="1" eaLnBrk="1" hangingPunct="1">
              <a:defRPr/>
            </a:pPr>
            <a:r>
              <a:rPr lang="fr-FR" sz="2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PDOException</a:t>
            </a:r>
            <a:r>
              <a:rPr lang="fr-FR" sz="2800" dirty="0"/>
              <a:t> </a:t>
            </a:r>
            <a:r>
              <a:rPr lang="fr-FR" sz="2800" dirty="0">
                <a:solidFill>
                  <a:schemeClr val="accent2"/>
                </a:solidFill>
              </a:rPr>
              <a:t>hérite</a:t>
            </a:r>
            <a:r>
              <a:rPr lang="fr-FR" sz="2800" dirty="0">
                <a:solidFill>
                  <a:schemeClr val="hlink"/>
                </a:solidFill>
              </a:rPr>
              <a:t> </a:t>
            </a:r>
            <a:r>
              <a:rPr lang="fr-FR" sz="2800" dirty="0">
                <a:solidFill>
                  <a:schemeClr val="accent2"/>
                </a:solidFill>
              </a:rPr>
              <a:t>de</a:t>
            </a:r>
            <a:r>
              <a:rPr lang="fr-FR" sz="2800" dirty="0">
                <a:solidFill>
                  <a:schemeClr val="hlink"/>
                </a:solidFill>
              </a:rPr>
              <a:t> 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Exception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70B91432-CBBF-4666-B73A-5457B6BE4F6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74A0244-AF23-4074-A13E-9D70D4ED9FE3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Gestion des erreurs de connexion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&lt;?</a:t>
            </a:r>
            <a:r>
              <a:rPr lang="fr-FR" sz="24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php</a:t>
            </a:r>
            <a:endParaRPr lang="fr-FR" sz="24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try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   $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dbh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4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mysql:host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dbs;dbname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=music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',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user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pass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latin typeface="Consolas" panose="020B0609020204030204" pitchFamily="49" charset="0"/>
              </a:rPr>
              <a:t>…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</a:rPr>
              <a:t>  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dbh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null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catch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PDOException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e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   </a:t>
            </a: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&lt;p&gt;Erreur de base de données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die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B9AC10B-8875-4668-8057-AC1EFF47A8E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5220567-A204-41F8-80BC-83599DE303FC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Gestion des erreurs (hormis connexion)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PDO::ERRMODE_SILENT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/>
              <a:t>(</a:t>
            </a:r>
            <a:r>
              <a:rPr lang="fr-FR" i="1" dirty="0"/>
              <a:t>par défaut</a:t>
            </a:r>
            <a:r>
              <a:rPr lang="fr-FR" dirty="0"/>
              <a:t>)	</a:t>
            </a:r>
          </a:p>
          <a:p>
            <a:pPr lvl="1" eaLnBrk="1" hangingPunct="1">
              <a:defRPr/>
            </a:pPr>
            <a:r>
              <a:rPr lang="fr-FR" sz="2800" dirty="0"/>
              <a:t>Mode </a:t>
            </a:r>
            <a:r>
              <a:rPr lang="fr-FR" sz="2800" dirty="0">
                <a:solidFill>
                  <a:schemeClr val="accent2"/>
                </a:solidFill>
              </a:rPr>
              <a:t>silencieux</a:t>
            </a:r>
            <a:r>
              <a:rPr lang="fr-FR" sz="2800" dirty="0"/>
              <a:t>, mise en place d'un </a:t>
            </a:r>
            <a:r>
              <a:rPr lang="fr-FR" sz="2800" dirty="0">
                <a:solidFill>
                  <a:schemeClr val="accent2"/>
                </a:solidFill>
              </a:rPr>
              <a:t>code</a:t>
            </a:r>
            <a:r>
              <a:rPr lang="fr-FR" sz="2800" dirty="0">
                <a:solidFill>
                  <a:schemeClr val="hlink"/>
                </a:solidFill>
              </a:rPr>
              <a:t> </a:t>
            </a:r>
            <a:r>
              <a:rPr lang="fr-FR" sz="2800" dirty="0">
                <a:solidFill>
                  <a:schemeClr val="accent2"/>
                </a:solidFill>
              </a:rPr>
              <a:t>d'erreur</a:t>
            </a:r>
          </a:p>
          <a:p>
            <a:pPr lvl="1" eaLnBrk="1" hangingPunct="1">
              <a:defRPr/>
            </a:pPr>
            <a:r>
              <a:rPr lang="fr-FR" sz="2800" b="1" dirty="0">
                <a:latin typeface="Consolas" panose="020B0609020204030204" pitchFamily="49" charset="0"/>
                <a:cs typeface="Courier New" panose="02070309020205020404" pitchFamily="49" charset="0"/>
              </a:rPr>
              <a:t>PDO</a:t>
            </a:r>
            <a:r>
              <a:rPr lang="fr-FR" sz="2800" dirty="0"/>
              <a:t> : 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errorCode</a:t>
            </a:r>
            <a:r>
              <a:rPr lang="fr-FR" sz="2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sz="2800" dirty="0"/>
              <a:t> / 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errorInfo</a:t>
            </a:r>
            <a:r>
              <a:rPr lang="fr-FR" sz="2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1" eaLnBrk="1" hangingPunct="1">
              <a:defRPr/>
            </a:pPr>
            <a:r>
              <a:rPr lang="fr-FR" sz="2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PDOStatement</a:t>
            </a:r>
            <a:r>
              <a:rPr lang="fr-FR" sz="2800" dirty="0"/>
              <a:t> : 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errorCode</a:t>
            </a:r>
            <a:r>
              <a:rPr lang="fr-FR" sz="2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sz="2800" dirty="0">
                <a:cs typeface="Courier New" panose="02070309020205020404" pitchFamily="49" charset="0"/>
              </a:rPr>
              <a:t> </a:t>
            </a:r>
            <a:r>
              <a:rPr lang="fr-FR" sz="2800" dirty="0"/>
              <a:t>/ 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errorInfo</a:t>
            </a:r>
            <a:r>
              <a:rPr lang="fr-FR" sz="2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sz="2800" b="1" dirty="0"/>
              <a:t> </a:t>
            </a:r>
          </a:p>
          <a:p>
            <a:pPr eaLnBrk="1" hangingPunct="1"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PDO::ERRMODE_WARNING</a:t>
            </a:r>
          </a:p>
          <a:p>
            <a:pPr lvl="1" eaLnBrk="1" hangingPunct="1">
              <a:defRPr/>
            </a:pPr>
            <a:r>
              <a:rPr lang="fr-FR" sz="2800" dirty="0"/>
              <a:t>Mise en place du </a:t>
            </a:r>
            <a:r>
              <a:rPr lang="fr-FR" sz="2800" dirty="0">
                <a:solidFill>
                  <a:schemeClr val="accent2"/>
                </a:solidFill>
              </a:rPr>
              <a:t>code</a:t>
            </a:r>
            <a:r>
              <a:rPr lang="fr-FR" sz="2800" dirty="0">
                <a:solidFill>
                  <a:schemeClr val="hlink"/>
                </a:solidFill>
              </a:rPr>
              <a:t> </a:t>
            </a:r>
            <a:r>
              <a:rPr lang="fr-FR" sz="2800" dirty="0">
                <a:solidFill>
                  <a:schemeClr val="accent2"/>
                </a:solidFill>
              </a:rPr>
              <a:t>d'erreur</a:t>
            </a:r>
          </a:p>
          <a:p>
            <a:pPr lvl="1" eaLnBrk="1" hangingPunct="1">
              <a:defRPr/>
            </a:pPr>
            <a:r>
              <a:rPr lang="fr-FR" sz="2800" dirty="0"/>
              <a:t>Émission d'une erreur de type 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E_WARNING</a:t>
            </a:r>
          </a:p>
          <a:p>
            <a:pPr eaLnBrk="1" hangingPunct="1"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PDO::ERRMODE_EXCEPTION</a:t>
            </a:r>
          </a:p>
          <a:p>
            <a:pPr lvl="1" eaLnBrk="1" hangingPunct="1">
              <a:defRPr/>
            </a:pPr>
            <a:r>
              <a:rPr lang="fr-FR" sz="2800" dirty="0"/>
              <a:t>Mise en place du </a:t>
            </a:r>
            <a:r>
              <a:rPr lang="fr-FR" sz="2800" dirty="0">
                <a:solidFill>
                  <a:schemeClr val="accent2"/>
                </a:solidFill>
              </a:rPr>
              <a:t>code</a:t>
            </a:r>
            <a:r>
              <a:rPr lang="fr-FR" sz="2800" dirty="0">
                <a:solidFill>
                  <a:schemeClr val="hlink"/>
                </a:solidFill>
              </a:rPr>
              <a:t> </a:t>
            </a:r>
            <a:r>
              <a:rPr lang="fr-FR" sz="2800" dirty="0">
                <a:solidFill>
                  <a:schemeClr val="accent2"/>
                </a:solidFill>
              </a:rPr>
              <a:t>d'erreur</a:t>
            </a:r>
          </a:p>
          <a:p>
            <a:pPr lvl="1" eaLnBrk="1" hangingPunct="1">
              <a:defRPr/>
            </a:pPr>
            <a:r>
              <a:rPr lang="fr-FR" sz="2800" dirty="0"/>
              <a:t>Objet 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PDOException</a:t>
            </a:r>
            <a:r>
              <a:rPr lang="fr-FR" sz="2800" dirty="0"/>
              <a:t> lancé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1A99585B-C36B-48BF-9D9D-957CD280F53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327377-FCAD-4668-90EF-CB6EDA1B0306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Gestion des erreurs (hormis connexion)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&lt;?</a:t>
            </a:r>
            <a:r>
              <a:rPr lang="fr-FR" sz="24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php</a:t>
            </a:r>
            <a:endParaRPr lang="fr-FR" sz="24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try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   $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dbh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4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mysql:host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dbs;dbname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=music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',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user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pass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);</a:t>
            </a:r>
            <a:endParaRPr lang="fr-FR" sz="24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   $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dbh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setAttribute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ATTR_ERRMODE,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ERRMODE_EXCEPTION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latin typeface="Consolas" panose="020B0609020204030204" pitchFamily="49" charset="0"/>
              </a:rPr>
              <a:t>…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   $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dbh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null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catch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PDOException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e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   </a:t>
            </a: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&lt;p&gt;Erreur de base de données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die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0D803C8D-E34F-40F9-99DA-AEBBE25133F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16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4D08C1C-29AD-494D-B23C-E151D50A006B}" type="datetime11">
              <a:rPr lang="fr-FR" smtClean="0"/>
              <a:t>12:58:54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265220" name="AutoShape 4"/>
          <p:cNvSpPr>
            <a:spLocks noChangeArrowheads="1"/>
          </p:cNvSpPr>
          <p:nvPr/>
        </p:nvSpPr>
        <p:spPr bwMode="auto">
          <a:xfrm>
            <a:off x="609600" y="2414115"/>
            <a:ext cx="8064500" cy="7778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Gestion des erreurs : code d'erreur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&lt;?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php</a:t>
            </a: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 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mysql:host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dbs;dbname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=music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',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user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pass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 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COUCOU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if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errorCode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ERREUR !!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&lt;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pre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&gt;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var_dump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errorInfo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&lt;/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pre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&gt;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08771D32-C4D5-45BC-9C93-F3C3EBC40FF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17</a:t>
            </a:fld>
            <a:endParaRPr lang="fr-FR" altLang="fr-FR" sz="120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024635-5802-4078-A8EC-E1C48D268424}" type="datetime11">
              <a:rPr lang="fr-FR" smtClean="0"/>
              <a:t>12:58:54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268292" name="AutoShape 4"/>
          <p:cNvSpPr>
            <a:spLocks noChangeArrowheads="1"/>
          </p:cNvSpPr>
          <p:nvPr/>
        </p:nvSpPr>
        <p:spPr bwMode="auto">
          <a:xfrm>
            <a:off x="1774826" y="4572079"/>
            <a:ext cx="7966120" cy="17366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ERREUR !!</a:t>
            </a:r>
          </a:p>
          <a:p>
            <a:pPr eaLnBrk="1" hangingPunct="1">
              <a:defRPr/>
            </a:pP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array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(3) {</a:t>
            </a:r>
          </a:p>
          <a:p>
            <a:pPr eaLnBrk="1" hangingPunct="1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[0]=&gt; string(5) "42000"</a:t>
            </a:r>
          </a:p>
          <a:p>
            <a:pPr eaLnBrk="1" hangingPunct="1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[1]=&gt;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(1064)</a:t>
            </a:r>
          </a:p>
          <a:p>
            <a:pPr eaLnBrk="1" hangingPunct="1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[2]=&gt; string(47) "Erreur de syntaxe près de 'COUCOU' à la ligne 1"</a:t>
            </a:r>
          </a:p>
          <a:p>
            <a:pPr eaLnBrk="1" hangingPunct="1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268293" name="AutoShape 5"/>
          <p:cNvSpPr>
            <a:spLocks noChangeArrowheads="1"/>
          </p:cNvSpPr>
          <p:nvPr/>
        </p:nvSpPr>
        <p:spPr bwMode="auto">
          <a:xfrm>
            <a:off x="7104064" y="2636838"/>
            <a:ext cx="3095625" cy="442912"/>
          </a:xfrm>
          <a:prstGeom prst="wedgeRoundRectCallout">
            <a:avLst>
              <a:gd name="adj1" fmla="val -116142"/>
              <a:gd name="adj2" fmla="val 537518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Code SQLSTATE </a:t>
            </a:r>
          </a:p>
        </p:txBody>
      </p:sp>
      <p:sp>
        <p:nvSpPr>
          <p:cNvPr id="268294" name="AutoShape 6"/>
          <p:cNvSpPr>
            <a:spLocks noChangeArrowheads="1"/>
          </p:cNvSpPr>
          <p:nvPr/>
        </p:nvSpPr>
        <p:spPr bwMode="auto">
          <a:xfrm>
            <a:off x="7175501" y="3860800"/>
            <a:ext cx="3095625" cy="782638"/>
          </a:xfrm>
          <a:prstGeom prst="wedgeRoundRectCallout">
            <a:avLst>
              <a:gd name="adj1" fmla="val -117522"/>
              <a:gd name="adj2" fmla="val 167884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Code erreur spécifique du driver </a:t>
            </a:r>
          </a:p>
        </p:txBody>
      </p:sp>
      <p:sp>
        <p:nvSpPr>
          <p:cNvPr id="268295" name="AutoShape 7"/>
          <p:cNvSpPr>
            <a:spLocks noChangeArrowheads="1"/>
          </p:cNvSpPr>
          <p:nvPr/>
        </p:nvSpPr>
        <p:spPr bwMode="auto">
          <a:xfrm>
            <a:off x="7177089" y="4941889"/>
            <a:ext cx="3095625" cy="782637"/>
          </a:xfrm>
          <a:prstGeom prst="wedgeRoundRectCallout">
            <a:avLst>
              <a:gd name="adj1" fmla="val -117694"/>
              <a:gd name="adj2" fmla="val 61875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Chaîne erreur spécifique au driver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animBg="1"/>
      <p:bldP spid="268293" grpId="0" animBg="1"/>
      <p:bldP spid="268294" grpId="0" animBg="1"/>
      <p:bldP spid="2682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Gestion des erreurs : exceptions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&lt;?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php</a:t>
            </a: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try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mysql:host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dbs;dbname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=music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',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user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pass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setAttribute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ATTR_ERRMODE,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ERRMODE_EXCEPTION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COUCOU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catch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PDOException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A020F0"/>
                </a:solidFill>
                <a:latin typeface="Courier New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urier New" pitchFamily="49" charset="0"/>
              </a:rPr>
              <a:t> '</a:t>
            </a:r>
            <a:r>
              <a:rPr lang="fr-FR" sz="2000" b="1" dirty="0">
                <a:solidFill>
                  <a:srgbClr val="FF00FF"/>
                </a:solidFill>
                <a:latin typeface="Courier New" pitchFamily="49" charset="0"/>
              </a:rPr>
              <a:t>ERREUR : </a:t>
            </a:r>
            <a:r>
              <a:rPr lang="fr-FR" sz="2000" b="1" dirty="0">
                <a:solidFill>
                  <a:srgbClr val="000000"/>
                </a:solidFill>
                <a:latin typeface="Courier New" pitchFamily="49" charset="0"/>
              </a:rPr>
              <a:t>'</a:t>
            </a:r>
            <a:r>
              <a:rPr lang="fr-FR" sz="2000" b="1" dirty="0">
                <a:solidFill>
                  <a:srgbClr val="804040"/>
                </a:solidFill>
                <a:latin typeface="Courier New" pitchFamily="49" charset="0"/>
              </a:rPr>
              <a:t>.$</a:t>
            </a:r>
            <a:r>
              <a:rPr lang="fr-FR" sz="2000" b="1" dirty="0">
                <a:solidFill>
                  <a:srgbClr val="008080"/>
                </a:solidFill>
                <a:latin typeface="Courier New" pitchFamily="49" charset="0"/>
              </a:rPr>
              <a:t>e</a:t>
            </a:r>
            <a:r>
              <a:rPr lang="fr-FR" sz="2000" b="1" dirty="0">
                <a:solidFill>
                  <a:srgbClr val="2E8B57"/>
                </a:solidFill>
                <a:latin typeface="Courier New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urier New" pitchFamily="49" charset="0"/>
              </a:rPr>
              <a:t>getMessage</a:t>
            </a:r>
            <a:r>
              <a:rPr lang="fr-FR" sz="2000" b="1" dirty="0">
                <a:solidFill>
                  <a:srgbClr val="6A5ACD"/>
                </a:solidFill>
                <a:latin typeface="Courier New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urier New" pitchFamily="49" charset="0"/>
              </a:rPr>
              <a:t>;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B9FC4BC0-5744-456B-A51E-9A59954A323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18</a:t>
            </a:fld>
            <a:endParaRPr lang="fr-FR" altLang="fr-FR" sz="120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D59E1C-5BA8-4164-AD4A-3B12A78733AE}" type="datetime11">
              <a:rPr lang="fr-FR" smtClean="0"/>
              <a:t>12:58:54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276484" name="AutoShape 4"/>
          <p:cNvSpPr>
            <a:spLocks noChangeArrowheads="1"/>
          </p:cNvSpPr>
          <p:nvPr/>
        </p:nvSpPr>
        <p:spPr bwMode="auto">
          <a:xfrm>
            <a:off x="2063751" y="5661739"/>
            <a:ext cx="7366119" cy="6469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ERREUR : SQLSTATE[42000]: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Syntax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error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or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access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violation: 1064</a:t>
            </a:r>
          </a:p>
          <a:p>
            <a:pPr eaLnBrk="1" hangingPunct="1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Erreur de syntaxe près de 'COUCOU' à la ligne 1</a:t>
            </a:r>
          </a:p>
        </p:txBody>
      </p:sp>
      <p:sp>
        <p:nvSpPr>
          <p:cNvPr id="276488" name="AutoShape 8"/>
          <p:cNvSpPr>
            <a:spLocks noChangeArrowheads="1"/>
          </p:cNvSpPr>
          <p:nvPr/>
        </p:nvSpPr>
        <p:spPr bwMode="auto">
          <a:xfrm>
            <a:off x="2135560" y="4937028"/>
            <a:ext cx="3095625" cy="442913"/>
          </a:xfrm>
          <a:prstGeom prst="wedgeRoundRectCallout">
            <a:avLst>
              <a:gd name="adj1" fmla="val 24487"/>
              <a:gd name="adj2" fmla="val 135781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Code SQLSTATE </a:t>
            </a:r>
          </a:p>
        </p:txBody>
      </p:sp>
      <p:sp>
        <p:nvSpPr>
          <p:cNvPr id="276489" name="AutoShape 9"/>
          <p:cNvSpPr>
            <a:spLocks noChangeArrowheads="1"/>
          </p:cNvSpPr>
          <p:nvPr/>
        </p:nvSpPr>
        <p:spPr bwMode="auto">
          <a:xfrm>
            <a:off x="8328248" y="3733256"/>
            <a:ext cx="3095625" cy="782637"/>
          </a:xfrm>
          <a:prstGeom prst="wedgeRoundRectCallout">
            <a:avLst>
              <a:gd name="adj1" fmla="val -23509"/>
              <a:gd name="adj2" fmla="val 205649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Code erreur spécifique du driver </a:t>
            </a:r>
          </a:p>
        </p:txBody>
      </p:sp>
      <p:sp>
        <p:nvSpPr>
          <p:cNvPr id="276490" name="AutoShape 10"/>
          <p:cNvSpPr>
            <a:spLocks noChangeArrowheads="1"/>
          </p:cNvSpPr>
          <p:nvPr/>
        </p:nvSpPr>
        <p:spPr bwMode="auto">
          <a:xfrm>
            <a:off x="5591944" y="4741368"/>
            <a:ext cx="3095625" cy="782637"/>
          </a:xfrm>
          <a:prstGeom prst="wedgeRoundRectCallout">
            <a:avLst>
              <a:gd name="adj1" fmla="val -66603"/>
              <a:gd name="adj2" fmla="val 113228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Chaîne erreur spécifique au driver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 animBg="1"/>
      <p:bldP spid="276488" grpId="0" animBg="1"/>
      <p:bldP spid="276489" grpId="0" animBg="1"/>
      <p:bldP spid="2764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Effectuer une requête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6FAED177-200F-4225-A1F4-D4F4F7C079B7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352398D-C08E-417E-A1D9-378F1E4C706B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Introduction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42A8D63E-C3A9-4E9A-B287-18F5B482C19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E9ADAA5-6ABF-4EEE-9169-6EC56A1AFA5C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Exécution d'une requête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PDO::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query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( 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i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statement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):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PDOStatement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&lt;?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php</a:t>
            </a: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try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mysql:host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dbs;dbname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=music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',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user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pass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     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SELECT * FROM 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artist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catch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Exception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&lt;p&gt;Erreur de base de données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A1E7BA98-09F4-4050-87B6-6E2AFF80139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20</a:t>
            </a:fld>
            <a:endParaRPr lang="fr-FR" altLang="fr-FR" sz="120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52D1C2E-A7AE-4A38-B1AF-8E4F438DBDF6}" type="datetime11">
              <a:rPr lang="fr-FR" smtClean="0"/>
              <a:t>12:58:54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277508" name="AutoShape 4"/>
          <p:cNvSpPr>
            <a:spLocks noChangeArrowheads="1"/>
          </p:cNvSpPr>
          <p:nvPr/>
        </p:nvSpPr>
        <p:spPr bwMode="auto">
          <a:xfrm>
            <a:off x="3929769" y="2133601"/>
            <a:ext cx="3095625" cy="442913"/>
          </a:xfrm>
          <a:prstGeom prst="wedgeRoundRectCallout">
            <a:avLst>
              <a:gd name="adj1" fmla="val 11028"/>
              <a:gd name="adj2" fmla="val -152940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Requête </a:t>
            </a:r>
          </a:p>
        </p:txBody>
      </p:sp>
      <p:sp>
        <p:nvSpPr>
          <p:cNvPr id="277509" name="AutoShape 5"/>
          <p:cNvSpPr>
            <a:spLocks noChangeArrowheads="1"/>
          </p:cNvSpPr>
          <p:nvPr/>
        </p:nvSpPr>
        <p:spPr bwMode="auto">
          <a:xfrm>
            <a:off x="8112224" y="2137049"/>
            <a:ext cx="3095625" cy="442913"/>
          </a:xfrm>
          <a:prstGeom prst="wedgeRoundRectCallout">
            <a:avLst>
              <a:gd name="adj1" fmla="val -9384"/>
              <a:gd name="adj2" fmla="val -148162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Résultat de requête 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 rot="19800000">
            <a:off x="1208417" y="2648753"/>
            <a:ext cx="9313207" cy="1573197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Une requête doit toujours être préparée !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fr-FR" sz="32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query</a:t>
            </a:r>
            <a:r>
              <a:rPr lang="fr-FR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sera donc à bannir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est conservé le temps de quelques transparents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 animBg="1"/>
      <p:bldP spid="277509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Exploitation des résultats d'une requête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Récupération des données ligne à ligne</a:t>
            </a:r>
          </a:p>
          <a:p>
            <a:pPr eaLnBrk="1" hangingPunct="1">
              <a:defRPr/>
            </a:pPr>
            <a:r>
              <a:rPr lang="fr-FR"/>
              <a:t>Une ligne peut être :</a:t>
            </a:r>
          </a:p>
          <a:p>
            <a:pPr lvl="1" eaLnBrk="1" hangingPunct="1">
              <a:defRPr/>
            </a:pPr>
            <a:r>
              <a:rPr lang="fr-FR"/>
              <a:t>un tableau indexé</a:t>
            </a:r>
          </a:p>
          <a:p>
            <a:pPr lvl="1" eaLnBrk="1" hangingPunct="1">
              <a:defRPr/>
            </a:pPr>
            <a:r>
              <a:rPr lang="fr-FR"/>
              <a:t>un tableau associatif</a:t>
            </a:r>
          </a:p>
          <a:p>
            <a:pPr lvl="1" eaLnBrk="1" hangingPunct="1">
              <a:defRPr/>
            </a:pPr>
            <a:r>
              <a:rPr lang="fr-FR"/>
              <a:t>un tableau mixte (par défaut)</a:t>
            </a:r>
          </a:p>
          <a:p>
            <a:pPr lvl="1" eaLnBrk="1" hangingPunct="1">
              <a:defRPr/>
            </a:pPr>
            <a:r>
              <a:rPr lang="fr-FR"/>
              <a:t>un objet anonyme</a:t>
            </a:r>
          </a:p>
          <a:p>
            <a:pPr lvl="1" eaLnBrk="1" hangingPunct="1">
              <a:defRPr/>
            </a:pPr>
            <a:r>
              <a:rPr lang="fr-FR"/>
              <a:t>un objet d'une classe définie par l'utilisateur</a:t>
            </a:r>
          </a:p>
          <a:p>
            <a:pPr eaLnBrk="1" hangingPunct="1">
              <a:defRPr/>
            </a:pPr>
            <a:r>
              <a:rPr lang="fr-FR"/>
              <a:t>Récupération des données d'une colonne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69C9319A-4D34-4871-A3BF-D3F937DDF7F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21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54705F-565E-4C39-B4E5-0E463927A4B0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Parcours du résultat d'une requête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1"/>
            <a:ext cx="10972800" cy="5059363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fr-FR" dirty="0"/>
              <a:t>Parcourir le résultat de la requête</a:t>
            </a: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6B545DE-085E-484E-8CF3-3CE4C53D157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22</a:t>
            </a:fld>
            <a:endParaRPr lang="fr-FR" altLang="fr-FR" sz="1200"/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9BA363-EF4E-4F37-9EB7-D00501009475}" type="datetime11">
              <a:rPr lang="fr-FR" smtClean="0"/>
              <a:t>12:58:54</a:t>
            </a:fld>
            <a:endParaRPr lang="fr-FR"/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347142" name="AutoShape 6"/>
          <p:cNvSpPr>
            <a:spLocks noChangeArrowheads="1"/>
          </p:cNvSpPr>
          <p:nvPr/>
        </p:nvSpPr>
        <p:spPr bwMode="auto">
          <a:xfrm>
            <a:off x="4439816" y="2278302"/>
            <a:ext cx="7136879" cy="38478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+--------+------------------------------------+</a:t>
            </a:r>
          </a:p>
          <a:p>
            <a:pPr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|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mor_id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|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mor_nom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                |</a:t>
            </a:r>
          </a:p>
          <a:p>
            <a:pPr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+--------+------------------------------------+</a:t>
            </a:r>
          </a:p>
          <a:p>
            <a:pPr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|    872 |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With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A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Little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Help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From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Friends |</a:t>
            </a:r>
          </a:p>
          <a:p>
            <a:pPr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|    873 | The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Letter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             |</a:t>
            </a:r>
          </a:p>
          <a:p>
            <a:pPr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|    874 |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Marjorine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              |</a:t>
            </a:r>
          </a:p>
          <a:p>
            <a:pPr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|    875 |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Midnight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Rider                     |</a:t>
            </a:r>
          </a:p>
          <a:p>
            <a:pPr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|    876 | You Are So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Beautiful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   |</a:t>
            </a:r>
          </a:p>
          <a:p>
            <a:pPr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|    877 |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Feelin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Allright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       |</a:t>
            </a:r>
          </a:p>
          <a:p>
            <a:pPr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|    878 | Cry Me A River                     |</a:t>
            </a:r>
          </a:p>
          <a:p>
            <a:pPr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347143" name="AutoShape 7"/>
          <p:cNvSpPr>
            <a:spLocks noChangeArrowheads="1"/>
          </p:cNvSpPr>
          <p:nvPr/>
        </p:nvSpPr>
        <p:spPr bwMode="auto">
          <a:xfrm>
            <a:off x="615305" y="1584325"/>
            <a:ext cx="3263762" cy="1532334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SELECT *</a:t>
            </a:r>
          </a:p>
          <a:p>
            <a:pPr>
              <a:defRPr/>
            </a:pP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FROM morceau</a:t>
            </a:r>
          </a:p>
          <a:p>
            <a:pPr>
              <a:defRPr/>
            </a:pP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ORDER BY </a:t>
            </a:r>
            <a:r>
              <a:rPr lang="fr-FR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mor_id</a:t>
            </a:r>
            <a:endParaRPr lang="fr-F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47144" name="AutoShape 8"/>
          <p:cNvSpPr>
            <a:spLocks noChangeArrowheads="1"/>
          </p:cNvSpPr>
          <p:nvPr/>
        </p:nvSpPr>
        <p:spPr bwMode="auto">
          <a:xfrm>
            <a:off x="6584385" y="1603615"/>
            <a:ext cx="3357105" cy="578882"/>
          </a:xfrm>
          <a:prstGeom prst="wedgeRoundRectCallout">
            <a:avLst>
              <a:gd name="adj1" fmla="val 15028"/>
              <a:gd name="adj2" fmla="val 226116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Résultat de requête</a:t>
            </a:r>
          </a:p>
        </p:txBody>
      </p:sp>
      <p:sp>
        <p:nvSpPr>
          <p:cNvPr id="347145" name="AutoShape 9"/>
          <p:cNvSpPr>
            <a:spLocks noChangeArrowheads="1"/>
          </p:cNvSpPr>
          <p:nvPr/>
        </p:nvSpPr>
        <p:spPr bwMode="auto">
          <a:xfrm>
            <a:off x="3751536" y="336168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47146" name="AutoShape 10"/>
          <p:cNvSpPr>
            <a:spLocks noChangeArrowheads="1"/>
          </p:cNvSpPr>
          <p:nvPr/>
        </p:nvSpPr>
        <p:spPr bwMode="auto">
          <a:xfrm>
            <a:off x="3751536" y="363473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47147" name="AutoShape 11"/>
          <p:cNvSpPr>
            <a:spLocks noChangeArrowheads="1"/>
          </p:cNvSpPr>
          <p:nvPr/>
        </p:nvSpPr>
        <p:spPr bwMode="auto">
          <a:xfrm>
            <a:off x="3751536" y="390778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47148" name="AutoShape 12"/>
          <p:cNvSpPr>
            <a:spLocks noChangeArrowheads="1"/>
          </p:cNvSpPr>
          <p:nvPr/>
        </p:nvSpPr>
        <p:spPr bwMode="auto">
          <a:xfrm>
            <a:off x="1025115" y="4943342"/>
            <a:ext cx="2717683" cy="578882"/>
          </a:xfrm>
          <a:prstGeom prst="wedgeRoundRectCallout">
            <a:avLst>
              <a:gd name="adj1" fmla="val 56309"/>
              <a:gd name="adj2" fmla="val -292455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Curseur interne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7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347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2" grpId="0" animBg="1"/>
      <p:bldP spid="347144" grpId="0" animBg="1"/>
      <p:bldP spid="347145" grpId="0" animBg="1"/>
      <p:bldP spid="347145" grpId="1" animBg="1"/>
      <p:bldP spid="347146" grpId="0" animBg="1"/>
      <p:bldP spid="347146" grpId="1" animBg="1"/>
      <p:bldP spid="347147" grpId="0" animBg="1"/>
      <p:bldP spid="347147" grpId="1" animBg="1"/>
      <p:bldP spid="347148" grpId="0" animBg="1"/>
      <p:bldP spid="34714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74638"/>
            <a:ext cx="10972802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Mode de récupération des résultats d'une requête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EE73618-7D0C-47D6-9A59-4C042B9D840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23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A3B7852-8086-42D4-BD53-EFF8CDC7F990}" type="datetime11">
              <a:rPr lang="fr-FR" smtClean="0"/>
              <a:t>12:58:54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2" name="Rectangle 1"/>
          <p:cNvSpPr/>
          <p:nvPr/>
        </p:nvSpPr>
        <p:spPr>
          <a:xfrm>
            <a:off x="1238010" y="1268413"/>
            <a:ext cx="88350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2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pdostat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2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pdo</a:t>
            </a:r>
            <a:r>
              <a:rPr lang="fr-FR" sz="22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query</a:t>
            </a:r>
            <a:r>
              <a:rPr lang="fr-FR" sz="22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2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SELECT id, </a:t>
            </a:r>
            <a:r>
              <a:rPr lang="fr-FR" sz="2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lang="fr-FR" sz="2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FROM </a:t>
            </a:r>
            <a:r>
              <a:rPr lang="fr-FR" sz="2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artist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22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2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result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2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pdostat</a:t>
            </a:r>
            <a:r>
              <a:rPr lang="fr-FR" sz="22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fetch</a:t>
            </a:r>
            <a:r>
              <a:rPr lang="fr-FR" sz="22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fetch_mode</a:t>
            </a:r>
            <a:r>
              <a:rPr lang="fr-FR" sz="22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endParaRPr lang="fr-FR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2899" y="3379639"/>
            <a:ext cx="26725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PDO</a:t>
            </a:r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::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FETCH_ASSOC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999" y="3379639"/>
            <a:ext cx="2361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PDO</a:t>
            </a:r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::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FETCH_NUM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5781" y="3379639"/>
            <a:ext cx="2361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PDO</a:t>
            </a:r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::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FETCH_OBJ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87682" y="3379639"/>
            <a:ext cx="2828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PDO</a:t>
            </a:r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::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FETCH_CLASS,</a:t>
            </a:r>
          </a:p>
          <a:p>
            <a:pPr eaLnBrk="1" hangingPunct="1">
              <a:defRPr/>
            </a:pPr>
            <a:r>
              <a:rPr lang="fr-FR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MaClasse</a:t>
            </a:r>
            <a:endParaRPr lang="fr-FR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3526" y="5200729"/>
            <a:ext cx="22060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</a:t>
            </a:r>
            <a:r>
              <a:rPr lang="fr-FR" sz="2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endParaRPr lang="fr-FR" sz="2200" b="1" dirty="0">
              <a:solidFill>
                <a:srgbClr val="8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2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result</a:t>
            </a:r>
            <a:r>
              <a:rPr lang="fr-FR" sz="22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id</a:t>
            </a:r>
          </a:p>
          <a:p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2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result</a:t>
            </a:r>
            <a:r>
              <a:rPr lang="fr-FR" sz="22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236" y="5200729"/>
            <a:ext cx="18950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</a:t>
            </a:r>
            <a:r>
              <a:rPr lang="fr-FR" sz="2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array</a:t>
            </a:r>
            <a:endParaRPr lang="fr-FR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2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result</a:t>
            </a:r>
            <a:r>
              <a:rPr lang="fr-FR" sz="22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fr-FR" sz="2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</a:t>
            </a:r>
            <a:r>
              <a:rPr lang="fr-FR" sz="22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2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result</a:t>
            </a:r>
            <a:r>
              <a:rPr lang="fr-FR" sz="22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fr-FR" sz="2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fr-FR" sz="22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2899" y="5200729"/>
            <a:ext cx="26725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</a:t>
            </a:r>
            <a:r>
              <a:rPr lang="fr-FR" sz="2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array</a:t>
            </a:r>
            <a:endParaRPr lang="fr-FR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2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result</a:t>
            </a:r>
            <a:r>
              <a:rPr lang="fr-FR" sz="22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2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id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22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2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result</a:t>
            </a:r>
            <a:r>
              <a:rPr lang="fr-FR" sz="22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2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22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98664" y="5200729"/>
            <a:ext cx="22060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</a:t>
            </a:r>
            <a:r>
              <a:rPr lang="fr-FR" sz="2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MaClasse</a:t>
            </a:r>
            <a:endParaRPr lang="fr-FR" sz="2200" b="1" dirty="0">
              <a:solidFill>
                <a:srgbClr val="8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2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result</a:t>
            </a:r>
            <a:r>
              <a:rPr lang="fr-FR" sz="22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id</a:t>
            </a:r>
          </a:p>
          <a:p>
            <a:r>
              <a:rPr lang="fr-FR" sz="22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2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result</a:t>
            </a:r>
            <a:r>
              <a:rPr lang="fr-FR" sz="22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4" name="Connecteur droit avec flèche 13"/>
          <p:cNvCxnSpPr>
            <a:cxnSpLocks/>
            <a:stCxn id="2" idx="2"/>
            <a:endCxn id="4" idx="0"/>
          </p:cNvCxnSpPr>
          <p:nvPr/>
        </p:nvCxnSpPr>
        <p:spPr bwMode="auto">
          <a:xfrm flipH="1">
            <a:off x="1561771" y="2037854"/>
            <a:ext cx="4093740" cy="1341785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24" name="Connecteur droit avec flèche 23"/>
          <p:cNvCxnSpPr>
            <a:cxnSpLocks/>
            <a:stCxn id="2" idx="2"/>
            <a:endCxn id="3" idx="0"/>
          </p:cNvCxnSpPr>
          <p:nvPr/>
        </p:nvCxnSpPr>
        <p:spPr bwMode="auto">
          <a:xfrm flipH="1">
            <a:off x="4449162" y="2037854"/>
            <a:ext cx="1206349" cy="1341785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27" name="Connecteur droit avec flèche 26"/>
          <p:cNvCxnSpPr>
            <a:cxnSpLocks/>
            <a:stCxn id="2" idx="2"/>
            <a:endCxn id="12" idx="0"/>
          </p:cNvCxnSpPr>
          <p:nvPr/>
        </p:nvCxnSpPr>
        <p:spPr bwMode="auto">
          <a:xfrm>
            <a:off x="5655511" y="2037854"/>
            <a:ext cx="1681042" cy="1341785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30" name="Connecteur droit avec flèche 29"/>
          <p:cNvCxnSpPr>
            <a:cxnSpLocks/>
            <a:stCxn id="2" idx="2"/>
            <a:endCxn id="13" idx="0"/>
          </p:cNvCxnSpPr>
          <p:nvPr/>
        </p:nvCxnSpPr>
        <p:spPr bwMode="auto">
          <a:xfrm>
            <a:off x="5655511" y="2037854"/>
            <a:ext cx="4646180" cy="1341785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33" name="Connecteur droit avec flèche 32"/>
          <p:cNvCxnSpPr>
            <a:stCxn id="4" idx="2"/>
            <a:endCxn id="10" idx="0"/>
          </p:cNvCxnSpPr>
          <p:nvPr/>
        </p:nvCxnSpPr>
        <p:spPr bwMode="auto">
          <a:xfrm>
            <a:off x="1561771" y="3810526"/>
            <a:ext cx="1" cy="1390203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36" name="Connecteur droit avec flèche 35"/>
          <p:cNvCxnSpPr>
            <a:stCxn id="3" idx="2"/>
            <a:endCxn id="16" idx="0"/>
          </p:cNvCxnSpPr>
          <p:nvPr/>
        </p:nvCxnSpPr>
        <p:spPr bwMode="auto">
          <a:xfrm>
            <a:off x="4449162" y="3810526"/>
            <a:ext cx="0" cy="1390203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39" name="Connecteur droit avec flèche 38"/>
          <p:cNvCxnSpPr>
            <a:stCxn id="12" idx="2"/>
            <a:endCxn id="9" idx="0"/>
          </p:cNvCxnSpPr>
          <p:nvPr/>
        </p:nvCxnSpPr>
        <p:spPr bwMode="auto">
          <a:xfrm>
            <a:off x="7336553" y="3810526"/>
            <a:ext cx="0" cy="1390203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42" name="Connecteur droit avec flèche 41"/>
          <p:cNvCxnSpPr>
            <a:stCxn id="13" idx="2"/>
            <a:endCxn id="17" idx="0"/>
          </p:cNvCxnSpPr>
          <p:nvPr/>
        </p:nvCxnSpPr>
        <p:spPr bwMode="auto">
          <a:xfrm>
            <a:off x="10301691" y="4149080"/>
            <a:ext cx="0" cy="1051649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310302" name="Rectangle 310301"/>
          <p:cNvSpPr/>
          <p:nvPr/>
        </p:nvSpPr>
        <p:spPr>
          <a:xfrm>
            <a:off x="4935046" y="2669148"/>
            <a:ext cx="17395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fetch_mode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46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Exploitation des résultats d'une requête (1)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try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mysql:host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dbs;dbname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=music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setAttribute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ATTR_ERRMODE,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ERRMODE_EXCEPTION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SELECT id, 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name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 FROM 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artist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setFetchMode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FETCH_ASSOC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foreach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as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ligne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&lt;p&gt;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. 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ligne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name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.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catch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Exception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&lt;p&gt;Erreur de base de données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EE73618-7D0C-47D6-9A59-4C042B9D840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24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C009F40-66D4-4EA0-96D6-76ED604DC2CA}" type="datetime11">
              <a:rPr lang="fr-FR" smtClean="0"/>
              <a:t>12:58:54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310276" name="AutoShape 4"/>
          <p:cNvSpPr>
            <a:spLocks noChangeArrowheads="1"/>
          </p:cNvSpPr>
          <p:nvPr/>
        </p:nvSpPr>
        <p:spPr bwMode="auto">
          <a:xfrm>
            <a:off x="609600" y="3122613"/>
            <a:ext cx="10972800" cy="1458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Exploitation des résultats d'une requête (2)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try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mysql:host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dbs;dbname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=music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setAttribute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ATTR_ERRMODE,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ERRMODE_EXCEPTION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SELECT id, 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name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 FROM 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artist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foreach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fetchAll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FETCH_ASSOC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as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ligne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&lt;p&gt;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. 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ligne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name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.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catch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Exception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&lt;p&gt;Erreur de base de données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7D1D5B80-6A8B-4887-8FA4-BEA7C75F3FB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25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E6CD1BF-09A6-4944-9F1F-03C7C04CCAF2}" type="datetime11">
              <a:rPr lang="fr-FR" smtClean="0"/>
              <a:t>12:58:54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311300" name="AutoShape 4"/>
          <p:cNvSpPr>
            <a:spLocks noChangeArrowheads="1"/>
          </p:cNvSpPr>
          <p:nvPr/>
        </p:nvSpPr>
        <p:spPr bwMode="auto">
          <a:xfrm>
            <a:off x="609600" y="3122613"/>
            <a:ext cx="10972800" cy="10984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Exploitation des résultats d'une requête (3)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try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mysql:host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dbs;dbname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=music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setAttribute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ATTR_ERRMODE,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ERRMODE_EXCEPTION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SELECT id, 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name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 FROM 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artist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while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ligne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 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fetch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FETCH_ASSOC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))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!==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false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&lt;p&gt;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ligne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name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]}\n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catch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Exception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&lt;p&gt;Erreur de base de données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D29A6F37-9A07-449C-A183-38C5EA75C45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26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D6B1CD-2657-4159-B9E3-18C6C1AEE0AA}" type="datetime11">
              <a:rPr lang="fr-FR" smtClean="0"/>
              <a:t>12:58:54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312324" name="AutoShape 4"/>
          <p:cNvSpPr>
            <a:spLocks noChangeArrowheads="1"/>
          </p:cNvSpPr>
          <p:nvPr/>
        </p:nvSpPr>
        <p:spPr bwMode="auto">
          <a:xfrm>
            <a:off x="609600" y="3122613"/>
            <a:ext cx="10972800" cy="10984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Modes de récupération des données (1)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PDO::FETCH_ASSOC</a:t>
            </a:r>
          </a:p>
          <a:p>
            <a:pPr lvl="1" eaLnBrk="1" hangingPunct="1">
              <a:defRPr/>
            </a:pPr>
            <a:r>
              <a:rPr lang="fr-FR" dirty="0"/>
              <a:t>retourner </a:t>
            </a:r>
            <a:r>
              <a:rPr lang="fr-FR" dirty="0">
                <a:solidFill>
                  <a:schemeClr val="accent2"/>
                </a:solidFill>
              </a:rPr>
              <a:t>chaque ligne </a:t>
            </a:r>
            <a:r>
              <a:rPr lang="fr-FR" dirty="0"/>
              <a:t>dans un </a:t>
            </a:r>
            <a:r>
              <a:rPr lang="fr-FR" dirty="0">
                <a:solidFill>
                  <a:schemeClr val="accent2"/>
                </a:solidFill>
              </a:rPr>
              <a:t>tableau indexé par les noms des colonnes</a:t>
            </a:r>
            <a:r>
              <a:rPr lang="fr-FR" dirty="0"/>
              <a:t> comme elles sont retournées dans le jeu de résultats correspondant. Si le jeu de résultats contient </a:t>
            </a:r>
            <a:r>
              <a:rPr lang="fr-FR" dirty="0">
                <a:solidFill>
                  <a:schemeClr val="accent2"/>
                </a:solidFill>
              </a:rPr>
              <a:t>de multiples colonnes avec le même nom</a:t>
            </a:r>
            <a:r>
              <a:rPr lang="fr-FR" dirty="0"/>
              <a:t>,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PDO::FETCH_ASSOC </a:t>
            </a:r>
            <a:r>
              <a:rPr lang="fr-FR" dirty="0"/>
              <a:t>retourne </a:t>
            </a:r>
            <a:r>
              <a:rPr lang="fr-FR" dirty="0">
                <a:solidFill>
                  <a:schemeClr val="accent2"/>
                </a:solidFill>
              </a:rPr>
              <a:t>une seule valeur par nom de colonne</a:t>
            </a:r>
            <a:r>
              <a:rPr lang="fr-FR" dirty="0"/>
              <a:t>.</a:t>
            </a: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PDO::FETCH_NUM</a:t>
            </a:r>
          </a:p>
          <a:p>
            <a:pPr lvl="1" eaLnBrk="1" hangingPunct="1">
              <a:defRPr/>
            </a:pPr>
            <a:r>
              <a:rPr lang="fr-FR" dirty="0"/>
              <a:t>retourner </a:t>
            </a:r>
            <a:r>
              <a:rPr lang="fr-FR" dirty="0">
                <a:solidFill>
                  <a:schemeClr val="accent2"/>
                </a:solidFill>
              </a:rPr>
              <a:t>chaque ligne </a:t>
            </a:r>
            <a:r>
              <a:rPr lang="fr-FR" dirty="0"/>
              <a:t>dans un </a:t>
            </a:r>
            <a:r>
              <a:rPr lang="fr-FR" dirty="0">
                <a:solidFill>
                  <a:schemeClr val="accent2"/>
                </a:solidFill>
              </a:rPr>
              <a:t>tableau indexé par le numéro des colonnes </a:t>
            </a:r>
            <a:r>
              <a:rPr lang="fr-FR" dirty="0"/>
              <a:t>comme elles sont retournées dans le jeu de résultats correspondant, en </a:t>
            </a:r>
            <a:r>
              <a:rPr lang="fr-FR" dirty="0">
                <a:solidFill>
                  <a:schemeClr val="accent2"/>
                </a:solidFill>
              </a:rPr>
              <a:t>commençant à 0</a:t>
            </a:r>
            <a:r>
              <a:rPr lang="fr-FR" dirty="0"/>
              <a:t>.</a:t>
            </a:r>
          </a:p>
          <a:p>
            <a:pPr lvl="1" eaLnBrk="1" hangingPunct="1"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82F124E-DE4B-464B-87C4-014D8B2D143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27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74B82C-D61D-4401-BBE5-725A974692BA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Modes de récupération des données (2)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PDO::FETCH_BOTH</a:t>
            </a:r>
            <a:r>
              <a:rPr lang="fr-FR" dirty="0"/>
              <a:t> (</a:t>
            </a:r>
            <a:r>
              <a:rPr lang="fr-FR" i="1" dirty="0"/>
              <a:t>par défaut</a:t>
            </a:r>
            <a:r>
              <a:rPr lang="fr-FR" dirty="0"/>
              <a:t>)</a:t>
            </a:r>
          </a:p>
          <a:p>
            <a:pPr lvl="1" eaLnBrk="1" hangingPunct="1">
              <a:defRPr/>
            </a:pPr>
            <a:r>
              <a:rPr lang="fr-FR" dirty="0"/>
              <a:t>retourner </a:t>
            </a:r>
            <a:r>
              <a:rPr lang="fr-FR" dirty="0">
                <a:solidFill>
                  <a:schemeClr val="accent2"/>
                </a:solidFill>
              </a:rPr>
              <a:t>chaque ligne </a:t>
            </a:r>
            <a:r>
              <a:rPr lang="fr-FR" dirty="0"/>
              <a:t>dans un </a:t>
            </a:r>
            <a:r>
              <a:rPr lang="fr-FR" dirty="0">
                <a:solidFill>
                  <a:schemeClr val="accent2"/>
                </a:solidFill>
              </a:rPr>
              <a:t>tableau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accent2"/>
                </a:solidFill>
              </a:rPr>
              <a:t>indexé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accent2"/>
                </a:solidFill>
              </a:rPr>
              <a:t>par les noms des colonnes ainsi que leurs numéros</a:t>
            </a:r>
            <a:r>
              <a:rPr lang="fr-FR" dirty="0"/>
              <a:t>, comme elles sont retournées dans le jeu de résultats correspondant, en </a:t>
            </a:r>
            <a:r>
              <a:rPr lang="fr-FR" dirty="0">
                <a:solidFill>
                  <a:schemeClr val="accent2"/>
                </a:solidFill>
              </a:rPr>
              <a:t>commençant à 0</a:t>
            </a:r>
            <a:r>
              <a:rPr lang="fr-FR" dirty="0"/>
              <a:t>.</a:t>
            </a: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PDO::FETCH_OBJ</a:t>
            </a:r>
          </a:p>
          <a:p>
            <a:pPr lvl="1" eaLnBrk="1" hangingPunct="1">
              <a:defRPr/>
            </a:pPr>
            <a:r>
              <a:rPr lang="fr-FR" dirty="0"/>
              <a:t>retourner </a:t>
            </a:r>
            <a:r>
              <a:rPr lang="fr-FR" dirty="0">
                <a:solidFill>
                  <a:schemeClr val="accent2"/>
                </a:solidFill>
              </a:rPr>
              <a:t>chaque ligne </a:t>
            </a:r>
            <a:r>
              <a:rPr lang="fr-FR" dirty="0"/>
              <a:t>dans un </a:t>
            </a:r>
            <a:r>
              <a:rPr lang="fr-FR" dirty="0">
                <a:solidFill>
                  <a:schemeClr val="accent2"/>
                </a:solidFill>
              </a:rPr>
              <a:t>objet avec les noms de propriétés correspondant aux noms des colonnes </a:t>
            </a:r>
            <a:r>
              <a:rPr lang="fr-FR" dirty="0"/>
              <a:t>comme elles sont retournées dans le jeu de résultats.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C0723F6E-6407-4A68-AC9F-F94A8334128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28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3AF9964-1CAA-4B2A-BD05-F893880AE801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Modes de récupération des données (3)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PDO::FETCH_BOUND</a:t>
            </a:r>
          </a:p>
          <a:p>
            <a:pPr lvl="1" eaLnBrk="1" hangingPunct="1">
              <a:defRPr/>
            </a:pPr>
            <a:r>
              <a:rPr lang="fr-FR" dirty="0"/>
              <a:t>retourner </a:t>
            </a:r>
            <a:r>
              <a:rPr lang="fr-FR" b="1" dirty="0" err="1">
                <a:latin typeface="Consolas" panose="020B0609020204030204" pitchFamily="49" charset="0"/>
              </a:rPr>
              <a:t>true</a:t>
            </a:r>
            <a:r>
              <a:rPr lang="fr-FR" dirty="0"/>
              <a:t> et </a:t>
            </a:r>
            <a:r>
              <a:rPr lang="fr-FR" dirty="0">
                <a:solidFill>
                  <a:schemeClr val="accent2"/>
                </a:solidFill>
              </a:rPr>
              <a:t>assigner les valeurs </a:t>
            </a:r>
            <a:r>
              <a:rPr lang="fr-FR" dirty="0"/>
              <a:t>des colonnes du jeu de résultats </a:t>
            </a:r>
            <a:r>
              <a:rPr lang="fr-FR" dirty="0">
                <a:solidFill>
                  <a:schemeClr val="accent2"/>
                </a:solidFill>
              </a:rPr>
              <a:t>dans les variables PHP auxquelles elles sont liées</a:t>
            </a:r>
            <a:r>
              <a:rPr lang="fr-FR" dirty="0"/>
              <a:t> avec la méthode </a:t>
            </a:r>
            <a:r>
              <a:rPr lang="fr-FR" b="1" dirty="0" err="1">
                <a:latin typeface="Consolas" panose="020B0609020204030204" pitchFamily="49" charset="0"/>
              </a:rPr>
              <a:t>PDOStatement</a:t>
            </a:r>
            <a:r>
              <a:rPr lang="fr-FR" b="1" dirty="0">
                <a:latin typeface="Consolas" panose="020B0609020204030204" pitchFamily="49" charset="0"/>
              </a:rPr>
              <a:t>::</a:t>
            </a:r>
            <a:r>
              <a:rPr lang="fr-FR" b="1" dirty="0" err="1">
                <a:latin typeface="Consolas" panose="020B0609020204030204" pitchFamily="49" charset="0"/>
              </a:rPr>
              <a:t>bindParam</a:t>
            </a:r>
            <a:r>
              <a:rPr lang="fr-FR" b="1" dirty="0">
                <a:latin typeface="Consolas" panose="020B0609020204030204" pitchFamily="49" charset="0"/>
              </a:rPr>
              <a:t>()</a:t>
            </a:r>
            <a:r>
              <a:rPr lang="fr-FR" dirty="0"/>
              <a:t> ou la méthode </a:t>
            </a:r>
            <a:r>
              <a:rPr lang="fr-FR" b="1" dirty="0" err="1">
                <a:latin typeface="Consolas" panose="020B0609020204030204" pitchFamily="49" charset="0"/>
              </a:rPr>
              <a:t>PDOStatement</a:t>
            </a:r>
            <a:r>
              <a:rPr lang="fr-FR" b="1" dirty="0">
                <a:latin typeface="Consolas" panose="020B0609020204030204" pitchFamily="49" charset="0"/>
              </a:rPr>
              <a:t>::</a:t>
            </a:r>
            <a:r>
              <a:rPr lang="fr-FR" b="1" dirty="0" err="1">
                <a:latin typeface="Consolas" panose="020B0609020204030204" pitchFamily="49" charset="0"/>
              </a:rPr>
              <a:t>bindColumn</a:t>
            </a:r>
            <a:r>
              <a:rPr lang="fr-FR" b="1" dirty="0">
                <a:latin typeface="Consolas" panose="020B0609020204030204" pitchFamily="49" charset="0"/>
              </a:rPr>
              <a:t>()</a:t>
            </a:r>
            <a:r>
              <a:rPr lang="fr-FR" dirty="0"/>
              <a:t>. </a:t>
            </a: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PDO::FETCH_CLASS | PDO::FETCH_CLASSTYPE</a:t>
            </a:r>
          </a:p>
          <a:p>
            <a:pPr lvl="1" eaLnBrk="1" hangingPunct="1">
              <a:defRPr/>
            </a:pPr>
            <a:r>
              <a:rPr lang="fr-FR" dirty="0"/>
              <a:t>retourner une nouvelle </a:t>
            </a:r>
            <a:r>
              <a:rPr lang="fr-FR" dirty="0">
                <a:solidFill>
                  <a:schemeClr val="accent2"/>
                </a:solidFill>
              </a:rPr>
              <a:t>instance de la classe demandée</a:t>
            </a:r>
            <a:r>
              <a:rPr lang="fr-FR" dirty="0"/>
              <a:t>, liant les colonnes aux propriétés nommées dans la classe.</a:t>
            </a:r>
            <a:br>
              <a:rPr lang="fr-FR" dirty="0"/>
            </a:br>
            <a:r>
              <a:rPr lang="fr-FR" dirty="0">
                <a:solidFill>
                  <a:schemeClr val="accent2"/>
                </a:solidFill>
              </a:rPr>
              <a:t>Nom de la classe = 1ère colonne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7764FD94-BAA9-4D28-8023-4BF28E549E9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29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72587C2-A3FB-40AB-8427-F8C3B7AB866B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PDO</a:t>
            </a:r>
            <a:endParaRPr lang="fr-FR" sz="2800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PDO :</a:t>
            </a:r>
            <a:r>
              <a:rPr lang="fr-FR" b="1" dirty="0">
                <a:solidFill>
                  <a:schemeClr val="hlink"/>
                </a:solidFill>
              </a:rPr>
              <a:t> </a:t>
            </a:r>
            <a:r>
              <a:rPr lang="fr-FR" b="1" dirty="0">
                <a:solidFill>
                  <a:schemeClr val="accent2"/>
                </a:solidFill>
              </a:rPr>
              <a:t>P</a:t>
            </a:r>
            <a:r>
              <a:rPr lang="fr-FR" dirty="0"/>
              <a:t>HP </a:t>
            </a:r>
            <a:r>
              <a:rPr lang="fr-FR" b="1" dirty="0">
                <a:solidFill>
                  <a:schemeClr val="accent2"/>
                </a:solidFill>
              </a:rPr>
              <a:t>D</a:t>
            </a:r>
            <a:r>
              <a:rPr lang="fr-FR" dirty="0"/>
              <a:t>ata </a:t>
            </a:r>
            <a:r>
              <a:rPr lang="fr-FR" b="1" dirty="0" err="1">
                <a:solidFill>
                  <a:schemeClr val="accent2"/>
                </a:solidFill>
              </a:rPr>
              <a:t>O</a:t>
            </a:r>
            <a:r>
              <a:rPr lang="fr-FR" dirty="0" err="1"/>
              <a:t>bjects</a:t>
            </a:r>
            <a:endParaRPr lang="fr-FR" dirty="0"/>
          </a:p>
          <a:p>
            <a:pPr eaLnBrk="1" hangingPunct="1">
              <a:defRPr/>
            </a:pPr>
            <a:r>
              <a:rPr lang="fr-FR" dirty="0"/>
              <a:t>Extension PHP fournissant une interface pour accéder à une base de données</a:t>
            </a:r>
          </a:p>
          <a:p>
            <a:pPr eaLnBrk="1" hangingPunct="1">
              <a:defRPr/>
            </a:pPr>
            <a:r>
              <a:rPr lang="fr-FR" dirty="0"/>
              <a:t>Fournit une interface d'</a:t>
            </a:r>
            <a:r>
              <a:rPr lang="fr-FR" dirty="0">
                <a:solidFill>
                  <a:schemeClr val="accent2"/>
                </a:solidFill>
              </a:rPr>
              <a:t>abstraction pour l'accès aux données</a:t>
            </a:r>
          </a:p>
          <a:p>
            <a:pPr eaLnBrk="1" hangingPunct="1">
              <a:defRPr/>
            </a:pPr>
            <a:r>
              <a:rPr lang="fr-FR" dirty="0"/>
              <a:t>Ne fournit </a:t>
            </a:r>
            <a:r>
              <a:rPr lang="fr-FR" dirty="0">
                <a:solidFill>
                  <a:schemeClr val="accent2"/>
                </a:solidFill>
              </a:rPr>
              <a:t>PAS</a:t>
            </a:r>
            <a:r>
              <a:rPr lang="fr-FR" dirty="0"/>
              <a:t> une </a:t>
            </a:r>
            <a:r>
              <a:rPr lang="fr-FR" dirty="0">
                <a:solidFill>
                  <a:schemeClr val="accent2"/>
                </a:solidFill>
              </a:rPr>
              <a:t>abstraction de base de données</a:t>
            </a:r>
          </a:p>
          <a:p>
            <a:pPr lvl="1" eaLnBrk="1" hangingPunct="1">
              <a:defRPr/>
            </a:pPr>
            <a:r>
              <a:rPr lang="fr-FR" sz="2800" dirty="0"/>
              <a:t>SQL spécifique au moteur</a:t>
            </a:r>
          </a:p>
          <a:p>
            <a:pPr lvl="1" eaLnBrk="1" hangingPunct="1">
              <a:defRPr/>
            </a:pPr>
            <a:r>
              <a:rPr lang="fr-FR" sz="2800" dirty="0"/>
              <a:t>Fonctionnalités présentes / absentes</a:t>
            </a:r>
          </a:p>
          <a:p>
            <a:pPr eaLnBrk="1" hangingPunct="1">
              <a:defRPr/>
            </a:pPr>
            <a:r>
              <a:rPr lang="fr-FR" dirty="0"/>
              <a:t>Interface orientée objet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CEF8811F-311F-4095-B3E4-5FBF018DF7A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22F080-1828-48DB-A292-3FBB6ABCA954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Modes de récupération des données (4)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PDO::FETCH_INTO</a:t>
            </a:r>
          </a:p>
          <a:p>
            <a:pPr lvl="1"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met à jour une instance existante </a:t>
            </a:r>
            <a:r>
              <a:rPr lang="fr-FR" dirty="0"/>
              <a:t>de la classe demandée, liant les </a:t>
            </a:r>
            <a:r>
              <a:rPr lang="fr-FR" dirty="0">
                <a:solidFill>
                  <a:schemeClr val="accent2"/>
                </a:solidFill>
              </a:rPr>
              <a:t>colonnes du jeu de résultats </a:t>
            </a:r>
            <a:r>
              <a:rPr lang="fr-FR" dirty="0"/>
              <a:t>aux noms des </a:t>
            </a:r>
            <a:r>
              <a:rPr lang="fr-FR" dirty="0">
                <a:solidFill>
                  <a:schemeClr val="accent2"/>
                </a:solidFill>
              </a:rPr>
              <a:t>propriétés de la classe</a:t>
            </a:r>
            <a:r>
              <a:rPr lang="fr-FR" dirty="0"/>
              <a:t>.</a:t>
            </a: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PDO::FETCH_LAZY</a:t>
            </a:r>
          </a:p>
          <a:p>
            <a:pPr lvl="1" eaLnBrk="1" hangingPunct="1">
              <a:defRPr/>
            </a:pPr>
            <a:r>
              <a:rPr lang="fr-FR" dirty="0"/>
              <a:t>retourner </a:t>
            </a:r>
            <a:r>
              <a:rPr lang="fr-FR" dirty="0">
                <a:solidFill>
                  <a:schemeClr val="accent2"/>
                </a:solidFill>
              </a:rPr>
              <a:t>chaque ligne </a:t>
            </a:r>
            <a:r>
              <a:rPr lang="fr-FR" dirty="0"/>
              <a:t>en tant </a:t>
            </a:r>
            <a:r>
              <a:rPr lang="fr-FR" dirty="0">
                <a:solidFill>
                  <a:schemeClr val="accent2"/>
                </a:solidFill>
              </a:rPr>
              <a:t>qu'objet avec les noms des attributs correspondant aux noms des colonnes </a:t>
            </a:r>
            <a:r>
              <a:rPr lang="fr-FR" dirty="0"/>
              <a:t>retournées dans le jeu de résultats.</a:t>
            </a:r>
          </a:p>
          <a:p>
            <a:pPr lvl="1" eaLnBrk="1" hangingPunct="1">
              <a:defRPr/>
            </a:pP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PDO::FETCH_LAZY </a:t>
            </a:r>
            <a:r>
              <a:rPr lang="fr-FR" dirty="0"/>
              <a:t>crée les </a:t>
            </a:r>
            <a:r>
              <a:rPr lang="fr-FR" dirty="0">
                <a:solidFill>
                  <a:schemeClr val="accent2"/>
                </a:solidFill>
              </a:rPr>
              <a:t>noms des attributs de l'objet comme ils sont rencontrés</a:t>
            </a:r>
            <a:r>
              <a:rPr lang="fr-FR" dirty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B55DED66-E026-4208-A4C7-124E793EA9F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30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6CCC4F-FDBC-4B78-8A7D-579677FAD0B8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Exemple avec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PDO::FETCH_CLASS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stmt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&lt;&lt;&lt;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SQL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SELECT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id,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FROM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artist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WHERE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id = 12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SQL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stmt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setFetchMode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FETCH_CLASS, 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Artist</a:t>
            </a:r>
            <a:r>
              <a:rPr lang="fr-FR" sz="2000" b="1">
                <a:solidFill>
                  <a:srgbClr val="FF00FF"/>
                </a:solidFill>
                <a:latin typeface="Consolas" panose="020B0609020204030204" pitchFamily="49" charset="0"/>
              </a:rPr>
              <a:t>::class</a:t>
            </a:r>
            <a:r>
              <a:rPr lang="fr-FR" sz="2000" b="1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if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((</a:t>
            </a:r>
            <a:r>
              <a:rPr lang="en-US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en-US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object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en-US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stmt</a:t>
            </a:r>
            <a:r>
              <a:rPr lang="en-US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fetch</a:t>
            </a:r>
            <a:r>
              <a:rPr lang="en-US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())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!==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false</a:t>
            </a:r>
            <a:r>
              <a:rPr lang="en-US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return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object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sz="2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B2E920C5-FAAD-420B-8556-866790DF32E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31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7D3FDBF-9D62-4242-B29B-9F66DB03BD34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071664" y="4980702"/>
            <a:ext cx="6898396" cy="1328023"/>
          </a:xfrm>
          <a:prstGeom prst="wedgeRoundRectCallout">
            <a:avLst>
              <a:gd name="adj1" fmla="val -33245"/>
              <a:gd name="adj2" fmla="val -108796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Instancie un objet de la classe </a:t>
            </a:r>
            <a:r>
              <a:rPr lang="fr-FR" sz="24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Artist</a:t>
            </a:r>
            <a:endParaRPr lang="fr-FR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dont les attributs sont supposés être </a:t>
            </a:r>
            <a:r>
              <a:rPr lang="fr-FR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id</a:t>
            </a: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et </a:t>
            </a:r>
            <a:r>
              <a:rPr lang="fr-FR" sz="24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name</a:t>
            </a: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</a:t>
            </a:r>
          </a:p>
          <a:p>
            <a:pPr algn="ctr">
              <a:defRPr/>
            </a:pP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Courier New" pitchFamily="49" charset="0"/>
              </a:rPr>
              <a:t>exactement le nom des champs de la table</a:t>
            </a:r>
            <a:endParaRPr lang="fr-FR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Requêtes préparées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F603B8B-83EF-4D74-9B3E-9198952766E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32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43B6FD-366A-4C11-B951-A3292BE61C99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Préparation d'une requête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2600" dirty="0">
                <a:solidFill>
                  <a:schemeClr val="accent2"/>
                </a:solidFill>
              </a:rPr>
              <a:t>Déroulement</a:t>
            </a:r>
            <a:r>
              <a:rPr lang="fr-FR" sz="2600" dirty="0"/>
              <a:t> d'une requête SQL</a:t>
            </a:r>
          </a:p>
          <a:p>
            <a:pPr marL="1371600" lvl="2" indent="-514350">
              <a:buClr>
                <a:schemeClr val="accent4"/>
              </a:buClr>
              <a:buFont typeface="+mj-lt"/>
              <a:buAutoNum type="arabicPeriod"/>
              <a:defRPr/>
            </a:pPr>
            <a:r>
              <a:rPr lang="fr-FR" sz="2600" dirty="0"/>
              <a:t>Analyse</a:t>
            </a:r>
          </a:p>
          <a:p>
            <a:pPr marL="1371600" lvl="2" indent="-514350">
              <a:buClr>
                <a:schemeClr val="accent4"/>
              </a:buClr>
              <a:buFont typeface="+mj-lt"/>
              <a:buAutoNum type="arabicPeriod"/>
              <a:defRPr/>
            </a:pPr>
            <a:r>
              <a:rPr lang="fr-FR" sz="2600" dirty="0"/>
              <a:t>Compilation</a:t>
            </a:r>
          </a:p>
          <a:p>
            <a:pPr marL="1371600" lvl="2" indent="-514350">
              <a:buClr>
                <a:schemeClr val="accent4"/>
              </a:buClr>
              <a:buFont typeface="+mj-lt"/>
              <a:buAutoNum type="arabicPeriod"/>
              <a:defRPr/>
            </a:pPr>
            <a:r>
              <a:rPr lang="fr-FR" sz="2600" dirty="0"/>
              <a:t>Optimisation</a:t>
            </a:r>
          </a:p>
          <a:p>
            <a:pPr marL="1371600" lvl="2" indent="-514350">
              <a:buClr>
                <a:schemeClr val="accent4"/>
              </a:buClr>
              <a:buFont typeface="+mj-lt"/>
              <a:buAutoNum type="arabicPeriod"/>
              <a:defRPr/>
            </a:pPr>
            <a:r>
              <a:rPr lang="fr-FR" sz="2600" dirty="0"/>
              <a:t>Exécution</a:t>
            </a:r>
          </a:p>
          <a:p>
            <a:pPr>
              <a:defRPr/>
            </a:pPr>
            <a:r>
              <a:rPr lang="fr-FR" sz="2600" dirty="0">
                <a:solidFill>
                  <a:schemeClr val="accent2"/>
                </a:solidFill>
              </a:rPr>
              <a:t>Exécution répétée </a:t>
            </a:r>
            <a:r>
              <a:rPr lang="fr-FR" sz="2600" dirty="0"/>
              <a:t>d'une requête : </a:t>
            </a:r>
            <a:r>
              <a:rPr lang="fr-FR" sz="2600" dirty="0">
                <a:solidFill>
                  <a:schemeClr val="accent4"/>
                </a:solidFill>
              </a:rPr>
              <a:t>1</a:t>
            </a:r>
            <a:r>
              <a:rPr lang="fr-FR" sz="2600" dirty="0"/>
              <a:t>+</a:t>
            </a:r>
            <a:r>
              <a:rPr lang="fr-FR" sz="2600" dirty="0">
                <a:solidFill>
                  <a:schemeClr val="accent4"/>
                </a:solidFill>
              </a:rPr>
              <a:t>2</a:t>
            </a:r>
            <a:r>
              <a:rPr lang="fr-FR" sz="2600" dirty="0"/>
              <a:t>+</a:t>
            </a:r>
            <a:r>
              <a:rPr lang="fr-FR" sz="2600" dirty="0">
                <a:solidFill>
                  <a:schemeClr val="accent4"/>
                </a:solidFill>
              </a:rPr>
              <a:t>3</a:t>
            </a:r>
            <a:r>
              <a:rPr lang="fr-FR" sz="2600" dirty="0"/>
              <a:t>+</a:t>
            </a:r>
            <a:r>
              <a:rPr lang="fr-FR" sz="2600" dirty="0">
                <a:solidFill>
                  <a:schemeClr val="accent4"/>
                </a:solidFill>
              </a:rPr>
              <a:t>4</a:t>
            </a:r>
          </a:p>
          <a:p>
            <a:pPr>
              <a:defRPr/>
            </a:pPr>
            <a:r>
              <a:rPr lang="fr-FR" sz="2600" dirty="0">
                <a:solidFill>
                  <a:schemeClr val="accent2"/>
                </a:solidFill>
              </a:rPr>
              <a:t>Préparation</a:t>
            </a:r>
            <a:r>
              <a:rPr lang="fr-FR" sz="2600" dirty="0"/>
              <a:t> d'une requête : </a:t>
            </a:r>
            <a:r>
              <a:rPr lang="fr-FR" sz="2600" dirty="0">
                <a:solidFill>
                  <a:schemeClr val="accent4"/>
                </a:solidFill>
              </a:rPr>
              <a:t>1</a:t>
            </a:r>
            <a:r>
              <a:rPr lang="fr-FR" sz="2600" dirty="0"/>
              <a:t>+</a:t>
            </a:r>
            <a:r>
              <a:rPr lang="fr-FR" sz="2600" dirty="0">
                <a:solidFill>
                  <a:schemeClr val="accent4"/>
                </a:solidFill>
              </a:rPr>
              <a:t>2</a:t>
            </a:r>
            <a:r>
              <a:rPr lang="fr-FR" sz="2600" dirty="0"/>
              <a:t>+</a:t>
            </a:r>
            <a:r>
              <a:rPr lang="fr-FR" sz="2600" dirty="0">
                <a:solidFill>
                  <a:schemeClr val="accent4"/>
                </a:solidFill>
              </a:rPr>
              <a:t>3</a:t>
            </a:r>
          </a:p>
          <a:p>
            <a:pPr>
              <a:defRPr/>
            </a:pPr>
            <a:r>
              <a:rPr lang="fr-FR" sz="2600" dirty="0">
                <a:solidFill>
                  <a:schemeClr val="accent2"/>
                </a:solidFill>
              </a:rPr>
              <a:t>Exécution</a:t>
            </a:r>
            <a:r>
              <a:rPr lang="fr-FR" sz="2600" dirty="0">
                <a:solidFill>
                  <a:schemeClr val="hlink"/>
                </a:solidFill>
              </a:rPr>
              <a:t> </a:t>
            </a:r>
            <a:r>
              <a:rPr lang="fr-FR" sz="2600" dirty="0">
                <a:solidFill>
                  <a:schemeClr val="accent2"/>
                </a:solidFill>
              </a:rPr>
              <a:t>répétée</a:t>
            </a:r>
            <a:r>
              <a:rPr lang="fr-FR" sz="2600" dirty="0"/>
              <a:t> d'une </a:t>
            </a:r>
            <a:r>
              <a:rPr lang="fr-FR" sz="2600" dirty="0">
                <a:solidFill>
                  <a:schemeClr val="accent2"/>
                </a:solidFill>
              </a:rPr>
              <a:t>requête</a:t>
            </a:r>
            <a:r>
              <a:rPr lang="fr-FR" sz="2600" dirty="0">
                <a:solidFill>
                  <a:schemeClr val="hlink"/>
                </a:solidFill>
              </a:rPr>
              <a:t> </a:t>
            </a:r>
            <a:r>
              <a:rPr lang="fr-FR" sz="2600" dirty="0">
                <a:solidFill>
                  <a:schemeClr val="accent2"/>
                </a:solidFill>
              </a:rPr>
              <a:t>préparée</a:t>
            </a:r>
            <a:r>
              <a:rPr lang="fr-FR" sz="2600" dirty="0"/>
              <a:t> : </a:t>
            </a:r>
            <a:r>
              <a:rPr lang="fr-FR" sz="2600" dirty="0">
                <a:solidFill>
                  <a:schemeClr val="accent4"/>
                </a:solidFill>
              </a:rPr>
              <a:t>4</a:t>
            </a:r>
          </a:p>
          <a:p>
            <a:pPr>
              <a:defRPr/>
            </a:pPr>
            <a:r>
              <a:rPr lang="fr-FR" sz="2600" dirty="0"/>
              <a:t>Préparation en fonction de paramètres :</a:t>
            </a:r>
          </a:p>
          <a:p>
            <a:pPr lvl="1">
              <a:defRPr/>
            </a:pPr>
            <a:r>
              <a:rPr lang="fr-FR" sz="2600" dirty="0"/>
              <a:t>Anonymes</a:t>
            </a:r>
          </a:p>
          <a:p>
            <a:pPr lvl="1">
              <a:defRPr/>
            </a:pPr>
            <a:r>
              <a:rPr lang="fr-FR" sz="2600" dirty="0"/>
              <a:t>Nommés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CBC8D261-CFEA-4308-80BE-FF14C2AE927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33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7746E8-7B85-47B5-939B-D693DFB56739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Préparation d'une requête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PDO::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prepare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statement</a:t>
            </a:r>
            <a:b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 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[,</a:t>
            </a:r>
            <a:r>
              <a:rPr lang="fr-FR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array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driver_options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]): </a:t>
            </a:r>
            <a:r>
              <a:rPr lang="fr-FR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PDOStatement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 eaLnBrk="1" hangingPunct="1">
              <a:defRPr/>
            </a:pPr>
            <a:r>
              <a:rPr lang="fr-FR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statement</a:t>
            </a:r>
            <a:r>
              <a:rPr lang="fr-FR" dirty="0"/>
              <a:t> : la requête à préparer.</a:t>
            </a:r>
            <a:br>
              <a:rPr lang="fr-FR" dirty="0"/>
            </a:br>
            <a:r>
              <a:rPr lang="fr-FR" dirty="0"/>
              <a:t>Peut contenir des paramètres anonymes (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?</a:t>
            </a:r>
            <a:r>
              <a:rPr lang="fr-FR" dirty="0"/>
              <a:t>) ou nommés (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:nom</a:t>
            </a:r>
            <a:r>
              <a:rPr lang="fr-FR" dirty="0"/>
              <a:t>)</a:t>
            </a:r>
          </a:p>
          <a:p>
            <a:pPr lvl="1" eaLnBrk="1" hangingPunct="1">
              <a:defRPr/>
            </a:pPr>
            <a:r>
              <a:rPr lang="fr-FR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driver_options</a:t>
            </a:r>
            <a:r>
              <a:rPr lang="fr-FR" dirty="0"/>
              <a:t> : tableau d'options du driver</a:t>
            </a:r>
          </a:p>
          <a:p>
            <a:pPr lvl="1" eaLnBrk="1" hangingPunct="1">
              <a:defRPr/>
            </a:pPr>
            <a:r>
              <a:rPr lang="fr-FR" dirty="0"/>
              <a:t>retourne un objet 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PDOStatement</a:t>
            </a:r>
            <a:r>
              <a:rPr lang="fr-FR" dirty="0"/>
              <a:t> qui effectuera l'association des paramètres et exécutera la requête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sz="2000" b="1" dirty="0">
              <a:solidFill>
                <a:srgbClr val="80404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 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4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mysql:host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localhost;dbname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=music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prepare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SELECT id, </a:t>
            </a:r>
            <a:r>
              <a:rPr lang="fr-FR" sz="24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name</a:t>
            </a:r>
            <a:endParaRPr lang="fr-FR" sz="2400" b="1" dirty="0">
              <a:solidFill>
                <a:srgbClr val="FF00FF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                          FROM </a:t>
            </a:r>
            <a:r>
              <a:rPr lang="fr-FR" sz="24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artist</a:t>
            </a:r>
            <a:endParaRPr lang="fr-FR" sz="2400" b="1" dirty="0">
              <a:solidFill>
                <a:srgbClr val="FF00FF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                          WHERE id = ?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CEBE6E7C-5796-4620-9A1B-68576A19CDF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34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E928DA2-08EF-42F5-97FF-30055BBC42E1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Association des paramètres d'une requête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26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PDOStatement</a:t>
            </a:r>
            <a:r>
              <a:rPr lang="fr-FR" sz="26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fr-FR" sz="26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bindValue</a:t>
            </a:r>
            <a:r>
              <a:rPr lang="fr-FR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2600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mixed </a:t>
            </a:r>
            <a:r>
              <a:rPr lang="fr-FR" sz="2600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parameter</a:t>
            </a:r>
            <a:r>
              <a:rPr lang="fr-FR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  <a:br>
              <a:rPr lang="fr-FR" sz="2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          </a:t>
            </a:r>
            <a:r>
              <a:rPr lang="fr-FR" sz="2600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mixed value </a:t>
            </a:r>
            <a:r>
              <a:rPr lang="fr-FR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[, </a:t>
            </a:r>
            <a:r>
              <a:rPr lang="fr-FR" sz="2600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fr-FR" sz="2600" b="1" i="1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2600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data_type</a:t>
            </a:r>
            <a:r>
              <a:rPr lang="fr-FR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]): </a:t>
            </a:r>
            <a:r>
              <a:rPr lang="fr-FR" sz="26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bool</a:t>
            </a:r>
            <a:endParaRPr lang="fr-FR" sz="26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 eaLnBrk="1" hangingPunct="1">
              <a:defRPr/>
            </a:pPr>
            <a:r>
              <a:rPr lang="fr-FR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parameter</a:t>
            </a:r>
            <a:r>
              <a:rPr lang="fr-FR" dirty="0"/>
              <a:t> : le paramètre (nom ou position [1…n])</a:t>
            </a:r>
          </a:p>
          <a:p>
            <a:pPr lvl="1" eaLnBrk="1" hangingPunct="1">
              <a:defRPr/>
            </a:pP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value</a:t>
            </a:r>
            <a:r>
              <a:rPr lang="fr-FR" dirty="0"/>
              <a:t> : sa valeur</a:t>
            </a:r>
            <a:endParaRPr lang="fr-FR" i="1" dirty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r>
              <a:rPr lang="fr-FR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data_type</a:t>
            </a:r>
            <a:r>
              <a:rPr lang="fr-FR" dirty="0"/>
              <a:t> : le type de la valeur</a:t>
            </a:r>
          </a:p>
          <a:p>
            <a:pPr lvl="2" eaLnBrk="1" hangingPunct="1">
              <a:defRPr/>
            </a:pP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PDO::PARAM_BOOL</a:t>
            </a:r>
            <a:r>
              <a:rPr lang="fr-FR" sz="2200" b="1" dirty="0">
                <a:latin typeface="Consolas" panose="020B0609020204030204" pitchFamily="49" charset="0"/>
              </a:rPr>
              <a:t> </a:t>
            </a:r>
            <a:r>
              <a:rPr lang="fr-FR" dirty="0"/>
              <a:t>booléen. </a:t>
            </a:r>
          </a:p>
          <a:p>
            <a:pPr lvl="2" eaLnBrk="1" hangingPunct="1">
              <a:defRPr/>
            </a:pPr>
            <a:r>
              <a:rPr lang="fr-FR" sz="2200" b="1" dirty="0">
                <a:latin typeface="Consolas" panose="020B0609020204030204" pitchFamily="49" charset="0"/>
              </a:rPr>
              <a:t>PDO::PARAM_NULL </a:t>
            </a:r>
            <a:r>
              <a:rPr lang="fr-FR" dirty="0" err="1"/>
              <a:t>NULL</a:t>
            </a:r>
            <a:r>
              <a:rPr lang="fr-FR" dirty="0"/>
              <a:t> SQL. </a:t>
            </a:r>
          </a:p>
          <a:p>
            <a:pPr lvl="2" eaLnBrk="1" hangingPunct="1">
              <a:defRPr/>
            </a:pPr>
            <a:r>
              <a:rPr lang="fr-FR" sz="2200" b="1" dirty="0">
                <a:latin typeface="Consolas" panose="020B0609020204030204" pitchFamily="49" charset="0"/>
              </a:rPr>
              <a:t>PDO::PARAM_INT  </a:t>
            </a:r>
            <a:r>
              <a:rPr lang="fr-FR" dirty="0"/>
              <a:t>INTEGER SQL. </a:t>
            </a:r>
          </a:p>
          <a:p>
            <a:pPr lvl="2" eaLnBrk="1" hangingPunct="1">
              <a:defRPr/>
            </a:pPr>
            <a:r>
              <a:rPr lang="fr-FR" sz="2200" b="1" dirty="0">
                <a:latin typeface="Consolas" panose="020B0609020204030204" pitchFamily="49" charset="0"/>
              </a:rPr>
              <a:t>PDO::PARAM_STR  </a:t>
            </a:r>
            <a:r>
              <a:rPr lang="fr-FR" dirty="0"/>
              <a:t>CHAR, VARCHAR ou autre chaîne. </a:t>
            </a:r>
          </a:p>
          <a:p>
            <a:pPr lvl="2" eaLnBrk="1" hangingPunct="1">
              <a:defRPr/>
            </a:pPr>
            <a:r>
              <a:rPr lang="fr-FR" sz="2200" b="1" dirty="0">
                <a:latin typeface="Consolas" panose="020B0609020204030204" pitchFamily="49" charset="0"/>
              </a:rPr>
              <a:t>PDO::PARAM_LOB  </a:t>
            </a:r>
            <a:r>
              <a:rPr lang="fr-FR" dirty="0"/>
              <a:t>"objet large" SQL.</a:t>
            </a:r>
          </a:p>
          <a:p>
            <a:pPr>
              <a:defRPr/>
            </a:pPr>
            <a:r>
              <a:rPr lang="fr-FR" sz="26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PDOStatement</a:t>
            </a:r>
            <a:r>
              <a:rPr lang="fr-FR" sz="26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fr-FR" sz="26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execute</a:t>
            </a:r>
            <a:r>
              <a:rPr lang="fr-FR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([</a:t>
            </a:r>
            <a:r>
              <a:rPr lang="fr-FR" sz="2600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array</a:t>
            </a:r>
            <a:r>
              <a:rPr lang="fr-FR" sz="2600" b="1" i="1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2600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parameters</a:t>
            </a:r>
            <a:r>
              <a:rPr lang="fr-FR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]): </a:t>
            </a:r>
            <a:r>
              <a:rPr lang="fr-FR" sz="26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bool</a:t>
            </a:r>
            <a:endParaRPr lang="fr-FR" sz="26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 eaLnBrk="1" hangingPunct="1">
              <a:defRPr/>
            </a:pPr>
            <a:r>
              <a:rPr lang="fr-FR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parameters</a:t>
            </a:r>
            <a:r>
              <a:rPr lang="fr-FR" i="1" dirty="0">
                <a:solidFill>
                  <a:schemeClr val="accent2"/>
                </a:solidFill>
              </a:rPr>
              <a:t> </a:t>
            </a:r>
            <a:r>
              <a:rPr lang="fr-FR" dirty="0"/>
              <a:t>: tableau associatif ou indexé des valeurs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CACA61F2-6B36-4A5F-B001-9E9BF7E2DFB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35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F0D9D10-2D8F-4531-85EA-2454F176D0E6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Préparation puis exécution d'une requête (1)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mysql:host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dbs;dbname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=app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setAttribute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ATTR_ERRMODE,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ERRMODE_EXCEPTION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prepare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SELECT * FROM user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                          WHERE login = ?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bindValue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1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root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execute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Utilisation du résultat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bindValue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1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cutrona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execute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Utilisation du résultat</a:t>
            </a: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78099D4D-0740-4B75-BA44-613FA3BAFA5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36</a:t>
            </a:fld>
            <a:endParaRPr lang="fr-FR" altLang="fr-FR" sz="1200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C53E29-E2FC-4B77-B04E-E330A0886A73}" type="datetime11">
              <a:rPr lang="fr-FR" smtClean="0"/>
              <a:t>12:58:54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289796" name="AutoShape 4"/>
          <p:cNvSpPr>
            <a:spLocks noChangeArrowheads="1"/>
          </p:cNvSpPr>
          <p:nvPr/>
        </p:nvSpPr>
        <p:spPr bwMode="auto">
          <a:xfrm>
            <a:off x="623392" y="2330451"/>
            <a:ext cx="10959008" cy="7921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89797" name="AutoShape 5"/>
          <p:cNvSpPr>
            <a:spLocks noChangeArrowheads="1"/>
          </p:cNvSpPr>
          <p:nvPr/>
        </p:nvSpPr>
        <p:spPr bwMode="auto">
          <a:xfrm>
            <a:off x="2279651" y="5511800"/>
            <a:ext cx="7635875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Préparation de la requête</a:t>
            </a:r>
          </a:p>
        </p:txBody>
      </p:sp>
      <p:sp>
        <p:nvSpPr>
          <p:cNvPr id="289800" name="AutoShape 8"/>
          <p:cNvSpPr>
            <a:spLocks noChangeArrowheads="1"/>
          </p:cNvSpPr>
          <p:nvPr/>
        </p:nvSpPr>
        <p:spPr bwMode="auto">
          <a:xfrm>
            <a:off x="623392" y="3122614"/>
            <a:ext cx="10959008" cy="3587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89801" name="AutoShape 9"/>
          <p:cNvSpPr>
            <a:spLocks noChangeArrowheads="1"/>
          </p:cNvSpPr>
          <p:nvPr/>
        </p:nvSpPr>
        <p:spPr bwMode="auto">
          <a:xfrm>
            <a:off x="2279651" y="5511800"/>
            <a:ext cx="7635875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Association d'une valeur au 1</a:t>
            </a:r>
            <a:r>
              <a:rPr lang="fr-FR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er</a:t>
            </a: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paramètre</a:t>
            </a:r>
          </a:p>
        </p:txBody>
      </p:sp>
      <p:sp>
        <p:nvSpPr>
          <p:cNvPr id="289802" name="AutoShape 10"/>
          <p:cNvSpPr>
            <a:spLocks noChangeArrowheads="1"/>
          </p:cNvSpPr>
          <p:nvPr/>
        </p:nvSpPr>
        <p:spPr bwMode="auto">
          <a:xfrm>
            <a:off x="623392" y="3482976"/>
            <a:ext cx="10959008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89803" name="AutoShape 11"/>
          <p:cNvSpPr>
            <a:spLocks noChangeArrowheads="1"/>
          </p:cNvSpPr>
          <p:nvPr/>
        </p:nvSpPr>
        <p:spPr bwMode="auto">
          <a:xfrm>
            <a:off x="2281238" y="5513388"/>
            <a:ext cx="7632700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Exécution de la requête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9811" name="AutoShape 19"/>
          <p:cNvSpPr>
            <a:spLocks noChangeArrowheads="1"/>
          </p:cNvSpPr>
          <p:nvPr/>
        </p:nvSpPr>
        <p:spPr bwMode="auto">
          <a:xfrm>
            <a:off x="623392" y="4221164"/>
            <a:ext cx="10959008" cy="3587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89812" name="AutoShape 20"/>
          <p:cNvSpPr>
            <a:spLocks noChangeArrowheads="1"/>
          </p:cNvSpPr>
          <p:nvPr/>
        </p:nvSpPr>
        <p:spPr bwMode="auto">
          <a:xfrm>
            <a:off x="2281238" y="5513388"/>
            <a:ext cx="7632700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Association d'une valeur au 1er paramètre</a:t>
            </a:r>
          </a:p>
        </p:txBody>
      </p:sp>
      <p:sp>
        <p:nvSpPr>
          <p:cNvPr id="289813" name="AutoShape 21"/>
          <p:cNvSpPr>
            <a:spLocks noChangeArrowheads="1"/>
          </p:cNvSpPr>
          <p:nvPr/>
        </p:nvSpPr>
        <p:spPr bwMode="auto">
          <a:xfrm>
            <a:off x="623392" y="4581526"/>
            <a:ext cx="10959008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89814" name="AutoShape 22"/>
          <p:cNvSpPr>
            <a:spLocks noChangeArrowheads="1"/>
          </p:cNvSpPr>
          <p:nvPr/>
        </p:nvSpPr>
        <p:spPr bwMode="auto">
          <a:xfrm>
            <a:off x="2281238" y="5513388"/>
            <a:ext cx="7632700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Exécution de la requête</a:t>
            </a:r>
          </a:p>
        </p:txBody>
      </p:sp>
      <p:sp>
        <p:nvSpPr>
          <p:cNvPr id="289815" name="AutoShape 23"/>
          <p:cNvSpPr>
            <a:spLocks noChangeArrowheads="1"/>
          </p:cNvSpPr>
          <p:nvPr/>
        </p:nvSpPr>
        <p:spPr bwMode="auto">
          <a:xfrm>
            <a:off x="6168008" y="2782828"/>
            <a:ext cx="360362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89816" name="AutoShape 24"/>
          <p:cNvSpPr>
            <a:spLocks noChangeArrowheads="1"/>
          </p:cNvSpPr>
          <p:nvPr/>
        </p:nvSpPr>
        <p:spPr bwMode="auto">
          <a:xfrm>
            <a:off x="6528370" y="3430529"/>
            <a:ext cx="2879725" cy="442913"/>
          </a:xfrm>
          <a:prstGeom prst="wedgeRoundRectCallout">
            <a:avLst>
              <a:gd name="adj1" fmla="val -49756"/>
              <a:gd name="adj2" fmla="val -131325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paramètre anonyme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9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8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 animBg="1"/>
      <p:bldP spid="289796" grpId="1" animBg="1"/>
      <p:bldP spid="289797" grpId="0" animBg="1"/>
      <p:bldP spid="289797" grpId="1" animBg="1"/>
      <p:bldP spid="289800" grpId="0" animBg="1"/>
      <p:bldP spid="289800" grpId="1" animBg="1"/>
      <p:bldP spid="289801" grpId="0" animBg="1"/>
      <p:bldP spid="289801" grpId="1" animBg="1"/>
      <p:bldP spid="289802" grpId="0" animBg="1"/>
      <p:bldP spid="289802" grpId="1" animBg="1"/>
      <p:bldP spid="289803" grpId="0" animBg="1"/>
      <p:bldP spid="289803" grpId="1" animBg="1"/>
      <p:bldP spid="289811" grpId="0" animBg="1"/>
      <p:bldP spid="289811" grpId="1" animBg="1"/>
      <p:bldP spid="289812" grpId="0" animBg="1"/>
      <p:bldP spid="289812" grpId="1" animBg="1"/>
      <p:bldP spid="289813" grpId="0" animBg="1"/>
      <p:bldP spid="289813" grpId="1" animBg="1"/>
      <p:bldP spid="289814" grpId="0" animBg="1"/>
      <p:bldP spid="289814" grpId="1" animBg="1"/>
      <p:bldP spid="289815" grpId="0" animBg="1"/>
      <p:bldP spid="289815" grpId="1" animBg="1"/>
      <p:bldP spid="289816" grpId="0" animBg="1"/>
      <p:bldP spid="28981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Préparation puis exécution d'une requête (2)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mysql:host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dbs;dbname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=app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setAttribute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ATTR_ERRMODE,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ERRMODE_EXCEPTION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prepare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SELECT * FROM user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                          WHERE login = :utilisateur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bindValue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:utilisateur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', 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root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execute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Utilisation du résultat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bindValue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:utilisateur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', 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cutrona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execute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Utilisation du résultat</a:t>
            </a: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4D9E4A40-757B-4921-BFBD-D3013127965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37</a:t>
            </a:fld>
            <a:endParaRPr lang="fr-FR" altLang="fr-FR" sz="1200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F53C9C5-AAFA-4AEB-BBA8-274877226CCE}" type="datetime11">
              <a:rPr lang="fr-FR" smtClean="0"/>
              <a:t>12:58:54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295940" name="AutoShape 4"/>
          <p:cNvSpPr>
            <a:spLocks noChangeArrowheads="1"/>
          </p:cNvSpPr>
          <p:nvPr/>
        </p:nvSpPr>
        <p:spPr bwMode="auto">
          <a:xfrm>
            <a:off x="623392" y="2330451"/>
            <a:ext cx="10959008" cy="7921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95941" name="AutoShape 5"/>
          <p:cNvSpPr>
            <a:spLocks noChangeArrowheads="1"/>
          </p:cNvSpPr>
          <p:nvPr/>
        </p:nvSpPr>
        <p:spPr bwMode="auto">
          <a:xfrm>
            <a:off x="2279651" y="5513388"/>
            <a:ext cx="7635875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Préparation de la requête</a:t>
            </a:r>
          </a:p>
        </p:txBody>
      </p:sp>
      <p:sp>
        <p:nvSpPr>
          <p:cNvPr id="295942" name="AutoShape 6"/>
          <p:cNvSpPr>
            <a:spLocks noChangeArrowheads="1"/>
          </p:cNvSpPr>
          <p:nvPr/>
        </p:nvSpPr>
        <p:spPr bwMode="auto">
          <a:xfrm>
            <a:off x="623392" y="3122614"/>
            <a:ext cx="10959008" cy="3587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95943" name="AutoShape 7"/>
          <p:cNvSpPr>
            <a:spLocks noChangeArrowheads="1"/>
          </p:cNvSpPr>
          <p:nvPr/>
        </p:nvSpPr>
        <p:spPr bwMode="auto">
          <a:xfrm>
            <a:off x="2279651" y="5513388"/>
            <a:ext cx="7635875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Association d'une valeur au paramètre nommé</a:t>
            </a:r>
          </a:p>
        </p:txBody>
      </p:sp>
      <p:sp>
        <p:nvSpPr>
          <p:cNvPr id="295944" name="AutoShape 8"/>
          <p:cNvSpPr>
            <a:spLocks noChangeArrowheads="1"/>
          </p:cNvSpPr>
          <p:nvPr/>
        </p:nvSpPr>
        <p:spPr bwMode="auto">
          <a:xfrm>
            <a:off x="623392" y="3482976"/>
            <a:ext cx="10959008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95945" name="AutoShape 9"/>
          <p:cNvSpPr>
            <a:spLocks noChangeArrowheads="1"/>
          </p:cNvSpPr>
          <p:nvPr/>
        </p:nvSpPr>
        <p:spPr bwMode="auto">
          <a:xfrm>
            <a:off x="2279651" y="5513388"/>
            <a:ext cx="7635875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Exécution de la requête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5946" name="AutoShape 10"/>
          <p:cNvSpPr>
            <a:spLocks noChangeArrowheads="1"/>
          </p:cNvSpPr>
          <p:nvPr/>
        </p:nvSpPr>
        <p:spPr bwMode="auto">
          <a:xfrm>
            <a:off x="623392" y="4221164"/>
            <a:ext cx="10959008" cy="3587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95947" name="AutoShape 11"/>
          <p:cNvSpPr>
            <a:spLocks noChangeArrowheads="1"/>
          </p:cNvSpPr>
          <p:nvPr/>
        </p:nvSpPr>
        <p:spPr bwMode="auto">
          <a:xfrm>
            <a:off x="2282826" y="5513388"/>
            <a:ext cx="7629525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Association d'une valeur au paramètre nommé</a:t>
            </a:r>
          </a:p>
        </p:txBody>
      </p:sp>
      <p:sp>
        <p:nvSpPr>
          <p:cNvPr id="295948" name="AutoShape 12"/>
          <p:cNvSpPr>
            <a:spLocks noChangeArrowheads="1"/>
          </p:cNvSpPr>
          <p:nvPr/>
        </p:nvSpPr>
        <p:spPr bwMode="auto">
          <a:xfrm>
            <a:off x="623392" y="4581526"/>
            <a:ext cx="10959008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95949" name="AutoShape 13"/>
          <p:cNvSpPr>
            <a:spLocks noChangeArrowheads="1"/>
          </p:cNvSpPr>
          <p:nvPr/>
        </p:nvSpPr>
        <p:spPr bwMode="auto">
          <a:xfrm>
            <a:off x="2279651" y="5513388"/>
            <a:ext cx="7635875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Exécution de la requête</a:t>
            </a:r>
          </a:p>
        </p:txBody>
      </p:sp>
      <p:sp>
        <p:nvSpPr>
          <p:cNvPr id="295950" name="AutoShape 14"/>
          <p:cNvSpPr>
            <a:spLocks noChangeArrowheads="1"/>
          </p:cNvSpPr>
          <p:nvPr/>
        </p:nvSpPr>
        <p:spPr bwMode="auto">
          <a:xfrm>
            <a:off x="6168008" y="2781300"/>
            <a:ext cx="1963737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95951" name="AutoShape 15"/>
          <p:cNvSpPr>
            <a:spLocks noChangeArrowheads="1"/>
          </p:cNvSpPr>
          <p:nvPr/>
        </p:nvSpPr>
        <p:spPr bwMode="auto">
          <a:xfrm>
            <a:off x="8131745" y="3500438"/>
            <a:ext cx="2520950" cy="442912"/>
          </a:xfrm>
          <a:prstGeom prst="wedgeRoundRectCallout">
            <a:avLst>
              <a:gd name="adj1" fmla="val -49541"/>
              <a:gd name="adj2" fmla="val -148751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paramètre nommé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5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0" grpId="0" animBg="1"/>
      <p:bldP spid="295940" grpId="1" animBg="1"/>
      <p:bldP spid="295941" grpId="0" animBg="1"/>
      <p:bldP spid="295941" grpId="1" animBg="1"/>
      <p:bldP spid="295942" grpId="0" animBg="1"/>
      <p:bldP spid="295942" grpId="1" animBg="1"/>
      <p:bldP spid="295943" grpId="0" animBg="1"/>
      <p:bldP spid="295943" grpId="1" animBg="1"/>
      <p:bldP spid="295944" grpId="0" animBg="1"/>
      <p:bldP spid="295944" grpId="1" animBg="1"/>
      <p:bldP spid="295945" grpId="0" animBg="1"/>
      <p:bldP spid="295945" grpId="1" animBg="1"/>
      <p:bldP spid="295946" grpId="0" animBg="1"/>
      <p:bldP spid="295946" grpId="1" animBg="1"/>
      <p:bldP spid="295947" grpId="0" animBg="1"/>
      <p:bldP spid="295947" grpId="1" animBg="1"/>
      <p:bldP spid="295948" grpId="0" animBg="1"/>
      <p:bldP spid="295948" grpId="1" animBg="1"/>
      <p:bldP spid="295949" grpId="0" animBg="1"/>
      <p:bldP spid="295949" grpId="1" animBg="1"/>
      <p:bldP spid="295950" grpId="0" animBg="1"/>
      <p:bldP spid="295950" grpId="1" animBg="1"/>
      <p:bldP spid="29595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Préparation puis exécution d'une requête (3)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mysql:host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dbs;dbname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=app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setAttribute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ATTR_ERRMODE,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ERRMODE_EXCEPTION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prepare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SELECT * FROM user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                          WHERE login = ?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execute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root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 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Utilisation du résultat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execute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 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cutrona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 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Utilisation du résultat</a:t>
            </a:r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BFA1D4C2-A85A-4D0A-9DCE-ACBE5B534F0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38</a:t>
            </a:fld>
            <a:endParaRPr lang="fr-FR" altLang="fr-FR" sz="1200"/>
          </a:p>
        </p:txBody>
      </p:sp>
      <p:sp>
        <p:nvSpPr>
          <p:cNvPr id="1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823D50-D1A1-4FC7-89FF-2F5CF4B2AD8E}" type="datetime11">
              <a:rPr lang="fr-FR" smtClean="0"/>
              <a:t>12:58:54</a:t>
            </a:fld>
            <a:endParaRPr lang="fr-FR"/>
          </a:p>
        </p:txBody>
      </p:sp>
      <p:sp>
        <p:nvSpPr>
          <p:cNvPr id="1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297988" name="AutoShape 4"/>
          <p:cNvSpPr>
            <a:spLocks noChangeArrowheads="1"/>
          </p:cNvSpPr>
          <p:nvPr/>
        </p:nvSpPr>
        <p:spPr bwMode="auto">
          <a:xfrm>
            <a:off x="623392" y="2330451"/>
            <a:ext cx="10959008" cy="7921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97989" name="AutoShape 5"/>
          <p:cNvSpPr>
            <a:spLocks noChangeArrowheads="1"/>
          </p:cNvSpPr>
          <p:nvPr/>
        </p:nvSpPr>
        <p:spPr bwMode="auto">
          <a:xfrm>
            <a:off x="2279651" y="5511800"/>
            <a:ext cx="7635875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Préparation de la requête</a:t>
            </a:r>
          </a:p>
        </p:txBody>
      </p:sp>
      <p:sp>
        <p:nvSpPr>
          <p:cNvPr id="297991" name="AutoShape 7"/>
          <p:cNvSpPr>
            <a:spLocks noChangeArrowheads="1"/>
          </p:cNvSpPr>
          <p:nvPr/>
        </p:nvSpPr>
        <p:spPr bwMode="auto">
          <a:xfrm>
            <a:off x="2279651" y="5511800"/>
            <a:ext cx="7635875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Association d'une valeur au 1</a:t>
            </a:r>
            <a:r>
              <a:rPr lang="fr-FR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er</a:t>
            </a: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paramètre</a:t>
            </a:r>
          </a:p>
        </p:txBody>
      </p:sp>
      <p:sp>
        <p:nvSpPr>
          <p:cNvPr id="297992" name="AutoShape 8"/>
          <p:cNvSpPr>
            <a:spLocks noChangeArrowheads="1"/>
          </p:cNvSpPr>
          <p:nvPr/>
        </p:nvSpPr>
        <p:spPr bwMode="auto">
          <a:xfrm>
            <a:off x="623392" y="3122613"/>
            <a:ext cx="10959008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97993" name="AutoShape 9"/>
          <p:cNvSpPr>
            <a:spLocks noChangeArrowheads="1"/>
          </p:cNvSpPr>
          <p:nvPr/>
        </p:nvSpPr>
        <p:spPr bwMode="auto">
          <a:xfrm>
            <a:off x="2281238" y="5511800"/>
            <a:ext cx="7632700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Exécution de la requête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7995" name="AutoShape 11"/>
          <p:cNvSpPr>
            <a:spLocks noChangeArrowheads="1"/>
          </p:cNvSpPr>
          <p:nvPr/>
        </p:nvSpPr>
        <p:spPr bwMode="auto">
          <a:xfrm>
            <a:off x="2279650" y="5511800"/>
            <a:ext cx="7632700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Association d'une valeur au 1er paramètre</a:t>
            </a:r>
          </a:p>
        </p:txBody>
      </p:sp>
      <p:sp>
        <p:nvSpPr>
          <p:cNvPr id="297996" name="AutoShape 12"/>
          <p:cNvSpPr>
            <a:spLocks noChangeArrowheads="1"/>
          </p:cNvSpPr>
          <p:nvPr/>
        </p:nvSpPr>
        <p:spPr bwMode="auto">
          <a:xfrm>
            <a:off x="623392" y="3851276"/>
            <a:ext cx="10959008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97997" name="AutoShape 13"/>
          <p:cNvSpPr>
            <a:spLocks noChangeArrowheads="1"/>
          </p:cNvSpPr>
          <p:nvPr/>
        </p:nvSpPr>
        <p:spPr bwMode="auto">
          <a:xfrm>
            <a:off x="2281238" y="5511800"/>
            <a:ext cx="7632700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Exécution de la requête</a:t>
            </a:r>
          </a:p>
        </p:txBody>
      </p:sp>
      <p:sp>
        <p:nvSpPr>
          <p:cNvPr id="297998" name="AutoShape 14"/>
          <p:cNvSpPr>
            <a:spLocks noChangeArrowheads="1"/>
          </p:cNvSpPr>
          <p:nvPr/>
        </p:nvSpPr>
        <p:spPr bwMode="auto">
          <a:xfrm>
            <a:off x="6168008" y="2781300"/>
            <a:ext cx="360362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97999" name="AutoShape 15"/>
          <p:cNvSpPr>
            <a:spLocks noChangeArrowheads="1"/>
          </p:cNvSpPr>
          <p:nvPr/>
        </p:nvSpPr>
        <p:spPr bwMode="auto">
          <a:xfrm>
            <a:off x="6528370" y="3414713"/>
            <a:ext cx="2879725" cy="442913"/>
          </a:xfrm>
          <a:prstGeom prst="wedgeRoundRectCallout">
            <a:avLst>
              <a:gd name="adj1" fmla="val -50023"/>
              <a:gd name="adj2" fmla="val -129341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paramètre anonyme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7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8" grpId="0" animBg="1"/>
      <p:bldP spid="297988" grpId="1" animBg="1"/>
      <p:bldP spid="297989" grpId="0" animBg="1"/>
      <p:bldP spid="297989" grpId="1" animBg="1"/>
      <p:bldP spid="297991" grpId="0" animBg="1"/>
      <p:bldP spid="297991" grpId="1" animBg="1"/>
      <p:bldP spid="297992" grpId="0" animBg="1"/>
      <p:bldP spid="297992" grpId="1" animBg="1"/>
      <p:bldP spid="297993" grpId="0" animBg="1"/>
      <p:bldP spid="297993" grpId="1" animBg="1"/>
      <p:bldP spid="297995" grpId="0" animBg="1"/>
      <p:bldP spid="297995" grpId="1" animBg="1"/>
      <p:bldP spid="297996" grpId="0" animBg="1"/>
      <p:bldP spid="297996" grpId="1" animBg="1"/>
      <p:bldP spid="297997" grpId="0" animBg="1"/>
      <p:bldP spid="297997" grpId="1" animBg="1"/>
      <p:bldP spid="297998" grpId="0" animBg="1"/>
      <p:bldP spid="297998" grpId="1" animBg="1"/>
      <p:bldP spid="297999" grpId="0" animBg="1"/>
      <p:bldP spid="29799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Préparation puis exécution d'une requête (4)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mysql:host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dbs;dbname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=app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setAttribute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ATTR_ERRMODE,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ERRMODE_EXCEPTION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prepare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SELECT * FROM user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                          WHERE login = :utilisateur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execute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 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:utilisateur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=&gt;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root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 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Utilisation du résultat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execute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 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:utilisateur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=&gt;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cutrona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 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Utilisation du résultat</a:t>
            </a:r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489C888D-943C-48B3-87D2-F775245A3AE7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39</a:t>
            </a:fld>
            <a:endParaRPr lang="fr-FR" altLang="fr-FR" sz="1200"/>
          </a:p>
        </p:txBody>
      </p:sp>
      <p:sp>
        <p:nvSpPr>
          <p:cNvPr id="1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9FE9461-1B17-4DEF-A679-5A318B4A48E3}" type="datetime11">
              <a:rPr lang="fr-FR" smtClean="0"/>
              <a:t>12:58:54</a:t>
            </a:fld>
            <a:endParaRPr lang="fr-FR"/>
          </a:p>
        </p:txBody>
      </p:sp>
      <p:sp>
        <p:nvSpPr>
          <p:cNvPr id="1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300036" name="AutoShape 4"/>
          <p:cNvSpPr>
            <a:spLocks noChangeArrowheads="1"/>
          </p:cNvSpPr>
          <p:nvPr/>
        </p:nvSpPr>
        <p:spPr bwMode="auto">
          <a:xfrm>
            <a:off x="623392" y="2330451"/>
            <a:ext cx="10959008" cy="7921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00037" name="AutoShape 5"/>
          <p:cNvSpPr>
            <a:spLocks noChangeArrowheads="1"/>
          </p:cNvSpPr>
          <p:nvPr/>
        </p:nvSpPr>
        <p:spPr bwMode="auto">
          <a:xfrm>
            <a:off x="2279651" y="5511800"/>
            <a:ext cx="7635875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Préparation de la requête</a:t>
            </a:r>
          </a:p>
        </p:txBody>
      </p:sp>
      <p:sp>
        <p:nvSpPr>
          <p:cNvPr id="300038" name="AutoShape 6"/>
          <p:cNvSpPr>
            <a:spLocks noChangeArrowheads="1"/>
          </p:cNvSpPr>
          <p:nvPr/>
        </p:nvSpPr>
        <p:spPr bwMode="auto">
          <a:xfrm>
            <a:off x="2279651" y="5511800"/>
            <a:ext cx="7635875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Association d'une valeur au paramètre nommé</a:t>
            </a:r>
          </a:p>
        </p:txBody>
      </p:sp>
      <p:sp>
        <p:nvSpPr>
          <p:cNvPr id="300039" name="AutoShape 7"/>
          <p:cNvSpPr>
            <a:spLocks noChangeArrowheads="1"/>
          </p:cNvSpPr>
          <p:nvPr/>
        </p:nvSpPr>
        <p:spPr bwMode="auto">
          <a:xfrm>
            <a:off x="623392" y="3122615"/>
            <a:ext cx="10959008" cy="360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00040" name="AutoShape 8"/>
          <p:cNvSpPr>
            <a:spLocks noChangeArrowheads="1"/>
          </p:cNvSpPr>
          <p:nvPr/>
        </p:nvSpPr>
        <p:spPr bwMode="auto">
          <a:xfrm>
            <a:off x="2281238" y="5511800"/>
            <a:ext cx="7632700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Exécution de la requête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0041" name="AutoShape 9"/>
          <p:cNvSpPr>
            <a:spLocks noChangeArrowheads="1"/>
          </p:cNvSpPr>
          <p:nvPr/>
        </p:nvSpPr>
        <p:spPr bwMode="auto">
          <a:xfrm>
            <a:off x="2281238" y="5511800"/>
            <a:ext cx="7632700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Association d'une valeur au paramètre nommé</a:t>
            </a:r>
          </a:p>
        </p:txBody>
      </p:sp>
      <p:sp>
        <p:nvSpPr>
          <p:cNvPr id="300042" name="AutoShape 10"/>
          <p:cNvSpPr>
            <a:spLocks noChangeArrowheads="1"/>
          </p:cNvSpPr>
          <p:nvPr/>
        </p:nvSpPr>
        <p:spPr bwMode="auto">
          <a:xfrm>
            <a:off x="623392" y="3846139"/>
            <a:ext cx="10959008" cy="360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00043" name="AutoShape 11"/>
          <p:cNvSpPr>
            <a:spLocks noChangeArrowheads="1"/>
          </p:cNvSpPr>
          <p:nvPr/>
        </p:nvSpPr>
        <p:spPr bwMode="auto">
          <a:xfrm>
            <a:off x="2281238" y="5511800"/>
            <a:ext cx="7632700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Exécution de la requête</a:t>
            </a:r>
          </a:p>
        </p:txBody>
      </p:sp>
      <p:sp>
        <p:nvSpPr>
          <p:cNvPr id="300044" name="AutoShape 12"/>
          <p:cNvSpPr>
            <a:spLocks noChangeArrowheads="1"/>
          </p:cNvSpPr>
          <p:nvPr/>
        </p:nvSpPr>
        <p:spPr bwMode="auto">
          <a:xfrm>
            <a:off x="6221090" y="2790092"/>
            <a:ext cx="1963737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00045" name="AutoShape 13"/>
          <p:cNvSpPr>
            <a:spLocks noChangeArrowheads="1"/>
          </p:cNvSpPr>
          <p:nvPr/>
        </p:nvSpPr>
        <p:spPr bwMode="auto">
          <a:xfrm>
            <a:off x="8184827" y="3437793"/>
            <a:ext cx="2879725" cy="442913"/>
          </a:xfrm>
          <a:prstGeom prst="wedgeRoundRectCallout">
            <a:avLst>
              <a:gd name="adj1" fmla="val -50099"/>
              <a:gd name="adj2" fmla="val -131764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paramètre nommé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0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 animBg="1"/>
      <p:bldP spid="300036" grpId="1" animBg="1"/>
      <p:bldP spid="300037" grpId="0" animBg="1"/>
      <p:bldP spid="300037" grpId="1" animBg="1"/>
      <p:bldP spid="300038" grpId="0" animBg="1"/>
      <p:bldP spid="300038" grpId="1" animBg="1"/>
      <p:bldP spid="300039" grpId="0" animBg="1"/>
      <p:bldP spid="300039" grpId="1" animBg="1"/>
      <p:bldP spid="300040" grpId="0" animBg="1"/>
      <p:bldP spid="300040" grpId="1" animBg="1"/>
      <p:bldP spid="300041" grpId="0" animBg="1"/>
      <p:bldP spid="300041" grpId="1" animBg="1"/>
      <p:bldP spid="300042" grpId="0" animBg="1"/>
      <p:bldP spid="300042" grpId="1" animBg="1"/>
      <p:bldP spid="300043" grpId="0" animBg="1"/>
      <p:bldP spid="300043" grpId="1" animBg="1"/>
      <p:bldP spid="300044" grpId="0" animBg="1"/>
      <p:bldP spid="300044" grpId="1" animBg="1"/>
      <p:bldP spid="300045" grpId="0" animBg="1"/>
      <p:bldP spid="30004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Bases de données supportées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7DD59365-5D8E-4814-81C5-65300C1FEE8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36D33A3-E217-40A5-9DBC-156C6D6B1CC6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203685"/>
              </p:ext>
            </p:extLst>
          </p:nvPr>
        </p:nvGraphicFramePr>
        <p:xfrm>
          <a:off x="1992313" y="1125539"/>
          <a:ext cx="8229600" cy="4580796"/>
        </p:xfrm>
        <a:graphic>
          <a:graphicData uri="http://schemas.openxmlformats.org/drawingml/2006/table">
            <a:tbl>
              <a:tblPr/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733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Nom du pilote</a:t>
                      </a:r>
                    </a:p>
                  </a:txBody>
                  <a:tcPr marL="76927" marR="76927" marT="38455" marB="38455" anchor="ctr">
                    <a:lnL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Bases de données prises en charge</a:t>
                      </a:r>
                    </a:p>
                  </a:txBody>
                  <a:tcPr marL="76927" marR="76927" marT="38455" marB="38455" anchor="ctr">
                    <a:lnL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33">
                <a:tc>
                  <a:txBody>
                    <a:bodyPr/>
                    <a:lstStyle/>
                    <a:p>
                      <a:pPr fontAlgn="t"/>
                      <a:r>
                        <a:rPr lang="fr-FR" sz="2000" b="1" u="none" strike="noStrike" dirty="0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PDO_CUBRID</a:t>
                      </a:r>
                      <a:endParaRPr lang="fr-FR" sz="20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Cubrid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33">
                <a:tc>
                  <a:txBody>
                    <a:bodyPr/>
                    <a:lstStyle/>
                    <a:p>
                      <a:pPr fontAlgn="t"/>
                      <a:r>
                        <a:rPr lang="fr-FR" sz="2000" b="1" u="none" strike="noStrike" dirty="0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PDO_DBLIB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FreeTDS</a:t>
                      </a:r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/ Microsoft SQL Server / Sybase</a:t>
                      </a: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33">
                <a:tc>
                  <a:txBody>
                    <a:bodyPr/>
                    <a:lstStyle/>
                    <a:p>
                      <a:pPr fontAlgn="t"/>
                      <a:r>
                        <a:rPr lang="fr-FR" sz="2000" b="1" u="none" strike="noStrike" dirty="0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PDO_FIREBIRD</a:t>
                      </a:r>
                      <a:endParaRPr lang="fr-FR" sz="20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Firebird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733">
                <a:tc>
                  <a:txBody>
                    <a:bodyPr/>
                    <a:lstStyle/>
                    <a:p>
                      <a:pPr fontAlgn="t"/>
                      <a:r>
                        <a:rPr lang="fr-FR" sz="2000" b="1" u="none" strike="noStrike" dirty="0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PDO_IBM</a:t>
                      </a:r>
                      <a:endParaRPr lang="fr-FR" sz="20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IBM DB2</a:t>
                      </a: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733">
                <a:tc>
                  <a:txBody>
                    <a:bodyPr/>
                    <a:lstStyle/>
                    <a:p>
                      <a:pPr fontAlgn="t"/>
                      <a:r>
                        <a:rPr lang="fr-FR" sz="2000" b="1" u="none" strike="noStrike" dirty="0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PDO_INFORMIX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IBM </a:t>
                      </a:r>
                      <a:r>
                        <a:rPr lang="fr-FR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Informix</a:t>
                      </a:r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Dynamic</a:t>
                      </a:r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Server</a:t>
                      </a: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733">
                <a:tc>
                  <a:txBody>
                    <a:bodyPr/>
                    <a:lstStyle/>
                    <a:p>
                      <a:pPr fontAlgn="t"/>
                      <a:r>
                        <a:rPr lang="fr-FR" sz="2000" b="1" u="none" strike="noStrike" dirty="0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PDO_MYSQL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MySQL 3.x/4.x/5.x/8.x</a:t>
                      </a: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733">
                <a:tc>
                  <a:txBody>
                    <a:bodyPr/>
                    <a:lstStyle/>
                    <a:p>
                      <a:pPr fontAlgn="t"/>
                      <a:r>
                        <a:rPr lang="fr-FR" sz="2000" b="1" u="none" strike="noStrike" dirty="0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PDO_OCI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Oracle Call Interface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733">
                <a:tc>
                  <a:txBody>
                    <a:bodyPr/>
                    <a:lstStyle/>
                    <a:p>
                      <a:pPr fontAlgn="t"/>
                      <a:r>
                        <a:rPr lang="fr-FR" sz="2000" b="1" u="none" strike="noStrike" dirty="0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PDO_ODBC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ODBC v3 (IBM DB2, </a:t>
                      </a:r>
                      <a:r>
                        <a:rPr lang="fr-FR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unixODBC</a:t>
                      </a:r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et win32 ODBC)</a:t>
                      </a: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733">
                <a:tc>
                  <a:txBody>
                    <a:bodyPr/>
                    <a:lstStyle/>
                    <a:p>
                      <a:pPr fontAlgn="t"/>
                      <a:r>
                        <a:rPr lang="fr-FR" sz="2000" b="1" u="none" strike="noStrike" dirty="0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PDO_PGSQL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PostgreSQL</a:t>
                      </a: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733">
                <a:tc>
                  <a:txBody>
                    <a:bodyPr/>
                    <a:lstStyle/>
                    <a:p>
                      <a:pPr fontAlgn="t"/>
                      <a:r>
                        <a:rPr lang="fr-FR" sz="2000" b="1" u="none" strike="noStrike" dirty="0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PDO_SQLITE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SQLite</a:t>
                      </a:r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 et </a:t>
                      </a:r>
                      <a:r>
                        <a:rPr lang="fr-FR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SQLite</a:t>
                      </a:r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733">
                <a:tc>
                  <a:txBody>
                    <a:bodyPr/>
                    <a:lstStyle/>
                    <a:p>
                      <a:pPr fontAlgn="t"/>
                      <a:r>
                        <a:rPr lang="fr-FR" sz="2000" b="1" u="none" strike="noStrike" dirty="0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PDO_SQLSRV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Microsoft SQL Server / SQL Azure</a:t>
                      </a:r>
                    </a:p>
                  </a:txBody>
                  <a:tcPr marL="76927" marR="76927" marT="38455" marB="3845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AutoShape 163"/>
          <p:cNvSpPr>
            <a:spLocks noChangeArrowheads="1"/>
          </p:cNvSpPr>
          <p:nvPr/>
        </p:nvSpPr>
        <p:spPr bwMode="auto">
          <a:xfrm>
            <a:off x="4295774" y="3357563"/>
            <a:ext cx="2736329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AutoShape 164"/>
          <p:cNvSpPr>
            <a:spLocks noChangeArrowheads="1"/>
          </p:cNvSpPr>
          <p:nvPr/>
        </p:nvSpPr>
        <p:spPr bwMode="auto">
          <a:xfrm>
            <a:off x="4295776" y="4531949"/>
            <a:ext cx="2736327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Intérêt des requêtes préparées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Amélioration des performances en cas d'exécutions répétées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Émulation faite par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PDO</a:t>
            </a:r>
            <a:r>
              <a:rPr lang="fr-FR" dirty="0"/>
              <a:t> si le driver ne les supporte pas nativement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Protection automatique des valeurs des paramètres pour </a:t>
            </a:r>
            <a:r>
              <a:rPr lang="fr-FR" dirty="0">
                <a:solidFill>
                  <a:schemeClr val="accent2"/>
                </a:solidFill>
              </a:rPr>
              <a:t>interdire les attaques par injection de code SQL</a:t>
            </a:r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4E0DBEF4-6DA2-4A41-84C8-534E72D7CC3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40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632270-34B9-414B-AC26-E9CC1110B070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Attaque par injection SQL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398F9AD-8F21-4E4A-A4EF-8D008827BB7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41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BE4749C-72F3-47ED-B747-E5BEBD3F66EC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Attaque par injection SQL ?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Exemple : validation d'un login/</a:t>
            </a:r>
            <a:r>
              <a:rPr lang="fr-FR" dirty="0" err="1"/>
              <a:t>password</a:t>
            </a:r>
            <a:r>
              <a:rPr lang="fr-FR" dirty="0"/>
              <a:t> sur un site</a:t>
            </a:r>
          </a:p>
          <a:p>
            <a:pPr>
              <a:defRPr/>
            </a:pPr>
            <a:r>
              <a:rPr lang="fr-FR" dirty="0"/>
              <a:t>Requête consistant à trouver un enregistrement correspondant au couple login/</a:t>
            </a:r>
            <a:r>
              <a:rPr lang="fr-FR" dirty="0" err="1"/>
              <a:t>password</a:t>
            </a:r>
            <a:r>
              <a:rPr lang="fr-FR" dirty="0"/>
              <a:t> fourni par l'utilisateur</a:t>
            </a:r>
          </a:p>
          <a:p>
            <a:pPr eaLnBrk="1" hangingPunct="1">
              <a:defRPr/>
            </a:pPr>
            <a:r>
              <a:rPr lang="fr-FR" dirty="0"/>
              <a:t>Requête naïve :</a:t>
            </a:r>
            <a:br>
              <a:rPr lang="fr-FR" dirty="0"/>
            </a:b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SELECT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b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FROM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membre</a:t>
            </a:r>
            <a:b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WHERE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login='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_POST[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login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]}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b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AND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sha1passwd=SHA1('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_POST[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passwd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]}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')</a:t>
            </a:r>
          </a:p>
          <a:p>
            <a:pPr eaLnBrk="1" hangingPunct="1">
              <a:defRPr/>
            </a:pPr>
            <a:r>
              <a:rPr lang="fr-FR" dirty="0"/>
              <a:t>Et si on essayait de fournir un mot de passe un peu particulier…</a:t>
            </a:r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E2313628-F628-4C4A-B1B3-75F5723A1C6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42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0E5E4A4-FE4F-4102-981C-5775686A82B5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Exemple concret d'injection SQL (1)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mysql:host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dbs;dbname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=app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req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&lt;&lt;&lt;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SQL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SELECT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FROM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membre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WHERE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login      = 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_POST[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login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]}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AND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sha1passwd = SHA1('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_POST[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passwd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]}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SQL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Requête: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n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req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if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utilisateur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fetch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()))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!==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false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    {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Bienvenue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utilisateur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nom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]}\n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";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else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Désolé...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C54BB11E-07DB-41DE-AF33-50ACCF48C64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43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37B49C-46F0-4A0A-8DEF-481AB683A4D7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Exemple concret d'injection SQL (2)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dirty="0"/>
              <a:t>Saisie de l'utilisateur par formulaire :</a:t>
            </a:r>
          </a:p>
          <a:p>
            <a:pPr lvl="1" eaLnBrk="1" hangingPunct="1">
              <a:defRPr/>
            </a:pPr>
            <a:r>
              <a:rPr lang="fr-FR" sz="2800" dirty="0"/>
              <a:t>login : 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whatever</a:t>
            </a:r>
            <a:endParaRPr lang="fr-FR" sz="2800" b="1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fr-FR" sz="2800" dirty="0" err="1"/>
              <a:t>pass</a:t>
            </a:r>
            <a:r>
              <a:rPr lang="fr-FR" sz="2800" dirty="0"/>
              <a:t> : 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who_cares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76C7ED5-A188-411F-B6BE-B870C2C97DB7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44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D508423-62CB-4755-AE71-43B2A61DCEBC}" type="datetime11">
              <a:rPr lang="fr-FR" smtClean="0"/>
              <a:t>12:58:54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303108" name="AutoShape 4"/>
          <p:cNvSpPr>
            <a:spLocks noChangeArrowheads="1"/>
          </p:cNvSpPr>
          <p:nvPr/>
        </p:nvSpPr>
        <p:spPr bwMode="auto">
          <a:xfrm>
            <a:off x="1981200" y="3429000"/>
            <a:ext cx="8226426" cy="28785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Requête:</a:t>
            </a:r>
          </a:p>
          <a:p>
            <a:pPr eaLnBrk="1" hangingPunct="1">
              <a:defRPr/>
            </a:pP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SELECT *</a:t>
            </a:r>
          </a:p>
          <a:p>
            <a:pPr eaLnBrk="1" hangingPunct="1">
              <a:defRPr/>
            </a:pP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FROM membre</a:t>
            </a:r>
          </a:p>
          <a:p>
            <a:pPr eaLnBrk="1" hangingPunct="1">
              <a:defRPr/>
            </a:pP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WHERE login='</a:t>
            </a:r>
            <a:r>
              <a:rPr lang="fr-F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whatever</a:t>
            </a: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</a:p>
          <a:p>
            <a:pPr eaLnBrk="1" hangingPunct="1">
              <a:defRPr/>
            </a:pP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AND sha1passwd=SHA1('</a:t>
            </a:r>
            <a:r>
              <a:rPr lang="fr-F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who_cares</a:t>
            </a:r>
            <a:r>
              <a:rPr lang="fr-F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?</a:t>
            </a: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')</a:t>
            </a:r>
          </a:p>
          <a:p>
            <a:pPr eaLnBrk="1" hangingPunct="1">
              <a:defRPr/>
            </a:pP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Désolé...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Exemple concret d'injection SQL (3)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dirty="0"/>
              <a:t>Saisie de l'utilisateur :</a:t>
            </a:r>
          </a:p>
          <a:p>
            <a:pPr lvl="1" eaLnBrk="1" hangingPunct="1">
              <a:defRPr/>
            </a:pPr>
            <a:r>
              <a:rPr lang="fr-FR" sz="2800" dirty="0"/>
              <a:t>login : 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whatever</a:t>
            </a:r>
            <a:endParaRPr lang="fr-FR" sz="2800" b="1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fr-FR" sz="2800" dirty="0" err="1"/>
              <a:t>pass</a:t>
            </a:r>
            <a:r>
              <a:rPr lang="fr-FR" sz="2800" dirty="0"/>
              <a:t> : 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who_cares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</a:rPr>
              <a:t>?') OR (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true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</a:rPr>
              <a:t>!='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28BA8C-F37F-4DF1-B1FB-87C431798B3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45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AF243A-BE9E-434D-942B-6F0EF4356073}" type="datetime11">
              <a:rPr lang="fr-FR" smtClean="0"/>
              <a:t>12:58:54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305156" name="AutoShape 4"/>
          <p:cNvSpPr>
            <a:spLocks noChangeArrowheads="1"/>
          </p:cNvSpPr>
          <p:nvPr/>
        </p:nvSpPr>
        <p:spPr bwMode="auto">
          <a:xfrm>
            <a:off x="609600" y="3429000"/>
            <a:ext cx="10972800" cy="28797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Requête:</a:t>
            </a:r>
          </a:p>
          <a:p>
            <a:pPr eaLnBrk="1" hangingPunct="1">
              <a:defRPr/>
            </a:pP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SELECT *</a:t>
            </a:r>
          </a:p>
          <a:p>
            <a:pPr eaLnBrk="1" hangingPunct="1">
              <a:defRPr/>
            </a:pP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FROM membre</a:t>
            </a:r>
          </a:p>
          <a:p>
            <a:pPr eaLnBrk="1" hangingPunct="1">
              <a:defRPr/>
            </a:pP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WHERE login=</a:t>
            </a:r>
            <a:r>
              <a:rPr lang="fr-F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whatever</a:t>
            </a: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</a:p>
          <a:p>
            <a:pPr eaLnBrk="1" hangingPunct="1">
              <a:defRPr/>
            </a:pP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AND sha1passwd=SHA1('</a:t>
            </a:r>
            <a:r>
              <a:rPr lang="fr-F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who_cares</a:t>
            </a:r>
            <a:r>
              <a:rPr lang="fr-F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?') OR (</a:t>
            </a:r>
            <a:r>
              <a:rPr lang="fr-F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true</a:t>
            </a:r>
            <a:r>
              <a:rPr lang="fr-F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!='</a:t>
            </a: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')</a:t>
            </a:r>
          </a:p>
          <a:p>
            <a:pPr eaLnBrk="1" hangingPunct="1">
              <a:defRPr/>
            </a:pP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Bienvenue John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 rot="19800000">
            <a:off x="412930" y="2893927"/>
            <a:ext cx="10904199" cy="108285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Donne toutes les lignes de la table membre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fr-FR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premier membre est certainement l’administrateur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8870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Protection contre les injections SQL - Solution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mysql:host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dbs;dbname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=app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prepare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&lt;&lt;&lt;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SQL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SELECT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FROM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membre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WHERE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login      = ?</a:t>
            </a:r>
            <a:endParaRPr lang="fr-FR" sz="2000" b="1" dirty="0">
              <a:solidFill>
                <a:srgbClr val="00808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AND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sha1passwd = SHA1(?)</a:t>
            </a:r>
            <a:endParaRPr lang="fr-FR" sz="2000" b="1" dirty="0">
              <a:solidFill>
                <a:srgbClr val="00808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SQL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execute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 [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_POST[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login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                    $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_POST[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passwd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]])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if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utilisateur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fetch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())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!==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false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    {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Bienvenue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utilisateur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nom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]}\n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else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Désolé...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CC7D5C9-70E7-45CD-9474-1A1EF0D83F2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46</a:t>
            </a:fld>
            <a:endParaRPr lang="fr-FR" altLang="fr-FR" sz="120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8D987C-6F4A-4B37-A529-E1FC9D3F1633}" type="datetime11">
              <a:rPr lang="fr-FR" smtClean="0"/>
              <a:t>12:58:54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308228" name="AutoShape 4"/>
          <p:cNvSpPr>
            <a:spLocks noChangeArrowheads="1"/>
          </p:cNvSpPr>
          <p:nvPr/>
        </p:nvSpPr>
        <p:spPr bwMode="auto">
          <a:xfrm>
            <a:off x="609600" y="2708276"/>
            <a:ext cx="8083550" cy="7921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08229" name="AutoShape 5"/>
          <p:cNvSpPr>
            <a:spLocks noChangeArrowheads="1"/>
          </p:cNvSpPr>
          <p:nvPr/>
        </p:nvSpPr>
        <p:spPr bwMode="auto">
          <a:xfrm>
            <a:off x="609600" y="4173538"/>
            <a:ext cx="8083550" cy="7921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 animBg="1"/>
      <p:bldP spid="30822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Protection contre les injections SQL </a:t>
            </a:r>
            <a:r>
              <a:rPr lang="fr-FR"/>
              <a:t>– Démonstration</a:t>
            </a:r>
            <a:endParaRPr lang="fr-FR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mysql:host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dbs;dbname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=app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login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quote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_POST[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login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passwd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quote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_POST[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passwd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req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&lt;&lt;&lt;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SQL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SELECT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FROM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membre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WHERE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login      =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login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AND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sha1passwd = SHA1(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passwd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fr-FR" sz="2000" b="1" dirty="0">
              <a:solidFill>
                <a:srgbClr val="00808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SQL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Requête: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n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req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if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utilisateur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pdostat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fetch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())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!==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false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Bienvenue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utilisateur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nom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]}\n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else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Désolé...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3B261232-5006-427F-A45A-83BA4EC3ED3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47</a:t>
            </a:fld>
            <a:endParaRPr lang="fr-FR" altLang="fr-FR" sz="120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36CD35A-4F74-4925-B5C4-E4CA0696C6B7}" type="datetime11">
              <a:rPr lang="fr-FR" smtClean="0"/>
              <a:t>12:58:54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306180" name="AutoShape 4"/>
          <p:cNvSpPr>
            <a:spLocks noChangeArrowheads="1"/>
          </p:cNvSpPr>
          <p:nvPr/>
        </p:nvSpPr>
        <p:spPr bwMode="auto">
          <a:xfrm>
            <a:off x="609600" y="1628776"/>
            <a:ext cx="8012113" cy="7921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06182" name="AutoShape 6"/>
          <p:cNvSpPr>
            <a:spLocks noChangeArrowheads="1"/>
          </p:cNvSpPr>
          <p:nvPr/>
        </p:nvSpPr>
        <p:spPr bwMode="auto">
          <a:xfrm>
            <a:off x="609600" y="3457576"/>
            <a:ext cx="8083550" cy="7921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06181" name="AutoShape 5"/>
          <p:cNvSpPr>
            <a:spLocks noChangeArrowheads="1"/>
          </p:cNvSpPr>
          <p:nvPr/>
        </p:nvSpPr>
        <p:spPr bwMode="auto">
          <a:xfrm>
            <a:off x="3503712" y="3400424"/>
            <a:ext cx="8210550" cy="29083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fr-FR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 utilisé en pratique</a:t>
            </a:r>
            <a:br>
              <a:rPr lang="fr-FR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FR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ICI, uniquement pour montrer ce qu’il se passe</a:t>
            </a:r>
          </a:p>
          <a:p>
            <a:pPr eaLnBrk="1" hangingPunct="1">
              <a:defRPr/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Requête: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SELECT *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FROM membre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WHERE login=</a:t>
            </a:r>
            <a:r>
              <a:rPr lang="fr-F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whatever</a:t>
            </a:r>
            <a:r>
              <a:rPr lang="fr-F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AND sha1passwd=SHA1(</a:t>
            </a:r>
            <a:r>
              <a:rPr lang="fr-F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who_cares</a:t>
            </a: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?</a:t>
            </a:r>
            <a:r>
              <a:rPr lang="fr-F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</a:t>
            </a: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') OR </a:t>
            </a:r>
            <a:r>
              <a:rPr lang="fr-FR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true</a:t>
            </a: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!=</a:t>
            </a:r>
            <a:r>
              <a:rPr lang="fr-F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</a:t>
            </a: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endParaRPr lang="fr-FR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Désolé...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 animBg="1"/>
      <p:bldP spid="306182" grpId="0" animBg="1"/>
      <p:bldP spid="30618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Protection contre les injections SQL :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Jamais de substitution </a:t>
            </a:r>
            <a:r>
              <a:rPr lang="fr-FR" dirty="0"/>
              <a:t>de variable dans une requête SQL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Jamais de concaténation</a:t>
            </a:r>
            <a:r>
              <a:rPr lang="fr-FR" dirty="0"/>
              <a:t> dans une requête SQL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Préparer</a:t>
            </a:r>
            <a:r>
              <a:rPr lang="fr-FR" dirty="0"/>
              <a:t> une requête = augmenter son </a:t>
            </a:r>
            <a:r>
              <a:rPr lang="fr-FR" dirty="0">
                <a:solidFill>
                  <a:schemeClr val="accent2"/>
                </a:solidFill>
              </a:rPr>
              <a:t>efficacité</a:t>
            </a:r>
            <a:r>
              <a:rPr lang="fr-FR" dirty="0"/>
              <a:t> (cache)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Préparer</a:t>
            </a:r>
            <a:r>
              <a:rPr lang="fr-FR" dirty="0"/>
              <a:t> une requête = pouvoir la </a:t>
            </a:r>
            <a:r>
              <a:rPr lang="fr-FR" dirty="0">
                <a:solidFill>
                  <a:schemeClr val="accent2"/>
                </a:solidFill>
              </a:rPr>
              <a:t>paramétrer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Paramétrer</a:t>
            </a:r>
            <a:r>
              <a:rPr lang="fr-FR" dirty="0"/>
              <a:t> une requête = se </a:t>
            </a:r>
            <a:r>
              <a:rPr lang="fr-FR" dirty="0">
                <a:solidFill>
                  <a:schemeClr val="accent2"/>
                </a:solidFill>
              </a:rPr>
              <a:t>protéger</a:t>
            </a:r>
            <a:r>
              <a:rPr lang="fr-FR" dirty="0"/>
              <a:t> contre l’injection de code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D2D45-D494-49E5-B709-CD2C5C42511F}" type="slidenum">
              <a:rPr lang="fr-FR" altLang="fr-FR" smtClean="0"/>
              <a:pPr>
                <a:defRPr/>
              </a:pPr>
              <a:t>48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F25A11C-FB16-4130-B8FB-1D827570533F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7615724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Gestion </a:t>
            </a:r>
            <a:r>
              <a:rPr lang="fr-FR"/>
              <a:t>des transactions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3666693-5D65-43DB-8B4A-35FFC779369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49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C1DC14C-215B-4634-B277-22C6FEB20829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Échanges de données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50736B8C-B22A-492E-8FD0-42C44FCD195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1E5158C-5515-4371-B9E3-814C34E7FE52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Transactions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Transactions :</a:t>
            </a:r>
          </a:p>
          <a:p>
            <a:pPr lvl="1" eaLnBrk="1" hangingPunct="1">
              <a:defRPr/>
            </a:pPr>
            <a:r>
              <a:rPr lang="fr-FR" dirty="0"/>
              <a:t>Atomicité, Consistance, Isolation et Durabilité</a:t>
            </a:r>
          </a:p>
          <a:p>
            <a:pPr lvl="1" eaLnBrk="1" hangingPunct="1">
              <a:defRPr/>
            </a:pPr>
            <a:r>
              <a:rPr lang="fr-FR" dirty="0"/>
              <a:t>BEGIN puis COMMIT ou ROLLBACK</a:t>
            </a:r>
          </a:p>
          <a:p>
            <a:pPr eaLnBrk="1" hangingPunct="1">
              <a:defRPr/>
            </a:pPr>
            <a:r>
              <a:rPr lang="fr-FR" dirty="0"/>
              <a:t>Mode PDO par défaut :</a:t>
            </a:r>
          </a:p>
          <a:p>
            <a:pPr lvl="1" eaLnBrk="1" hangingPunct="1">
              <a:defRPr/>
            </a:pPr>
            <a:r>
              <a:rPr lang="fr-FR" dirty="0"/>
              <a:t>Chaque requête est validée automatiquement</a:t>
            </a: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PDO::</a:t>
            </a:r>
            <a:r>
              <a:rPr lang="fr-FR" b="1" dirty="0" err="1">
                <a:latin typeface="Consolas" panose="020B0609020204030204" pitchFamily="49" charset="0"/>
              </a:rPr>
              <a:t>beginTransaction</a:t>
            </a:r>
            <a:r>
              <a:rPr lang="fr-FR" b="1" dirty="0">
                <a:latin typeface="Consolas" panose="020B0609020204030204" pitchFamily="49" charset="0"/>
              </a:rPr>
              <a:t>()</a:t>
            </a:r>
            <a:r>
              <a:rPr lang="fr-FR" dirty="0">
                <a:latin typeface="Consolas" panose="020B0609020204030204" pitchFamily="49" charset="0"/>
              </a:rPr>
              <a:t> </a:t>
            </a: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PDO::commit()</a:t>
            </a:r>
            <a:endParaRPr lang="fr-FR" dirty="0"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PDO::</a:t>
            </a:r>
            <a:r>
              <a:rPr lang="fr-FR" b="1" dirty="0" err="1">
                <a:latin typeface="Consolas" panose="020B0609020204030204" pitchFamily="49" charset="0"/>
              </a:rPr>
              <a:t>rollBack</a:t>
            </a:r>
            <a:r>
              <a:rPr lang="fr-FR" b="1" dirty="0">
                <a:latin typeface="Consolas" panose="020B0609020204030204" pitchFamily="49" charset="0"/>
              </a:rPr>
              <a:t>()</a:t>
            </a:r>
            <a:endParaRPr lang="fr-FR" dirty="0"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dirty="0"/>
              <a:t>Tous les moteurs ne supportent pas les transactions</a:t>
            </a:r>
            <a:br>
              <a:rPr lang="fr-FR" dirty="0"/>
            </a:br>
            <a:r>
              <a:rPr lang="fr-FR" dirty="0">
                <a:sym typeface="Wingdings" pitchFamily="2" charset="2"/>
              </a:rPr>
              <a:t> </a:t>
            </a:r>
            <a:r>
              <a:rPr lang="fr-FR" b="1" dirty="0" err="1">
                <a:latin typeface="Consolas" panose="020B0609020204030204" pitchFamily="49" charset="0"/>
                <a:sym typeface="Wingdings" pitchFamily="2" charset="2"/>
              </a:rPr>
              <a:t>PDOException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4098E4EF-D462-47D2-8110-1E98BEA6489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50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FD461E7-5C8A-404F-B122-B889DD569FA2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Échanges de données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>
              <a:defRPr/>
            </a:pPr>
            <a:fld id="{6E1FA0AC-1DC5-4348-991F-7B07FB2442EB}" type="slidenum">
              <a:rPr lang="fr-FR" altLang="fr-FR" sz="1200">
                <a:latin typeface="Arial" panose="020B0604020202020204" pitchFamily="34" charset="0"/>
              </a:rPr>
              <a:pPr>
                <a:defRPr/>
              </a:pPr>
              <a:t>6</a:t>
            </a:fld>
            <a:endParaRPr lang="fr-FR" altLang="fr-FR" sz="1200" dirty="0">
              <a:latin typeface="Arial" panose="020B060402020202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24D42CD-6624-474E-8E92-1D5E526D1F6D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10" name="Réseau"/>
          <p:cNvSpPr>
            <a:spLocks noChangeArrowheads="1"/>
          </p:cNvSpPr>
          <p:nvPr/>
        </p:nvSpPr>
        <p:spPr bwMode="auto">
          <a:xfrm flipH="1" flipV="1">
            <a:off x="551383" y="1192637"/>
            <a:ext cx="11233698" cy="518869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0" rIns="0" anchor="b" anchorCtr="1"/>
          <a:lstStyle/>
          <a:p>
            <a:pPr algn="r" eaLnBrk="1" hangingPunct="1">
              <a:defRPr/>
            </a:pPr>
            <a:endParaRPr lang="fr-F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r" eaLnBrk="1" hangingPunct="1">
              <a:defRPr/>
            </a:pPr>
            <a:endParaRPr lang="fr-F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r" eaLnBrk="1" hangingPunct="1">
              <a:defRPr/>
            </a:pPr>
            <a:endParaRPr lang="fr-F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r" eaLnBrk="1" hangingPunct="1">
              <a:defRPr/>
            </a:pPr>
            <a:endParaRPr lang="fr-F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3318" name="imgServeurWeb" descr="Network-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07" y="1891357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gServeurBD" descr="Network-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231" y="4263601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erveur BD"/>
          <p:cNvSpPr txBox="1"/>
          <p:nvPr/>
        </p:nvSpPr>
        <p:spPr>
          <a:xfrm>
            <a:off x="8350432" y="5406601"/>
            <a:ext cx="10711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Serveur</a:t>
            </a:r>
          </a:p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BD</a:t>
            </a:r>
          </a:p>
        </p:txBody>
      </p:sp>
      <p:sp>
        <p:nvSpPr>
          <p:cNvPr id="19" name="Seerveur Web"/>
          <p:cNvSpPr txBox="1"/>
          <p:nvPr/>
        </p:nvSpPr>
        <p:spPr>
          <a:xfrm>
            <a:off x="5575544" y="1226194"/>
            <a:ext cx="10711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Serveur</a:t>
            </a:r>
          </a:p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Web</a:t>
            </a:r>
          </a:p>
        </p:txBody>
      </p:sp>
      <p:cxnSp>
        <p:nvCxnSpPr>
          <p:cNvPr id="23" name="Req SQL"/>
          <p:cNvCxnSpPr>
            <a:cxnSpLocks noChangeShapeType="1"/>
            <a:stCxn id="13319" idx="0"/>
            <a:endCxn id="13318" idx="2"/>
          </p:cNvCxnSpPr>
          <p:nvPr/>
        </p:nvCxnSpPr>
        <p:spPr bwMode="auto">
          <a:xfrm rot="16200000" flipV="1">
            <a:off x="7098747" y="2275317"/>
            <a:ext cx="1000644" cy="2975924"/>
          </a:xfrm>
          <a:prstGeom prst="curvedConnector3">
            <a:avLst>
              <a:gd name="adj1" fmla="val 50000"/>
            </a:avLst>
          </a:prstGeom>
          <a:noFill/>
          <a:ln w="63500" algn="ctr">
            <a:solidFill>
              <a:schemeClr val="accent4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Rép SQL"/>
          <p:cNvCxnSpPr>
            <a:cxnSpLocks noChangeShapeType="1"/>
            <a:stCxn id="13319" idx="0"/>
            <a:endCxn id="13318" idx="2"/>
          </p:cNvCxnSpPr>
          <p:nvPr/>
        </p:nvCxnSpPr>
        <p:spPr bwMode="auto">
          <a:xfrm rot="16200000" flipV="1">
            <a:off x="7098747" y="2275317"/>
            <a:ext cx="1000644" cy="2975924"/>
          </a:xfrm>
          <a:prstGeom prst="curvedConnector3">
            <a:avLst>
              <a:gd name="adj1" fmla="val 50000"/>
            </a:avLst>
          </a:prstGeom>
          <a:noFill/>
          <a:ln w="63500" algn="ctr">
            <a:solidFill>
              <a:schemeClr val="accent5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Req HTTP"/>
          <p:cNvCxnSpPr>
            <a:cxnSpLocks noChangeShapeType="1"/>
            <a:stCxn id="13318" idx="1"/>
            <a:endCxn id="13332" idx="0"/>
          </p:cNvCxnSpPr>
          <p:nvPr/>
        </p:nvCxnSpPr>
        <p:spPr bwMode="auto">
          <a:xfrm rot="10800000" flipV="1">
            <a:off x="1276351" y="2577156"/>
            <a:ext cx="4148957" cy="1555811"/>
          </a:xfrm>
          <a:prstGeom prst="curvedConnector2">
            <a:avLst/>
          </a:prstGeom>
          <a:noFill/>
          <a:ln w="63500" algn="ctr">
            <a:solidFill>
              <a:schemeClr val="accent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Rép HTTP"/>
          <p:cNvCxnSpPr>
            <a:cxnSpLocks noChangeShapeType="1"/>
            <a:stCxn id="13318" idx="1"/>
            <a:endCxn id="13332" idx="0"/>
          </p:cNvCxnSpPr>
          <p:nvPr/>
        </p:nvCxnSpPr>
        <p:spPr bwMode="auto">
          <a:xfrm rot="10800000" flipV="1">
            <a:off x="1276351" y="2577156"/>
            <a:ext cx="4148957" cy="1555811"/>
          </a:xfrm>
          <a:prstGeom prst="curvedConnector2">
            <a:avLst/>
          </a:prstGeom>
          <a:noFill/>
          <a:ln w="63500" algn="ctr">
            <a:solidFill>
              <a:schemeClr val="tx1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Requête HTTP"/>
          <p:cNvGrpSpPr>
            <a:grpSpLocks/>
          </p:cNvGrpSpPr>
          <p:nvPr/>
        </p:nvGrpSpPr>
        <p:grpSpPr bwMode="auto">
          <a:xfrm>
            <a:off x="2347915" y="1931862"/>
            <a:ext cx="2047399" cy="409574"/>
            <a:chOff x="5357817" y="2500306"/>
            <a:chExt cx="2047204" cy="409046"/>
          </a:xfrm>
        </p:grpSpPr>
        <p:sp>
          <p:nvSpPr>
            <p:cNvPr id="32" name="ZoneTexte 31"/>
            <p:cNvSpPr txBox="1"/>
            <p:nvPr/>
          </p:nvSpPr>
          <p:spPr>
            <a:xfrm>
              <a:off x="5681636" y="2500306"/>
              <a:ext cx="1723385" cy="3688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Requête HTTP</a:t>
              </a:r>
            </a:p>
          </p:txBody>
        </p:sp>
        <p:sp>
          <p:nvSpPr>
            <p:cNvPr id="33" name="Ellipse 32"/>
            <p:cNvSpPr/>
            <p:nvPr/>
          </p:nvSpPr>
          <p:spPr bwMode="auto">
            <a:xfrm>
              <a:off x="5357817" y="2552626"/>
              <a:ext cx="357154" cy="35672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eaLnBrk="1" hangingPunct="1">
                <a:defRPr/>
              </a:pPr>
              <a:r>
                <a:rPr lang="fr-F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</a:t>
              </a:r>
            </a:p>
          </p:txBody>
        </p:sp>
      </p:grpSp>
      <p:grpSp>
        <p:nvGrpSpPr>
          <p:cNvPr id="34" name="Connexion BD"/>
          <p:cNvGrpSpPr>
            <a:grpSpLocks/>
          </p:cNvGrpSpPr>
          <p:nvPr/>
        </p:nvGrpSpPr>
        <p:grpSpPr bwMode="auto">
          <a:xfrm>
            <a:off x="6671621" y="3157254"/>
            <a:ext cx="1996102" cy="409576"/>
            <a:chOff x="5357818" y="2500306"/>
            <a:chExt cx="1997175" cy="409048"/>
          </a:xfrm>
        </p:grpSpPr>
        <p:sp>
          <p:nvSpPr>
            <p:cNvPr id="35" name="ZoneTexte 34"/>
            <p:cNvSpPr txBox="1"/>
            <p:nvPr/>
          </p:nvSpPr>
          <p:spPr>
            <a:xfrm>
              <a:off x="5681841" y="2500306"/>
              <a:ext cx="1673152" cy="3688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Connexion BD</a:t>
              </a:r>
            </a:p>
          </p:txBody>
        </p:sp>
        <p:sp>
          <p:nvSpPr>
            <p:cNvPr id="36" name="Ellipse 35"/>
            <p:cNvSpPr/>
            <p:nvPr/>
          </p:nvSpPr>
          <p:spPr bwMode="auto">
            <a:xfrm>
              <a:off x="5357818" y="2552626"/>
              <a:ext cx="357379" cy="35672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eaLnBrk="1" hangingPunct="1">
                <a:defRPr/>
              </a:pPr>
              <a:r>
                <a:rPr lang="fr-F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</a:t>
              </a:r>
            </a:p>
          </p:txBody>
        </p:sp>
      </p:grpSp>
      <p:grpSp>
        <p:nvGrpSpPr>
          <p:cNvPr id="37" name="Réponse HTTP"/>
          <p:cNvGrpSpPr>
            <a:grpSpLocks/>
          </p:cNvGrpSpPr>
          <p:nvPr/>
        </p:nvGrpSpPr>
        <p:grpSpPr bwMode="auto">
          <a:xfrm>
            <a:off x="2424115" y="3190755"/>
            <a:ext cx="2098696" cy="409576"/>
            <a:chOff x="5357818" y="2500306"/>
            <a:chExt cx="2099358" cy="409048"/>
          </a:xfrm>
        </p:grpSpPr>
        <p:sp>
          <p:nvSpPr>
            <p:cNvPr id="38" name="ZoneTexte 37"/>
            <p:cNvSpPr txBox="1"/>
            <p:nvPr/>
          </p:nvSpPr>
          <p:spPr>
            <a:xfrm>
              <a:off x="5681771" y="2500306"/>
              <a:ext cx="1775405" cy="3688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Réponse HTTP</a:t>
              </a:r>
            </a:p>
          </p:txBody>
        </p:sp>
        <p:sp>
          <p:nvSpPr>
            <p:cNvPr id="39" name="Ellipse 38"/>
            <p:cNvSpPr/>
            <p:nvPr/>
          </p:nvSpPr>
          <p:spPr bwMode="auto">
            <a:xfrm>
              <a:off x="5357818" y="2552626"/>
              <a:ext cx="357301" cy="35672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eaLnBrk="1" hangingPunct="1">
                <a:defRPr/>
              </a:pPr>
              <a:r>
                <a:rPr lang="fr-F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7</a:t>
              </a:r>
            </a:p>
          </p:txBody>
        </p:sp>
      </p:grpSp>
      <p:grpSp>
        <p:nvGrpSpPr>
          <p:cNvPr id="43" name="Affichage résultat"/>
          <p:cNvGrpSpPr>
            <a:grpSpLocks/>
          </p:cNvGrpSpPr>
          <p:nvPr/>
        </p:nvGrpSpPr>
        <p:grpSpPr bwMode="auto">
          <a:xfrm>
            <a:off x="2098674" y="4513968"/>
            <a:ext cx="2286886" cy="409575"/>
            <a:chOff x="5357818" y="2500303"/>
            <a:chExt cx="2287553" cy="408520"/>
          </a:xfrm>
        </p:grpSpPr>
        <p:sp>
          <p:nvSpPr>
            <p:cNvPr id="44" name="ZoneTexte 43"/>
            <p:cNvSpPr txBox="1"/>
            <p:nvPr/>
          </p:nvSpPr>
          <p:spPr>
            <a:xfrm>
              <a:off x="5681762" y="2500303"/>
              <a:ext cx="1963609" cy="368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Affichage résultat</a:t>
              </a:r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5357818" y="2552555"/>
              <a:ext cx="357291" cy="3562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eaLnBrk="1" hangingPunct="1">
                <a:defRPr/>
              </a:pPr>
              <a:r>
                <a:rPr lang="fr-F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9</a:t>
              </a:r>
            </a:p>
          </p:txBody>
        </p:sp>
      </p:grpSp>
      <p:grpSp>
        <p:nvGrpSpPr>
          <p:cNvPr id="46" name="Script PHP"/>
          <p:cNvGrpSpPr>
            <a:grpSpLocks/>
          </p:cNvGrpSpPr>
          <p:nvPr/>
        </p:nvGrpSpPr>
        <p:grpSpPr bwMode="auto">
          <a:xfrm>
            <a:off x="6607996" y="1967559"/>
            <a:ext cx="1637029" cy="409576"/>
            <a:chOff x="5357818" y="2500306"/>
            <a:chExt cx="1636435" cy="409049"/>
          </a:xfrm>
        </p:grpSpPr>
        <p:sp>
          <p:nvSpPr>
            <p:cNvPr id="47" name="ZoneTexte 46"/>
            <p:cNvSpPr txBox="1"/>
            <p:nvPr/>
          </p:nvSpPr>
          <p:spPr>
            <a:xfrm>
              <a:off x="5681550" y="2500306"/>
              <a:ext cx="1312703" cy="368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Script PHP</a:t>
              </a:r>
            </a:p>
          </p:txBody>
        </p:sp>
        <p:sp>
          <p:nvSpPr>
            <p:cNvPr id="48" name="Ellipse 47"/>
            <p:cNvSpPr/>
            <p:nvPr/>
          </p:nvSpPr>
          <p:spPr bwMode="auto">
            <a:xfrm>
              <a:off x="5357818" y="2552626"/>
              <a:ext cx="357057" cy="35672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eaLnBrk="1" hangingPunct="1">
                <a:defRPr/>
              </a:pPr>
              <a:r>
                <a:rPr lang="fr-F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</a:t>
              </a:r>
            </a:p>
          </p:txBody>
        </p:sp>
      </p:grpSp>
      <p:grpSp>
        <p:nvGrpSpPr>
          <p:cNvPr id="49" name="Requête BD"/>
          <p:cNvGrpSpPr>
            <a:grpSpLocks/>
          </p:cNvGrpSpPr>
          <p:nvPr/>
        </p:nvGrpSpPr>
        <p:grpSpPr bwMode="auto">
          <a:xfrm>
            <a:off x="8350432" y="3394007"/>
            <a:ext cx="1765270" cy="409576"/>
            <a:chOff x="5357818" y="2500306"/>
            <a:chExt cx="1765032" cy="409049"/>
          </a:xfrm>
        </p:grpSpPr>
        <p:sp>
          <p:nvSpPr>
            <p:cNvPr id="50" name="ZoneTexte 49"/>
            <p:cNvSpPr txBox="1"/>
            <p:nvPr/>
          </p:nvSpPr>
          <p:spPr>
            <a:xfrm>
              <a:off x="5681624" y="2500306"/>
              <a:ext cx="1441226" cy="368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Requête BD</a:t>
              </a:r>
            </a:p>
          </p:txBody>
        </p:sp>
        <p:sp>
          <p:nvSpPr>
            <p:cNvPr id="51" name="Ellipse 50"/>
            <p:cNvSpPr/>
            <p:nvPr/>
          </p:nvSpPr>
          <p:spPr bwMode="auto">
            <a:xfrm>
              <a:off x="5357818" y="2552626"/>
              <a:ext cx="357140" cy="35672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eaLnBrk="1" hangingPunct="1">
                <a:defRPr/>
              </a:pPr>
              <a:r>
                <a:rPr lang="fr-F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4</a:t>
              </a:r>
            </a:p>
          </p:txBody>
        </p:sp>
      </p:grpSp>
      <p:pic>
        <p:nvPicPr>
          <p:cNvPr id="13332" name="imgMonPC" descr="Computer_n_scre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132968"/>
            <a:ext cx="1409700" cy="1223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Mon PC"/>
          <p:cNvSpPr txBox="1"/>
          <p:nvPr/>
        </p:nvSpPr>
        <p:spPr>
          <a:xfrm>
            <a:off x="631826" y="5315656"/>
            <a:ext cx="94448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Mon PC</a:t>
            </a:r>
          </a:p>
        </p:txBody>
      </p:sp>
      <p:sp>
        <p:nvSpPr>
          <p:cNvPr id="58" name="imgBD"/>
          <p:cNvSpPr/>
          <p:nvPr/>
        </p:nvSpPr>
        <p:spPr bwMode="auto">
          <a:xfrm>
            <a:off x="9495019" y="4335038"/>
            <a:ext cx="714375" cy="928688"/>
          </a:xfrm>
          <a:prstGeom prst="can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BD</a:t>
            </a:r>
          </a:p>
        </p:txBody>
      </p:sp>
      <p:grpSp>
        <p:nvGrpSpPr>
          <p:cNvPr id="59" name="Exploitation résultats BD"/>
          <p:cNvGrpSpPr>
            <a:grpSpLocks/>
          </p:cNvGrpSpPr>
          <p:nvPr/>
        </p:nvGrpSpPr>
        <p:grpSpPr bwMode="auto">
          <a:xfrm>
            <a:off x="6607992" y="2507308"/>
            <a:ext cx="3022025" cy="409575"/>
            <a:chOff x="5357818" y="2500306"/>
            <a:chExt cx="3020296" cy="408784"/>
          </a:xfrm>
        </p:grpSpPr>
        <p:sp>
          <p:nvSpPr>
            <p:cNvPr id="60" name="ZoneTexte 59"/>
            <p:cNvSpPr txBox="1"/>
            <p:nvPr/>
          </p:nvSpPr>
          <p:spPr>
            <a:xfrm>
              <a:off x="5681483" y="2500306"/>
              <a:ext cx="2696631" cy="3686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Exploitation résultats BD</a:t>
              </a:r>
            </a:p>
          </p:txBody>
        </p:sp>
        <p:sp>
          <p:nvSpPr>
            <p:cNvPr id="61" name="Ellipse 60"/>
            <p:cNvSpPr/>
            <p:nvPr/>
          </p:nvSpPr>
          <p:spPr bwMode="auto">
            <a:xfrm>
              <a:off x="5357818" y="2552592"/>
              <a:ext cx="356982" cy="35649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eaLnBrk="1" hangingPunct="1">
                <a:defRPr/>
              </a:pPr>
              <a:r>
                <a:rPr lang="fr-F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6</a:t>
              </a:r>
            </a:p>
          </p:txBody>
        </p:sp>
      </p:grpSp>
      <p:grpSp>
        <p:nvGrpSpPr>
          <p:cNvPr id="56" name="Résultatts BD"/>
          <p:cNvGrpSpPr>
            <a:grpSpLocks/>
          </p:cNvGrpSpPr>
          <p:nvPr/>
        </p:nvGrpSpPr>
        <p:grpSpPr bwMode="auto">
          <a:xfrm>
            <a:off x="6600961" y="3937333"/>
            <a:ext cx="1855039" cy="409576"/>
            <a:chOff x="5357818" y="2500306"/>
            <a:chExt cx="1854788" cy="409049"/>
          </a:xfrm>
        </p:grpSpPr>
        <p:sp>
          <p:nvSpPr>
            <p:cNvPr id="62" name="ZoneTexte 61"/>
            <p:cNvSpPr txBox="1"/>
            <p:nvPr/>
          </p:nvSpPr>
          <p:spPr>
            <a:xfrm>
              <a:off x="5681625" y="2500306"/>
              <a:ext cx="1530981" cy="368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Résultats BD</a:t>
              </a:r>
            </a:p>
          </p:txBody>
        </p:sp>
        <p:sp>
          <p:nvSpPr>
            <p:cNvPr id="63" name="Ellipse 62"/>
            <p:cNvSpPr/>
            <p:nvPr/>
          </p:nvSpPr>
          <p:spPr bwMode="auto">
            <a:xfrm>
              <a:off x="5357818" y="2552626"/>
              <a:ext cx="357140" cy="35672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eaLnBrk="1" hangingPunct="1">
                <a:defRPr/>
              </a:pPr>
              <a:r>
                <a:rPr lang="fr-F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5</a:t>
              </a:r>
            </a:p>
          </p:txBody>
        </p:sp>
      </p:grpSp>
      <p:grpSp>
        <p:nvGrpSpPr>
          <p:cNvPr id="52" name="Fin de script"/>
          <p:cNvGrpSpPr>
            <a:grpSpLocks/>
          </p:cNvGrpSpPr>
          <p:nvPr/>
        </p:nvGrpSpPr>
        <p:grpSpPr bwMode="auto">
          <a:xfrm>
            <a:off x="4669324" y="3465362"/>
            <a:ext cx="1765271" cy="409575"/>
            <a:chOff x="5357818" y="2500303"/>
            <a:chExt cx="1765782" cy="408520"/>
          </a:xfrm>
        </p:grpSpPr>
        <p:sp>
          <p:nvSpPr>
            <p:cNvPr id="53" name="ZoneTexte 52"/>
            <p:cNvSpPr txBox="1"/>
            <p:nvPr/>
          </p:nvSpPr>
          <p:spPr>
            <a:xfrm>
              <a:off x="5681763" y="2500303"/>
              <a:ext cx="1441837" cy="368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Fin de script</a:t>
              </a:r>
            </a:p>
          </p:txBody>
        </p:sp>
        <p:sp>
          <p:nvSpPr>
            <p:cNvPr id="54" name="Ellipse 53"/>
            <p:cNvSpPr/>
            <p:nvPr/>
          </p:nvSpPr>
          <p:spPr bwMode="auto">
            <a:xfrm>
              <a:off x="5357818" y="2552555"/>
              <a:ext cx="357291" cy="3562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eaLnBrk="1" hangingPunct="1">
                <a:defRPr/>
              </a:pPr>
              <a:r>
                <a:rPr lang="fr-F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Les classes de PDO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AEBB52F-ED37-4849-A0C2-A645A8D7E6F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3A62649-B18D-402B-AFDC-A8687DA02BA4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Classes prédéfinies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>
                <a:solidFill>
                  <a:schemeClr val="accent2"/>
                </a:solidFill>
              </a:rPr>
              <a:t>PDO</a:t>
            </a:r>
            <a:r>
              <a:rPr lang="fr-FR" dirty="0"/>
              <a:t> : connexion PHP / base de données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__construct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exec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prepare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query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errorCode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errorInfo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getAttributes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setAttribute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lastInsertId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quote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beginTransaction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1" eaLnBrk="1" hangingPunct="1">
              <a:defRPr/>
            </a:pP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commit(),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rollBack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getAvailableDrivers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0FA42851-4DCA-415D-BE7A-639C76D3899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65A3CF5-2329-4180-BF85-3D5BE9BAE262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Classes prédéfinies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err="1">
                <a:solidFill>
                  <a:schemeClr val="accent2"/>
                </a:solidFill>
              </a:rPr>
              <a:t>PDOStatement</a:t>
            </a:r>
            <a:r>
              <a:rPr lang="fr-FR" dirty="0"/>
              <a:t> : requête préparée, jeu de résultats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bindColumn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bindParam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bindValue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closeCursor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 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errorCode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errorInfo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fetch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fetchAll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fetchColumn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fetchObject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setFetchMode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nextRowset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rowCount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columnCount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getColumnMeta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getAttribute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setAttribute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execute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debugDumpParams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defRPr/>
            </a:pPr>
            <a:endParaRPr lang="fr-FR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fr-FR" b="1" dirty="0" err="1">
                <a:solidFill>
                  <a:schemeClr val="accent2"/>
                </a:solidFill>
              </a:rPr>
              <a:t>PDOException</a:t>
            </a:r>
            <a:r>
              <a:rPr lang="fr-FR" dirty="0"/>
              <a:t> </a:t>
            </a:r>
            <a:r>
              <a:rPr lang="fr-FR"/>
              <a:t>: exception spécifique à </a:t>
            </a:r>
            <a:r>
              <a:rPr lang="fr-FR" b="1">
                <a:latin typeface="Consolas" panose="020B0609020204030204" pitchFamily="49" charset="0"/>
              </a:rPr>
              <a:t>PDO</a:t>
            </a:r>
            <a:r>
              <a:rPr lang="fr-FR"/>
              <a:t>, hérite </a:t>
            </a:r>
            <a:r>
              <a:rPr lang="fr-FR" dirty="0"/>
              <a:t>de </a:t>
            </a:r>
            <a:r>
              <a:rPr lang="fr-FR" b="1" dirty="0">
                <a:latin typeface="Consolas" panose="020B0609020204030204" pitchFamily="49" charset="0"/>
              </a:rPr>
              <a:t>Exception</a:t>
            </a:r>
          </a:p>
          <a:p>
            <a:pPr lvl="1" eaLnBrk="1" hangingPunct="1">
              <a:defRPr/>
            </a:pP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F4C8817-D0A3-439E-878B-1E271325875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8F37F3B-9982-4D04-8394-4F07A3BB5286}" type="datetime11">
              <a:rPr lang="fr-FR" smtClean="0"/>
              <a:t>12:58:54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2019-3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Thème2019-3</Template>
  <TotalTime>0</TotalTime>
  <Words>3775</Words>
  <Application>Microsoft Office PowerPoint</Application>
  <PresentationFormat>Grand écran</PresentationFormat>
  <Paragraphs>718</Paragraphs>
  <Slides>50</Slides>
  <Notes>38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5" baseType="lpstr">
      <vt:lpstr>Arial</vt:lpstr>
      <vt:lpstr>Consolas</vt:lpstr>
      <vt:lpstr>Courier New</vt:lpstr>
      <vt:lpstr>Wingdings</vt:lpstr>
      <vt:lpstr>Thème2019-3</vt:lpstr>
      <vt:lpstr>PHP PDO</vt:lpstr>
      <vt:lpstr>Introduction</vt:lpstr>
      <vt:lpstr>PDO</vt:lpstr>
      <vt:lpstr>Bases de données supportées</vt:lpstr>
      <vt:lpstr>Échanges de données</vt:lpstr>
      <vt:lpstr>Échanges de données</vt:lpstr>
      <vt:lpstr>Les classes de PDO</vt:lpstr>
      <vt:lpstr>Classes prédéfinies</vt:lpstr>
      <vt:lpstr>Classes prédéfinies</vt:lpstr>
      <vt:lpstr>Comment se connecter ?</vt:lpstr>
      <vt:lpstr>Connexions et gestionnaire de connexion</vt:lpstr>
      <vt:lpstr>Gestion des erreurs</vt:lpstr>
      <vt:lpstr>Gestion des erreurs de connexion </vt:lpstr>
      <vt:lpstr>Gestion des erreurs de connexion</vt:lpstr>
      <vt:lpstr>Gestion des erreurs (hormis connexion)</vt:lpstr>
      <vt:lpstr>Gestion des erreurs (hormis connexion)</vt:lpstr>
      <vt:lpstr>Gestion des erreurs : code d'erreur</vt:lpstr>
      <vt:lpstr>Gestion des erreurs : exceptions</vt:lpstr>
      <vt:lpstr>Effectuer une requête</vt:lpstr>
      <vt:lpstr>Exécution d'une requête</vt:lpstr>
      <vt:lpstr>Exploitation des résultats d'une requête</vt:lpstr>
      <vt:lpstr>Parcours du résultat d'une requête</vt:lpstr>
      <vt:lpstr>Mode de récupération des résultats d'une requête</vt:lpstr>
      <vt:lpstr>Exploitation des résultats d'une requête (1)</vt:lpstr>
      <vt:lpstr>Exploitation des résultats d'une requête (2)</vt:lpstr>
      <vt:lpstr>Exploitation des résultats d'une requête (3)</vt:lpstr>
      <vt:lpstr>Modes de récupération des données (1)</vt:lpstr>
      <vt:lpstr>Modes de récupération des données (2)</vt:lpstr>
      <vt:lpstr>Modes de récupération des données (3)</vt:lpstr>
      <vt:lpstr>Modes de récupération des données (4)</vt:lpstr>
      <vt:lpstr>Exemple avec PDO::FETCH_CLASS </vt:lpstr>
      <vt:lpstr>Requêtes préparées</vt:lpstr>
      <vt:lpstr>Préparation d'une requête</vt:lpstr>
      <vt:lpstr>Préparation d'une requête</vt:lpstr>
      <vt:lpstr>Association des paramètres d'une requête</vt:lpstr>
      <vt:lpstr>Préparation puis exécution d'une requête (1)</vt:lpstr>
      <vt:lpstr>Préparation puis exécution d'une requête (2)</vt:lpstr>
      <vt:lpstr>Préparation puis exécution d'une requête (3)</vt:lpstr>
      <vt:lpstr>Préparation puis exécution d'une requête (4)</vt:lpstr>
      <vt:lpstr>Intérêt des requêtes préparées</vt:lpstr>
      <vt:lpstr>Attaque par injection SQL</vt:lpstr>
      <vt:lpstr>Attaque par injection SQL ?</vt:lpstr>
      <vt:lpstr>Exemple concret d'injection SQL (1)</vt:lpstr>
      <vt:lpstr>Exemple concret d'injection SQL (2)</vt:lpstr>
      <vt:lpstr>Exemple concret d'injection SQL (3)</vt:lpstr>
      <vt:lpstr>Protection contre les injections SQL - Solution</vt:lpstr>
      <vt:lpstr>Protection contre les injections SQL – Démonstration</vt:lpstr>
      <vt:lpstr>Protection contre les injections SQL : conclusion</vt:lpstr>
      <vt:lpstr>Gestion des transactions</vt:lpstr>
      <vt:lpstr>Transactions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/>
  <cp:lastModifiedBy/>
  <cp:revision>1181</cp:revision>
  <cp:lastPrinted>1601-01-01T00:00:00Z</cp:lastPrinted>
  <dcterms:created xsi:type="dcterms:W3CDTF">2005-09-14T08:47:05Z</dcterms:created>
  <dcterms:modified xsi:type="dcterms:W3CDTF">2023-04-07T10:59:22Z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