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39"/>
  </p:notesMasterIdLst>
  <p:handoutMasterIdLst>
    <p:handoutMasterId r:id="rId40"/>
  </p:handoutMasterIdLst>
  <p:sldIdLst>
    <p:sldId id="256" r:id="rId2"/>
    <p:sldId id="379" r:id="rId3"/>
    <p:sldId id="371" r:id="rId4"/>
    <p:sldId id="375" r:id="rId5"/>
    <p:sldId id="378" r:id="rId6"/>
    <p:sldId id="372" r:id="rId7"/>
    <p:sldId id="374" r:id="rId8"/>
    <p:sldId id="373" r:id="rId9"/>
    <p:sldId id="376" r:id="rId10"/>
    <p:sldId id="377" r:id="rId11"/>
    <p:sldId id="380" r:id="rId12"/>
    <p:sldId id="347" r:id="rId13"/>
    <p:sldId id="348" r:id="rId14"/>
    <p:sldId id="349" r:id="rId15"/>
    <p:sldId id="381" r:id="rId16"/>
    <p:sldId id="368" r:id="rId17"/>
    <p:sldId id="350" r:id="rId18"/>
    <p:sldId id="352" r:id="rId19"/>
    <p:sldId id="382" r:id="rId20"/>
    <p:sldId id="353" r:id="rId21"/>
    <p:sldId id="383" r:id="rId22"/>
    <p:sldId id="358" r:id="rId23"/>
    <p:sldId id="384" r:id="rId24"/>
    <p:sldId id="362" r:id="rId25"/>
    <p:sldId id="363" r:id="rId26"/>
    <p:sldId id="364" r:id="rId27"/>
    <p:sldId id="365" r:id="rId28"/>
    <p:sldId id="386" r:id="rId29"/>
    <p:sldId id="387" r:id="rId30"/>
    <p:sldId id="388" r:id="rId31"/>
    <p:sldId id="369" r:id="rId32"/>
    <p:sldId id="370" r:id="rId33"/>
    <p:sldId id="385" r:id="rId34"/>
    <p:sldId id="359" r:id="rId35"/>
    <p:sldId id="361" r:id="rId36"/>
    <p:sldId id="360" r:id="rId37"/>
    <p:sldId id="389" r:id="rId38"/>
  </p:sldIdLst>
  <p:sldSz cx="12190413" cy="685958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544251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108850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6327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2177004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721254" algn="l" defTabSz="1088502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3265505" algn="l" defTabSz="1088502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809756" algn="l" defTabSz="1088502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4354007" algn="l" defTabSz="1088502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CCCFF"/>
    <a:srgbClr val="9966FF"/>
    <a:srgbClr val="000000"/>
    <a:srgbClr val="339966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725" autoAdjust="0"/>
  </p:normalViewPr>
  <p:slideViewPr>
    <p:cSldViewPr>
      <p:cViewPr varScale="1">
        <p:scale>
          <a:sx n="178" d="100"/>
          <a:sy n="178" d="100"/>
        </p:scale>
        <p:origin x="318" y="16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16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8A35C3-2D11-4611-983B-1F28997B4B4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3427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C0FD0BE-A7F2-4043-9030-83DB3794C00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7008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4425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08850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63275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17700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D1DFD8-C8D7-42EF-85D1-46B4F9DD0D6F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756B235-2697-4AE2-9552-E8C24BEBCF5F}" type="slidenum">
              <a:rPr lang="fr-FR" altLang="fr-FR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313633-7C6B-485A-A0DA-C8C4BB0FCA55}" type="slidenum">
              <a:rPr lang="fr-FR" altLang="fr-FR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BF0BF62-FADA-4137-ADB3-A41DD13585A4}" type="slidenum">
              <a:rPr lang="fr-FR" altLang="fr-FR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0FE4E01-9C6B-4C6B-A1CE-7C15AE24DE4C}" type="slidenum">
              <a:rPr lang="fr-FR" altLang="fr-FR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85365DF-EBF0-4091-8C1D-10776C35313B}" type="slidenum">
              <a:rPr lang="fr-FR" altLang="fr-FR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7671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F318A59-1801-4780-9F3F-F269BEF8E410}" type="slidenum">
              <a:rPr lang="fr-FR" altLang="fr-FR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AB166A-F8CC-43AB-95FA-637936BBC52F}" type="slidenum">
              <a:rPr lang="fr-FR" altLang="fr-FR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85365DF-EBF0-4091-8C1D-10776C35313B}" type="slidenum">
              <a:rPr lang="fr-FR" altLang="fr-FR"/>
              <a:pPr>
                <a:spcBef>
                  <a:spcPct val="0"/>
                </a:spcBef>
              </a:pPr>
              <a:t>34</a:t>
            </a:fld>
            <a:endParaRPr lang="fr-FR" alt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2CEA40D-D739-4C68-BE7A-E893AF4C21B1}" type="slidenum">
              <a:rPr lang="fr-FR" altLang="fr-FR"/>
              <a:pPr>
                <a:spcBef>
                  <a:spcPct val="0"/>
                </a:spcBef>
              </a:pPr>
              <a:t>35</a:t>
            </a:fld>
            <a:endParaRPr lang="fr-FR" alt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ED12318-0308-4852-80D4-ECC9F59C6562}" type="slidenum">
              <a:rPr lang="fr-FR" altLang="fr-FR"/>
              <a:pPr>
                <a:spcBef>
                  <a:spcPct val="0"/>
                </a:spcBef>
              </a:pPr>
              <a:t>36</a:t>
            </a:fld>
            <a:endParaRPr lang="fr-FR" altLang="fr-F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350E3F3-788E-4526-A7F5-F87D0BC527BF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E223F35-1A15-4A2D-99BB-29A1AA1BFA85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4094076-A38C-4003-BCE1-B2113EE1B744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5DCA850-A627-4D97-A9BF-5B35E832513A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EF6AF7-08C7-4423-A2C4-487445312FBD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0F311AF-49EC-49B3-897E-A044BC41102C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B59F346-21DF-44BB-886B-28C8C9EF6EFB}" type="slidenum">
              <a:rPr lang="fr-FR" altLang="fr-FR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AF05902-31DE-4E24-97C1-2D0432AA1151}" type="slidenum">
              <a:rPr lang="fr-FR" altLang="fr-FR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281" y="1845104"/>
            <a:ext cx="10361851" cy="1737127"/>
          </a:xfrm>
        </p:spPr>
        <p:txBody>
          <a:bodyPr anchor="b" anchorCtr="1"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521" y="6245084"/>
            <a:ext cx="2844430" cy="45730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AE18F5A-8BF0-4C9A-9AEF-BC3BE39DA1EF}" type="datetime11">
              <a:rPr lang="fr-FR" smtClean="0"/>
              <a:t>07:56:26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058" y="6249847"/>
            <a:ext cx="3860297" cy="45730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463" y="6245084"/>
            <a:ext cx="2844430" cy="457306"/>
          </a:xfrm>
        </p:spPr>
        <p:txBody>
          <a:bodyPr/>
          <a:lstStyle>
            <a:lvl1pPr>
              <a:defRPr smtClean="0"/>
            </a:lvl1pPr>
          </a:lstStyle>
          <a:p>
            <a:fld id="{FF89BD3C-F663-4279-BCBF-80A7C7174E63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3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755A6-4496-4AE6-9C99-B4676AE33F53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2CC51-6793-4C01-B85B-471231EEC4BF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276693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603548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603548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D0D0D-63FA-4113-9688-31FF48E62E5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9772-23C5-401F-A2DD-25BD187097E2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84782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63355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521" y="1268707"/>
            <a:ext cx="5384099" cy="50414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1268707"/>
            <a:ext cx="5384099" cy="50414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1C4D3-2500-423D-B493-F9DB6520913D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838B7-00E4-450F-BFE4-30A478459207}" type="datetime11">
              <a:rPr lang="fr-FR" smtClean="0"/>
              <a:t>07:56:26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149726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64815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21" y="1268707"/>
            <a:ext cx="10971372" cy="5041479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E28504-1CF5-4125-BA7A-DE4993908E1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88CD946-D2CC-49DC-A18B-B80F840A884C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36892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14" y="943194"/>
            <a:ext cx="4996799" cy="344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ctr">
              <a:defRPr sz="4000" b="1" cap="small" spc="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195595-BA66-4E01-A3A0-A5BDA648D9E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D230AA9-7AB0-4E7F-AF08-5AC430996230}" type="datetime11">
              <a:rPr lang="fr-FR" smtClean="0"/>
              <a:t>07:56:26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14110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1268707"/>
            <a:ext cx="5384099" cy="5041479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1268707"/>
            <a:ext cx="5384099" cy="5041479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6F73FE-523A-490E-A4E7-2899A6D120BA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F3D6D01-6A99-4C1E-972F-CF214840F911}" type="datetime11">
              <a:rPr lang="fr-FR" smtClean="0"/>
              <a:t>07:56:26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365984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4A8835-270C-4D2C-8144-77042C1E15CB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C7F5A47-1C8D-4056-A37F-7174FC299EFF}" type="datetime11">
              <a:rPr lang="fr-FR" smtClean="0"/>
              <a:t>07:56:26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25768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9FA434-C836-4225-A0F7-FB09121B6A9B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7F4BA2-79AD-4B90-AD5E-942F6B602A01}" type="datetime11">
              <a:rPr lang="fr-FR" smtClean="0"/>
              <a:t>07:56:26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13214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ED4093-356F-416C-ABB6-67E82A988B01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8FCBA3C-2B8D-4A31-BF07-F9409AB6A0B2}" type="datetime11">
              <a:rPr lang="fr-FR" smtClean="0"/>
              <a:t>07:56:26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24480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80" cy="5854468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C03629-6884-47A3-8305-3E8C3A79B85A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260DA3-E6A0-4111-95A1-A23DD7F3A6FA}" type="datetime11">
              <a:rPr lang="fr-FR" smtClean="0"/>
              <a:t>07:56:26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4354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A6E52-BF1A-44E8-9FA6-7D8BADF34B82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38348-7118-414C-8A46-D952E5E80F26}" type="datetime11">
              <a:rPr lang="fr-FR" smtClean="0"/>
              <a:t>07:56:26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27786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454682"/>
            <a:ext cx="2844430" cy="24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921916E6-7A73-4FEC-8AAC-7EA14E4A643D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454682"/>
            <a:ext cx="2844430" cy="24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460826F-515A-4184-9677-35F5321D0869}" type="datetime11">
              <a:rPr lang="fr-FR" smtClean="0"/>
              <a:t>07:56:26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454682"/>
            <a:ext cx="3860297" cy="24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268707"/>
            <a:ext cx="10971372" cy="504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311" y="274701"/>
            <a:ext cx="10957581" cy="63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 anchor="ctr" anchorCtr="0"/>
          <a:lstStyle/>
          <a:p>
            <a:pPr eaLnBrk="1" hangingPunct="1">
              <a:defRPr/>
            </a:pPr>
            <a:r>
              <a:rPr lang="fr-FR"/>
              <a:t>PHP objet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/>
              <a:t>Jérôme CUTRONA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D51B51-5638-4048-A553-63DDE357970F}" type="datetime11">
              <a:rPr lang="fr-FR" smtClean="0"/>
              <a:t>07:56:26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2A18C8-06CF-4A28-93DB-5165BC999596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Polymorphisme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Choix dynamique de la méthode qui correspond au type réel de l’objet</a:t>
            </a:r>
          </a:p>
          <a:p>
            <a:pPr eaLnBrk="1" hangingPunct="1">
              <a:defRPr/>
            </a:pPr>
            <a:r>
              <a:rPr lang="fr-FR" dirty="0"/>
              <a:t>Méthode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eats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food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Mammifere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 $m) {</a:t>
            </a:r>
            <a:b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	return $m-&gt;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eats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  <a:b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$i = new Impala();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food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($i);</a:t>
            </a:r>
          </a:p>
          <a:p>
            <a:pPr>
              <a:defRPr/>
            </a:pP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$c = new Carnivore();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food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($c);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90E8FF-F0AB-4BFD-A67D-117162CF2133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8BD7359-65EB-49A5-A628-A2C78449A52B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graphicFrame>
        <p:nvGraphicFramePr>
          <p:cNvPr id="16391" name="Object 2"/>
          <p:cNvGraphicFramePr>
            <a:graphicFrameLocks noChangeAspect="1"/>
          </p:cNvGraphicFramePr>
          <p:nvPr/>
        </p:nvGraphicFramePr>
        <p:xfrm>
          <a:off x="6190445" y="1787939"/>
          <a:ext cx="4850769" cy="204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rganization Chart" r:id="rId3" imgW="3657600" imgH="2189584" progId="OrgPlusWOPX.4">
                  <p:embed followColorScheme="full"/>
                </p:oleObj>
              </mc:Choice>
              <mc:Fallback>
                <p:oleObj name="Organization Chart" r:id="rId3" imgW="3657600" imgH="2189584" progId="OrgPlusWOPX.4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445" y="1787939"/>
                        <a:ext cx="4850769" cy="204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9743866" y="5114583"/>
            <a:ext cx="1690997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herbe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9743866" y="5617936"/>
            <a:ext cx="1690997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Classe, attributs et méthodes d’instance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752C0D-4B9F-4907-8971-E39ED4B68830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CDFE3E5-8B0C-474D-89FE-63AE3BBA014F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Définition d'une classe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myData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construct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param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myData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param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destruct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	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Destruction...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’;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show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void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	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 data :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. 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myData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A4B15A-F652-49E4-924E-1E9FAE3FAED2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400"/>
          </a:p>
        </p:txBody>
      </p:sp>
      <p:sp>
        <p:nvSpPr>
          <p:cNvPr id="2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58B7E8-A0D3-47B6-863B-46C813DFD889}" type="datetime11">
              <a:rPr lang="fr-FR" smtClean="0"/>
              <a:t>07:56:26</a:t>
            </a:fld>
            <a:endParaRPr lang="fr-FR"/>
          </a:p>
        </p:txBody>
      </p:sp>
      <p:sp>
        <p:nvSpPr>
          <p:cNvPr id="2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42020" name="AutoShape 4"/>
          <p:cNvSpPr>
            <a:spLocks noChangeArrowheads="1"/>
          </p:cNvSpPr>
          <p:nvPr/>
        </p:nvSpPr>
        <p:spPr bwMode="auto">
          <a:xfrm>
            <a:off x="9314239" y="1844189"/>
            <a:ext cx="2266654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 privé</a:t>
            </a:r>
          </a:p>
        </p:txBody>
      </p:sp>
      <p:sp>
        <p:nvSpPr>
          <p:cNvPr id="342021" name="AutoShape 5"/>
          <p:cNvSpPr>
            <a:spLocks noChangeArrowheads="1"/>
          </p:cNvSpPr>
          <p:nvPr/>
        </p:nvSpPr>
        <p:spPr bwMode="auto">
          <a:xfrm>
            <a:off x="880013" y="2020185"/>
            <a:ext cx="3487001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2022" name="AutoShape 6"/>
          <p:cNvCxnSpPr>
            <a:cxnSpLocks noChangeShapeType="1"/>
            <a:stCxn id="342020" idx="1"/>
            <a:endCxn id="342021" idx="3"/>
          </p:cNvCxnSpPr>
          <p:nvPr/>
        </p:nvCxnSpPr>
        <p:spPr bwMode="auto">
          <a:xfrm flipH="1">
            <a:off x="4367014" y="2109303"/>
            <a:ext cx="4947225" cy="9110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2023" name="AutoShape 7"/>
          <p:cNvSpPr>
            <a:spLocks noChangeArrowheads="1"/>
          </p:cNvSpPr>
          <p:nvPr/>
        </p:nvSpPr>
        <p:spPr bwMode="auto">
          <a:xfrm>
            <a:off x="7872976" y="1240186"/>
            <a:ext cx="3707917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Déclaration de classe</a:t>
            </a:r>
          </a:p>
        </p:txBody>
      </p:sp>
      <p:sp>
        <p:nvSpPr>
          <p:cNvPr id="342024" name="AutoShape 8"/>
          <p:cNvSpPr>
            <a:spLocks noChangeArrowheads="1"/>
          </p:cNvSpPr>
          <p:nvPr/>
        </p:nvSpPr>
        <p:spPr bwMode="auto">
          <a:xfrm>
            <a:off x="622599" y="1295648"/>
            <a:ext cx="2088231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2025" name="AutoShape 9"/>
          <p:cNvCxnSpPr>
            <a:cxnSpLocks noChangeShapeType="1"/>
            <a:stCxn id="342023" idx="1"/>
            <a:endCxn id="342024" idx="3"/>
          </p:cNvCxnSpPr>
          <p:nvPr/>
        </p:nvCxnSpPr>
        <p:spPr bwMode="auto">
          <a:xfrm flipH="1" flipV="1">
            <a:off x="2710830" y="1475871"/>
            <a:ext cx="5162146" cy="2942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2026" name="AutoShape 10"/>
          <p:cNvSpPr>
            <a:spLocks noChangeArrowheads="1"/>
          </p:cNvSpPr>
          <p:nvPr/>
        </p:nvSpPr>
        <p:spPr bwMode="auto">
          <a:xfrm>
            <a:off x="8258159" y="2448192"/>
            <a:ext cx="3322734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Constructeur public</a:t>
            </a:r>
          </a:p>
        </p:txBody>
      </p:sp>
      <p:sp>
        <p:nvSpPr>
          <p:cNvPr id="342027" name="AutoShape 11"/>
          <p:cNvSpPr>
            <a:spLocks noChangeArrowheads="1"/>
          </p:cNvSpPr>
          <p:nvPr/>
        </p:nvSpPr>
        <p:spPr bwMode="auto">
          <a:xfrm>
            <a:off x="880013" y="2762831"/>
            <a:ext cx="6079289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2028" name="AutoShape 12"/>
          <p:cNvCxnSpPr>
            <a:cxnSpLocks noChangeShapeType="1"/>
            <a:stCxn id="342026" idx="1"/>
            <a:endCxn id="342027" idx="3"/>
          </p:cNvCxnSpPr>
          <p:nvPr/>
        </p:nvCxnSpPr>
        <p:spPr bwMode="auto">
          <a:xfrm flipH="1">
            <a:off x="6959302" y="2713306"/>
            <a:ext cx="1298857" cy="22974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2029" name="AutoShape 13"/>
          <p:cNvSpPr>
            <a:spLocks noChangeArrowheads="1"/>
          </p:cNvSpPr>
          <p:nvPr/>
        </p:nvSpPr>
        <p:spPr bwMode="auto">
          <a:xfrm>
            <a:off x="8162922" y="3052195"/>
            <a:ext cx="3417971" cy="938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Référence à l’instance courante</a:t>
            </a:r>
          </a:p>
        </p:txBody>
      </p:sp>
      <p:sp>
        <p:nvSpPr>
          <p:cNvPr id="342030" name="AutoShape 14"/>
          <p:cNvSpPr>
            <a:spLocks noChangeArrowheads="1"/>
          </p:cNvSpPr>
          <p:nvPr/>
        </p:nvSpPr>
        <p:spPr bwMode="auto">
          <a:xfrm>
            <a:off x="1565328" y="3123276"/>
            <a:ext cx="864096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2031" name="AutoShape 15"/>
          <p:cNvCxnSpPr>
            <a:cxnSpLocks noChangeShapeType="1"/>
            <a:stCxn id="342029" idx="1"/>
            <a:endCxn id="342030" idx="3"/>
          </p:cNvCxnSpPr>
          <p:nvPr/>
        </p:nvCxnSpPr>
        <p:spPr bwMode="auto">
          <a:xfrm flipH="1" flipV="1">
            <a:off x="2429424" y="3303499"/>
            <a:ext cx="5733498" cy="21812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2032" name="AutoShape 16"/>
          <p:cNvSpPr>
            <a:spLocks noChangeArrowheads="1"/>
          </p:cNvSpPr>
          <p:nvPr/>
        </p:nvSpPr>
        <p:spPr bwMode="auto">
          <a:xfrm>
            <a:off x="8311069" y="4873135"/>
            <a:ext cx="3269824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 publique</a:t>
            </a:r>
          </a:p>
        </p:txBody>
      </p:sp>
      <p:sp>
        <p:nvSpPr>
          <p:cNvPr id="342033" name="AutoShape 17"/>
          <p:cNvSpPr>
            <a:spLocks noChangeArrowheads="1"/>
          </p:cNvSpPr>
          <p:nvPr/>
        </p:nvSpPr>
        <p:spPr bwMode="auto">
          <a:xfrm>
            <a:off x="880014" y="4941557"/>
            <a:ext cx="4567120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2034" name="AutoShape 18"/>
          <p:cNvCxnSpPr>
            <a:cxnSpLocks noChangeShapeType="1"/>
            <a:stCxn id="342032" idx="1"/>
            <a:endCxn id="342033" idx="3"/>
          </p:cNvCxnSpPr>
          <p:nvPr/>
        </p:nvCxnSpPr>
        <p:spPr bwMode="auto">
          <a:xfrm flipH="1" flipV="1">
            <a:off x="5447134" y="5121780"/>
            <a:ext cx="2863935" cy="164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2035" name="AutoShape 19"/>
          <p:cNvSpPr>
            <a:spLocks noChangeArrowheads="1"/>
          </p:cNvSpPr>
          <p:nvPr/>
        </p:nvSpPr>
        <p:spPr bwMode="auto">
          <a:xfrm>
            <a:off x="8110012" y="5681451"/>
            <a:ext cx="3470881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Accès à un attribut</a:t>
            </a:r>
          </a:p>
        </p:txBody>
      </p:sp>
      <p:sp>
        <p:nvSpPr>
          <p:cNvPr id="342036" name="AutoShape 20"/>
          <p:cNvSpPr>
            <a:spLocks noChangeArrowheads="1"/>
          </p:cNvSpPr>
          <p:nvPr/>
        </p:nvSpPr>
        <p:spPr bwMode="auto">
          <a:xfrm>
            <a:off x="4367014" y="5318472"/>
            <a:ext cx="2088232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2037" name="AutoShape 21"/>
          <p:cNvCxnSpPr>
            <a:cxnSpLocks noChangeShapeType="1"/>
            <a:stCxn id="342035" idx="1"/>
            <a:endCxn id="342036" idx="3"/>
          </p:cNvCxnSpPr>
          <p:nvPr/>
        </p:nvCxnSpPr>
        <p:spPr bwMode="auto">
          <a:xfrm flipH="1" flipV="1">
            <a:off x="6455246" y="5498695"/>
            <a:ext cx="1654766" cy="4478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2041" name="AutoShape 25"/>
          <p:cNvSpPr>
            <a:spLocks noChangeArrowheads="1"/>
          </p:cNvSpPr>
          <p:nvPr/>
        </p:nvSpPr>
        <p:spPr bwMode="auto">
          <a:xfrm>
            <a:off x="8450751" y="4064821"/>
            <a:ext cx="3130142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Destructeur public</a:t>
            </a:r>
          </a:p>
        </p:txBody>
      </p:sp>
      <p:sp>
        <p:nvSpPr>
          <p:cNvPr id="342042" name="AutoShape 26"/>
          <p:cNvSpPr>
            <a:spLocks noChangeArrowheads="1"/>
          </p:cNvSpPr>
          <p:nvPr/>
        </p:nvSpPr>
        <p:spPr bwMode="auto">
          <a:xfrm>
            <a:off x="880013" y="3861842"/>
            <a:ext cx="4135073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2043" name="AutoShape 27"/>
          <p:cNvCxnSpPr>
            <a:cxnSpLocks noChangeShapeType="1"/>
            <a:stCxn id="342041" idx="1"/>
            <a:endCxn id="342042" idx="3"/>
          </p:cNvCxnSpPr>
          <p:nvPr/>
        </p:nvCxnSpPr>
        <p:spPr bwMode="auto">
          <a:xfrm flipH="1" flipV="1">
            <a:off x="5015086" y="4042065"/>
            <a:ext cx="3435665" cy="2878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nimBg="1"/>
      <p:bldP spid="342021" grpId="0" animBg="1"/>
      <p:bldP spid="342023" grpId="0" animBg="1"/>
      <p:bldP spid="342024" grpId="0" animBg="1"/>
      <p:bldP spid="342026" grpId="0" animBg="1"/>
      <p:bldP spid="342027" grpId="0" animBg="1"/>
      <p:bldP spid="342029" grpId="0" animBg="1"/>
      <p:bldP spid="342030" grpId="0" animBg="1"/>
      <p:bldP spid="342032" grpId="0" animBg="1"/>
      <p:bldP spid="342033" grpId="0" animBg="1"/>
      <p:bldP spid="342035" grpId="0" animBg="1"/>
      <p:bldP spid="342036" grpId="0" animBg="1"/>
      <p:bldP spid="342041" grpId="0" animBg="1"/>
      <p:bldP spid="3420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Utilisation d'une classe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&lt;?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php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require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myClass.php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Nouvel objet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12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Utilisation d'une méthode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show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object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myData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coucou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unset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o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36BB80-F0A2-47EC-8C5D-61B6B6A21E93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 sz="1400"/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F0B290-4926-4CF6-B585-BFA4DE3E2597}" type="datetime11">
              <a:rPr lang="fr-FR" smtClean="0"/>
              <a:t>07:56:26</a:t>
            </a:fld>
            <a:endParaRPr lang="fr-FR"/>
          </a:p>
        </p:txBody>
      </p:sp>
      <p:sp>
        <p:nvSpPr>
          <p:cNvPr id="2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43044" name="AutoShape 4"/>
          <p:cNvSpPr>
            <a:spLocks noChangeArrowheads="1"/>
          </p:cNvSpPr>
          <p:nvPr/>
        </p:nvSpPr>
        <p:spPr bwMode="auto">
          <a:xfrm>
            <a:off x="7801018" y="1035874"/>
            <a:ext cx="3750245" cy="938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 de la définition de la classe</a:t>
            </a:r>
          </a:p>
        </p:txBody>
      </p:sp>
      <p:sp>
        <p:nvSpPr>
          <p:cNvPr id="343045" name="AutoShape 5"/>
          <p:cNvSpPr>
            <a:spLocks noChangeArrowheads="1"/>
          </p:cNvSpPr>
          <p:nvPr/>
        </p:nvSpPr>
        <p:spPr bwMode="auto">
          <a:xfrm>
            <a:off x="624337" y="1648207"/>
            <a:ext cx="3238621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3046" name="AutoShape 6"/>
          <p:cNvCxnSpPr>
            <a:cxnSpLocks noChangeShapeType="1"/>
            <a:stCxn id="343044" idx="1"/>
            <a:endCxn id="343045" idx="3"/>
          </p:cNvCxnSpPr>
          <p:nvPr/>
        </p:nvCxnSpPr>
        <p:spPr bwMode="auto">
          <a:xfrm flipH="1">
            <a:off x="3862958" y="1505300"/>
            <a:ext cx="3938060" cy="32313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3047" name="AutoShape 7"/>
          <p:cNvSpPr>
            <a:spLocks noChangeArrowheads="1"/>
          </p:cNvSpPr>
          <p:nvPr/>
        </p:nvSpPr>
        <p:spPr bwMode="auto">
          <a:xfrm>
            <a:off x="8112128" y="2521595"/>
            <a:ext cx="3417971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d'un objet</a:t>
            </a:r>
          </a:p>
        </p:txBody>
      </p:sp>
      <p:sp>
        <p:nvSpPr>
          <p:cNvPr id="343048" name="AutoShape 8"/>
          <p:cNvSpPr>
            <a:spLocks noChangeArrowheads="1"/>
          </p:cNvSpPr>
          <p:nvPr/>
        </p:nvSpPr>
        <p:spPr bwMode="auto">
          <a:xfrm>
            <a:off x="624337" y="2756535"/>
            <a:ext cx="3742677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3049" name="AutoShape 9"/>
          <p:cNvCxnSpPr>
            <a:cxnSpLocks noChangeShapeType="1"/>
            <a:stCxn id="343047" idx="1"/>
            <a:endCxn id="343048" idx="3"/>
          </p:cNvCxnSpPr>
          <p:nvPr/>
        </p:nvCxnSpPr>
        <p:spPr bwMode="auto">
          <a:xfrm flipH="1">
            <a:off x="4367014" y="2786709"/>
            <a:ext cx="3745114" cy="1500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3050" name="AutoShape 10"/>
          <p:cNvSpPr>
            <a:spLocks noChangeArrowheads="1"/>
          </p:cNvSpPr>
          <p:nvPr/>
        </p:nvSpPr>
        <p:spPr bwMode="auto">
          <a:xfrm>
            <a:off x="8090964" y="3195681"/>
            <a:ext cx="3460299" cy="10239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 affiche de l'objet </a:t>
            </a:r>
            <a:r>
              <a:rPr lang="fr-FR" sz="29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9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endParaRPr lang="fr-FR" sz="29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43051" name="AutoShape 11"/>
          <p:cNvSpPr>
            <a:spLocks noChangeArrowheads="1"/>
          </p:cNvSpPr>
          <p:nvPr/>
        </p:nvSpPr>
        <p:spPr bwMode="auto">
          <a:xfrm>
            <a:off x="624337" y="3472667"/>
            <a:ext cx="2495224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3052" name="AutoShape 12"/>
          <p:cNvCxnSpPr>
            <a:cxnSpLocks noChangeShapeType="1"/>
            <a:stCxn id="343050" idx="1"/>
            <a:endCxn id="343051" idx="3"/>
          </p:cNvCxnSpPr>
          <p:nvPr/>
        </p:nvCxnSpPr>
        <p:spPr bwMode="auto">
          <a:xfrm flipH="1" flipV="1">
            <a:off x="3119561" y="3652890"/>
            <a:ext cx="4971403" cy="5478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8300487" y="4393691"/>
            <a:ext cx="3231730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L'attribut est privé</a:t>
            </a:r>
          </a:p>
        </p:txBody>
      </p:sp>
      <p:sp>
        <p:nvSpPr>
          <p:cNvPr id="343054" name="AutoShape 14"/>
          <p:cNvSpPr>
            <a:spLocks noChangeArrowheads="1"/>
          </p:cNvSpPr>
          <p:nvPr/>
        </p:nvSpPr>
        <p:spPr bwMode="auto">
          <a:xfrm>
            <a:off x="624336" y="4212613"/>
            <a:ext cx="3958702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3055" name="AutoShape 15"/>
          <p:cNvCxnSpPr>
            <a:cxnSpLocks noChangeShapeType="1"/>
            <a:stCxn id="343053" idx="1"/>
            <a:endCxn id="343054" idx="3"/>
          </p:cNvCxnSpPr>
          <p:nvPr/>
        </p:nvCxnSpPr>
        <p:spPr bwMode="auto">
          <a:xfrm flipH="1" flipV="1">
            <a:off x="4583038" y="4392836"/>
            <a:ext cx="3717449" cy="2659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3056" name="AutoShape 16" hidden="1"/>
          <p:cNvSpPr>
            <a:spLocks noChangeArrowheads="1"/>
          </p:cNvSpPr>
          <p:nvPr/>
        </p:nvSpPr>
        <p:spPr bwMode="auto">
          <a:xfrm>
            <a:off x="947997" y="3390159"/>
            <a:ext cx="3653184" cy="5302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maclasse contient 12</a:t>
            </a:r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706874" y="4222141"/>
            <a:ext cx="3816875" cy="360445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square"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 flipH="1">
            <a:off x="719572" y="4222141"/>
            <a:ext cx="3816875" cy="360445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square"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3061" name="AutoShape 21"/>
          <p:cNvSpPr>
            <a:spLocks noChangeArrowheads="1"/>
          </p:cNvSpPr>
          <p:nvPr/>
        </p:nvSpPr>
        <p:spPr bwMode="auto">
          <a:xfrm>
            <a:off x="586241" y="3962837"/>
            <a:ext cx="7392554" cy="134747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Fatal </a:t>
            </a:r>
            <a:r>
              <a:rPr lang="fr-FR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error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lang="fr-FR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Cannot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access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private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property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MyClass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::$</a:t>
            </a:r>
            <a:r>
              <a:rPr lang="fr-FR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myData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in 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dummy.php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on line 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25</a:t>
            </a:r>
          </a:p>
        </p:txBody>
      </p:sp>
      <p:sp>
        <p:nvSpPr>
          <p:cNvPr id="343064" name="AutoShape 24"/>
          <p:cNvSpPr>
            <a:spLocks noChangeArrowheads="1"/>
          </p:cNvSpPr>
          <p:nvPr/>
        </p:nvSpPr>
        <p:spPr bwMode="auto">
          <a:xfrm>
            <a:off x="586241" y="4077644"/>
            <a:ext cx="5612669" cy="13474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08850" tIns="54425" rIns="108850" bIns="54425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MyClass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 eaLnBrk="1" hangingPunct="1">
              <a:defRPr/>
            </a:pPr>
            <a:r>
              <a:rPr lang="fr-FR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fr-FR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private</a:t>
            </a: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myData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 eaLnBrk="1" hangingPunct="1">
              <a:defRPr/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43065" name="AutoShape 25"/>
          <p:cNvSpPr>
            <a:spLocks noChangeArrowheads="1"/>
          </p:cNvSpPr>
          <p:nvPr/>
        </p:nvSpPr>
        <p:spPr bwMode="auto">
          <a:xfrm>
            <a:off x="8090964" y="5016965"/>
            <a:ext cx="3460299" cy="10239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de l'objet </a:t>
            </a:r>
            <a:r>
              <a:rPr lang="fr-FR" sz="29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9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endParaRPr lang="fr-FR" sz="29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43066" name="AutoShape 26"/>
          <p:cNvSpPr>
            <a:spLocks noChangeArrowheads="1"/>
          </p:cNvSpPr>
          <p:nvPr/>
        </p:nvSpPr>
        <p:spPr bwMode="auto">
          <a:xfrm>
            <a:off x="624336" y="5293951"/>
            <a:ext cx="1835335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3067" name="AutoShape 27"/>
          <p:cNvCxnSpPr>
            <a:cxnSpLocks noChangeShapeType="1"/>
            <a:stCxn id="343065" idx="1"/>
            <a:endCxn id="343066" idx="3"/>
          </p:cNvCxnSpPr>
          <p:nvPr/>
        </p:nvCxnSpPr>
        <p:spPr bwMode="auto">
          <a:xfrm flipH="1" flipV="1">
            <a:off x="2459671" y="5474174"/>
            <a:ext cx="5631293" cy="5478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3062" name="AutoShape 22"/>
          <p:cNvSpPr>
            <a:spLocks noChangeArrowheads="1"/>
          </p:cNvSpPr>
          <p:nvPr/>
        </p:nvSpPr>
        <p:spPr bwMode="auto">
          <a:xfrm>
            <a:off x="586242" y="5205091"/>
            <a:ext cx="3365062" cy="5302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Destruction...</a:t>
            </a:r>
          </a:p>
        </p:txBody>
      </p:sp>
      <p:sp>
        <p:nvSpPr>
          <p:cNvPr id="343068" name="AutoShape 28"/>
          <p:cNvSpPr>
            <a:spLocks noChangeArrowheads="1"/>
          </p:cNvSpPr>
          <p:nvPr/>
        </p:nvSpPr>
        <p:spPr bwMode="auto">
          <a:xfrm>
            <a:off x="607406" y="5085941"/>
            <a:ext cx="6427479" cy="938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08850" tIns="54425" rIns="108850" bIns="54425">
            <a:spAutoFit/>
          </a:bodyPr>
          <a:lstStyle/>
          <a:p>
            <a:pPr algn="ctr" eaLnBrk="1" hangingPunct="1">
              <a:defRPr/>
            </a:pPr>
            <a:r>
              <a:rPr lang="fr-FR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__</a:t>
            </a:r>
            <a:r>
              <a:rPr lang="fr-F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destruct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algn="ctr" eaLnBrk="1" hangingPunct="1">
              <a:defRPr/>
            </a:pPr>
            <a:r>
              <a:rPr lang="fr-FR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echo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Destruction...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'; 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43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4" grpId="0" animBg="1"/>
      <p:bldP spid="343045" grpId="0" animBg="1"/>
      <p:bldP spid="343047" grpId="0" animBg="1"/>
      <p:bldP spid="343048" grpId="0" animBg="1"/>
      <p:bldP spid="343050" grpId="0" animBg="1"/>
      <p:bldP spid="343051" grpId="0" animBg="1"/>
      <p:bldP spid="343053" grpId="0" animBg="1"/>
      <p:bldP spid="343054" grpId="0" animBg="1"/>
      <p:bldP spid="343056" grpId="0" animBg="1"/>
      <p:bldP spid="343061" grpId="0" animBg="1"/>
      <p:bldP spid="343064" grpId="0" animBg="1"/>
      <p:bldP spid="343065" grpId="0" animBg="1"/>
      <p:bldP spid="343066" grpId="0" animBg="1"/>
      <p:bldP spid="343062" grpId="0" animBg="1"/>
      <p:bldP spid="3430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Valeur par défaut des attributs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string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myData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Défaut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set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value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void</a:t>
            </a:r>
            <a:endParaRPr lang="fr-FR" sz="2000" b="1" dirty="0">
              <a:solidFill>
                <a:srgbClr val="2E8B57"/>
              </a:solidFill>
              <a:latin typeface="Consolas" panose="020B0609020204030204" pitchFamily="49" charset="0"/>
            </a:endParaRPr>
          </a:p>
          <a:p>
            <a:pPr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myData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 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value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buNone/>
              <a:defRPr/>
            </a:pP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show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void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{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my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 data :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.$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myData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show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set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Nouvelle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o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show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3E7D48-B592-470C-82BF-7647A94EC4CC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r-FR" altLang="fr-FR" sz="1400"/>
          </a:p>
        </p:txBody>
      </p:sp>
      <p:sp>
        <p:nvSpPr>
          <p:cNvPr id="22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0C1CBE-7496-4353-86C1-C0571A3F82C6}" type="datetime11">
              <a:rPr lang="fr-FR" smtClean="0"/>
              <a:t>07:56:26</a:t>
            </a:fld>
            <a:endParaRPr lang="fr-FR" dirty="0"/>
          </a:p>
        </p:txBody>
      </p:sp>
      <p:sp>
        <p:nvSpPr>
          <p:cNvPr id="23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45092" name="AutoShape 4"/>
          <p:cNvSpPr>
            <a:spLocks noChangeArrowheads="1"/>
          </p:cNvSpPr>
          <p:nvPr/>
        </p:nvSpPr>
        <p:spPr bwMode="auto">
          <a:xfrm>
            <a:off x="7919536" y="1436017"/>
            <a:ext cx="3750245" cy="938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 avec valeur par défaut</a:t>
            </a:r>
          </a:p>
        </p:txBody>
      </p:sp>
      <p:sp>
        <p:nvSpPr>
          <p:cNvPr id="345093" name="AutoShape 5"/>
          <p:cNvSpPr>
            <a:spLocks noChangeArrowheads="1"/>
          </p:cNvSpPr>
          <p:nvPr/>
        </p:nvSpPr>
        <p:spPr bwMode="auto">
          <a:xfrm>
            <a:off x="955860" y="2029296"/>
            <a:ext cx="5139346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5094" name="AutoShape 6"/>
          <p:cNvCxnSpPr>
            <a:cxnSpLocks noChangeShapeType="1"/>
            <a:stCxn id="345092" idx="1"/>
            <a:endCxn id="345093" idx="3"/>
          </p:cNvCxnSpPr>
          <p:nvPr/>
        </p:nvCxnSpPr>
        <p:spPr bwMode="auto">
          <a:xfrm flipH="1">
            <a:off x="6095206" y="1905443"/>
            <a:ext cx="1824330" cy="30407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5095" name="AutoShape 7"/>
          <p:cNvSpPr>
            <a:spLocks noChangeArrowheads="1"/>
          </p:cNvSpPr>
          <p:nvPr/>
        </p:nvSpPr>
        <p:spPr bwMode="auto">
          <a:xfrm>
            <a:off x="7934351" y="3823646"/>
            <a:ext cx="3707917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Nouvel objet</a:t>
            </a:r>
          </a:p>
        </p:txBody>
      </p:sp>
      <p:sp>
        <p:nvSpPr>
          <p:cNvPr id="345096" name="AutoShape 8"/>
          <p:cNvSpPr>
            <a:spLocks noChangeArrowheads="1"/>
          </p:cNvSpPr>
          <p:nvPr/>
        </p:nvSpPr>
        <p:spPr bwMode="auto">
          <a:xfrm>
            <a:off x="624337" y="4960559"/>
            <a:ext cx="3454645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5097" name="AutoShape 9"/>
          <p:cNvCxnSpPr>
            <a:cxnSpLocks noChangeShapeType="1"/>
            <a:stCxn id="345095" idx="1"/>
            <a:endCxn id="345096" idx="3"/>
          </p:cNvCxnSpPr>
          <p:nvPr/>
        </p:nvCxnSpPr>
        <p:spPr bwMode="auto">
          <a:xfrm flipH="1">
            <a:off x="4078982" y="4088760"/>
            <a:ext cx="3855369" cy="105202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5098" name="AutoShape 10"/>
          <p:cNvSpPr>
            <a:spLocks noChangeArrowheads="1"/>
          </p:cNvSpPr>
          <p:nvPr/>
        </p:nvSpPr>
        <p:spPr bwMode="auto">
          <a:xfrm>
            <a:off x="7934351" y="4433387"/>
            <a:ext cx="3707917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Affichage</a:t>
            </a:r>
          </a:p>
        </p:txBody>
      </p:sp>
      <p:sp>
        <p:nvSpPr>
          <p:cNvPr id="345099" name="AutoShape 11"/>
          <p:cNvSpPr>
            <a:spLocks noChangeArrowheads="1"/>
          </p:cNvSpPr>
          <p:nvPr/>
        </p:nvSpPr>
        <p:spPr bwMode="auto">
          <a:xfrm>
            <a:off x="624336" y="5330533"/>
            <a:ext cx="2518542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5100" name="AutoShape 12"/>
          <p:cNvCxnSpPr>
            <a:cxnSpLocks noChangeShapeType="1"/>
            <a:stCxn id="345098" idx="1"/>
            <a:endCxn id="345099" idx="3"/>
          </p:cNvCxnSpPr>
          <p:nvPr/>
        </p:nvCxnSpPr>
        <p:spPr bwMode="auto">
          <a:xfrm flipH="1">
            <a:off x="3142878" y="4698501"/>
            <a:ext cx="4791473" cy="81225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5101" name="AutoShape 13"/>
          <p:cNvSpPr>
            <a:spLocks noChangeArrowheads="1"/>
          </p:cNvSpPr>
          <p:nvPr/>
        </p:nvSpPr>
        <p:spPr bwMode="auto">
          <a:xfrm>
            <a:off x="7934351" y="5044717"/>
            <a:ext cx="3707917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Affectation</a:t>
            </a:r>
          </a:p>
        </p:txBody>
      </p:sp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624337" y="5698918"/>
            <a:ext cx="3958701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5103" name="AutoShape 15"/>
          <p:cNvCxnSpPr>
            <a:cxnSpLocks noChangeShapeType="1"/>
            <a:stCxn id="345101" idx="1"/>
            <a:endCxn id="345102" idx="3"/>
          </p:cNvCxnSpPr>
          <p:nvPr/>
        </p:nvCxnSpPr>
        <p:spPr bwMode="auto">
          <a:xfrm flipH="1">
            <a:off x="4583038" y="5309831"/>
            <a:ext cx="3351313" cy="56931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7934351" y="5656045"/>
            <a:ext cx="3707917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Affichage</a:t>
            </a:r>
          </a:p>
        </p:txBody>
      </p:sp>
      <p:sp>
        <p:nvSpPr>
          <p:cNvPr id="345105" name="AutoShape 17"/>
          <p:cNvSpPr>
            <a:spLocks noChangeArrowheads="1"/>
          </p:cNvSpPr>
          <p:nvPr/>
        </p:nvSpPr>
        <p:spPr bwMode="auto">
          <a:xfrm>
            <a:off x="624336" y="6059364"/>
            <a:ext cx="2518542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5106" name="AutoShape 18"/>
          <p:cNvCxnSpPr>
            <a:cxnSpLocks noChangeShapeType="1"/>
            <a:stCxn id="345104" idx="1"/>
            <a:endCxn id="345105" idx="3"/>
          </p:cNvCxnSpPr>
          <p:nvPr/>
        </p:nvCxnSpPr>
        <p:spPr bwMode="auto">
          <a:xfrm flipH="1">
            <a:off x="3142878" y="5921159"/>
            <a:ext cx="4791473" cy="31842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5107" name="AutoShape 19"/>
          <p:cNvSpPr>
            <a:spLocks noChangeArrowheads="1"/>
          </p:cNvSpPr>
          <p:nvPr/>
        </p:nvSpPr>
        <p:spPr bwMode="auto">
          <a:xfrm>
            <a:off x="611450" y="5306493"/>
            <a:ext cx="2966939" cy="40862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data : Défaut</a:t>
            </a:r>
          </a:p>
        </p:txBody>
      </p:sp>
      <p:sp>
        <p:nvSpPr>
          <p:cNvPr id="345108" name="AutoShape 20"/>
          <p:cNvSpPr>
            <a:spLocks noChangeArrowheads="1"/>
          </p:cNvSpPr>
          <p:nvPr/>
        </p:nvSpPr>
        <p:spPr bwMode="auto">
          <a:xfrm>
            <a:off x="609520" y="6056712"/>
            <a:ext cx="3310061" cy="40862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data : Nouvelle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animBg="1"/>
      <p:bldP spid="345093" grpId="0" animBg="1"/>
      <p:bldP spid="345095" grpId="0" animBg="1"/>
      <p:bldP spid="345096" grpId="0" animBg="1"/>
      <p:bldP spid="345098" grpId="0" animBg="1"/>
      <p:bldP spid="345099" grpId="0" animBg="1"/>
      <p:bldP spid="345101" grpId="0" animBg="1"/>
      <p:bldP spid="345102" grpId="0" animBg="1"/>
      <p:bldP spid="345104" grpId="0" animBg="1"/>
      <p:bldP spid="345105" grpId="0" animBg="1"/>
      <p:bldP spid="345107" grpId="0" animBg="1"/>
      <p:bldP spid="345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Attributs et méthodes de classe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CC057F-A206-46CD-8E2B-FAFE88D13CD6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9C1F789-9046-4F16-8D5B-9C51DE1F1FB6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Attributs et méthodes de classe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Mot clé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static</a:t>
            </a:r>
            <a:endParaRPr lang="fr-FR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dirty="0"/>
              <a:t>Attributs et méthodes utilisables </a:t>
            </a:r>
            <a:r>
              <a:rPr lang="fr-FR" dirty="0">
                <a:solidFill>
                  <a:schemeClr val="accent2"/>
                </a:solidFill>
              </a:rPr>
              <a:t>sans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instance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de la classe </a:t>
            </a:r>
            <a:r>
              <a:rPr lang="fr-FR" dirty="0"/>
              <a:t>(=attributs et méthode de classe)</a:t>
            </a:r>
          </a:p>
          <a:p>
            <a:pPr eaLnBrk="1" hangingPunct="1">
              <a:defRPr/>
            </a:pPr>
            <a:r>
              <a:rPr lang="fr-FR" dirty="0"/>
              <a:t>Attributs </a:t>
            </a:r>
            <a:r>
              <a:rPr lang="fr-FR" dirty="0">
                <a:solidFill>
                  <a:schemeClr val="accent2"/>
                </a:solidFill>
              </a:rPr>
              <a:t>NE</a:t>
            </a:r>
            <a:r>
              <a:rPr lang="fr-FR" dirty="0"/>
              <a:t> peuvent </a:t>
            </a:r>
            <a:r>
              <a:rPr lang="fr-FR" dirty="0">
                <a:solidFill>
                  <a:schemeClr val="accent2"/>
                </a:solidFill>
              </a:rPr>
              <a:t>PAS</a:t>
            </a:r>
            <a:r>
              <a:rPr lang="fr-FR" dirty="0"/>
              <a:t> être accédés depuis une instance (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objet</a:t>
            </a:r>
            <a:r>
              <a:rPr lang="fr-FR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attribut</a:t>
            </a:r>
            <a:r>
              <a:rPr lang="fr-FR" dirty="0"/>
              <a:t>)</a:t>
            </a:r>
          </a:p>
          <a:p>
            <a:pPr eaLnBrk="1" hangingPunct="1">
              <a:defRPr/>
            </a:pPr>
            <a:r>
              <a:rPr lang="fr-FR" dirty="0"/>
              <a:t>Attributs partagés par toutes les instances de la classe</a:t>
            </a:r>
          </a:p>
          <a:p>
            <a:pPr eaLnBrk="1" hangingPunct="1">
              <a:defRPr/>
            </a:pPr>
            <a:r>
              <a:rPr lang="fr-FR" dirty="0"/>
              <a:t>Méthodes peuvent être accédés depuis une instance</a:t>
            </a:r>
            <a:br>
              <a:rPr lang="fr-FR" dirty="0"/>
            </a:br>
            <a:r>
              <a:rPr lang="fr-FR" dirty="0"/>
              <a:t>(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objet</a:t>
            </a:r>
            <a:r>
              <a:rPr lang="fr-FR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methode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dirty="0"/>
              <a:t> mais c’est mal !)</a:t>
            </a:r>
          </a:p>
          <a:p>
            <a:pPr eaLnBrk="1" hangingPunct="1">
              <a:defRPr/>
            </a:pPr>
            <a:r>
              <a:rPr lang="fr-FR" dirty="0"/>
              <a:t>Dans les méthodes,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dirty="0"/>
              <a:t> n'est pas disponible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FAB97B-F2D1-4431-B2BB-156CBA24CCDF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 sz="14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56E6080-44C3-488D-A1CD-693FB36A407A}" type="datetime11">
              <a:rPr lang="fr-FR" smtClean="0"/>
              <a:t>07:56:26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021517" y="3269694"/>
            <a:ext cx="3672408" cy="311222"/>
            <a:chOff x="1054646" y="3263068"/>
            <a:chExt cx="4613733" cy="311222"/>
          </a:xfrm>
        </p:grpSpPr>
        <p:sp>
          <p:nvSpPr>
            <p:cNvPr id="14343" name="Line 4"/>
            <p:cNvSpPr>
              <a:spLocks noChangeShapeType="1"/>
            </p:cNvSpPr>
            <p:nvPr/>
          </p:nvSpPr>
          <p:spPr bwMode="auto">
            <a:xfrm>
              <a:off x="1054646" y="3263068"/>
              <a:ext cx="4613733" cy="311222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/>
            </a:ln>
          </p:spPr>
          <p:txBody>
            <a:bodyPr lIns="108850" tIns="54425" rIns="108850" bIns="54425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4" name="Line 5"/>
            <p:cNvSpPr>
              <a:spLocks noChangeShapeType="1"/>
            </p:cNvSpPr>
            <p:nvPr/>
          </p:nvSpPr>
          <p:spPr bwMode="auto">
            <a:xfrm flipH="1">
              <a:off x="1054646" y="3263068"/>
              <a:ext cx="4613733" cy="311222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/>
            </a:ln>
          </p:spPr>
          <p:txBody>
            <a:bodyPr lIns="108850" tIns="54425" rIns="108850" bIns="54425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Attributs de classe (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fr-FR" dirty="0"/>
              <a:t>)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static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construct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	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++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     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.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 instance(s)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';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destruct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	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destruction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';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self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n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--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unset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u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v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5B58B0-DEF0-4947-B7D3-03E1463AEB38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z="1400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5655002-4FC5-42F8-AE30-6BC39AA9F39B}" type="datetime11">
              <a:rPr lang="fr-FR" smtClean="0"/>
              <a:t>07:56:26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46116" name="AutoShape 4"/>
          <p:cNvSpPr>
            <a:spLocks noChangeArrowheads="1"/>
          </p:cNvSpPr>
          <p:nvPr/>
        </p:nvSpPr>
        <p:spPr bwMode="auto">
          <a:xfrm>
            <a:off x="7631707" y="960703"/>
            <a:ext cx="4002096" cy="17560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 privé statique :</a:t>
            </a:r>
          </a:p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peut être accédé que par des méthodes de la classe</a:t>
            </a:r>
          </a:p>
        </p:txBody>
      </p:sp>
      <p:sp>
        <p:nvSpPr>
          <p:cNvPr id="346117" name="AutoShape 5"/>
          <p:cNvSpPr>
            <a:spLocks noChangeArrowheads="1"/>
          </p:cNvSpPr>
          <p:nvPr/>
        </p:nvSpPr>
        <p:spPr bwMode="auto">
          <a:xfrm>
            <a:off x="910630" y="1648207"/>
            <a:ext cx="3744416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6118" name="AutoShape 6"/>
          <p:cNvCxnSpPr>
            <a:cxnSpLocks noChangeShapeType="1"/>
            <a:stCxn id="346116" idx="1"/>
            <a:endCxn id="346117" idx="3"/>
          </p:cNvCxnSpPr>
          <p:nvPr/>
        </p:nvCxnSpPr>
        <p:spPr bwMode="auto">
          <a:xfrm flipH="1" flipV="1">
            <a:off x="4655046" y="1828430"/>
            <a:ext cx="2976661" cy="1032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6119" name="AutoShape 7"/>
          <p:cNvSpPr>
            <a:spLocks noChangeArrowheads="1"/>
          </p:cNvSpPr>
          <p:nvPr/>
        </p:nvSpPr>
        <p:spPr bwMode="auto">
          <a:xfrm>
            <a:off x="8471915" y="2557051"/>
            <a:ext cx="3077233" cy="938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Accès à l'attribut statique</a:t>
            </a:r>
          </a:p>
        </p:txBody>
      </p:sp>
      <p:sp>
        <p:nvSpPr>
          <p:cNvPr id="346120" name="AutoShape 8"/>
          <p:cNvSpPr>
            <a:spLocks noChangeArrowheads="1"/>
          </p:cNvSpPr>
          <p:nvPr/>
        </p:nvSpPr>
        <p:spPr bwMode="auto">
          <a:xfrm>
            <a:off x="2566814" y="2385821"/>
            <a:ext cx="1800200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6121" name="AutoShape 9"/>
          <p:cNvCxnSpPr>
            <a:cxnSpLocks noChangeShapeType="1"/>
            <a:stCxn id="346119" idx="1"/>
            <a:endCxn id="346120" idx="3"/>
          </p:cNvCxnSpPr>
          <p:nvPr/>
        </p:nvCxnSpPr>
        <p:spPr bwMode="auto">
          <a:xfrm flipH="1" flipV="1">
            <a:off x="4367014" y="2566044"/>
            <a:ext cx="4104901" cy="46043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6122" name="AutoShape 10"/>
          <p:cNvSpPr>
            <a:spLocks noChangeArrowheads="1"/>
          </p:cNvSpPr>
          <p:nvPr/>
        </p:nvSpPr>
        <p:spPr bwMode="auto">
          <a:xfrm>
            <a:off x="579891" y="4099935"/>
            <a:ext cx="4554474" cy="5302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 instance(s)</a:t>
            </a:r>
          </a:p>
        </p:txBody>
      </p:sp>
      <p:sp>
        <p:nvSpPr>
          <p:cNvPr id="346123" name="AutoShape 11"/>
          <p:cNvSpPr>
            <a:spLocks noChangeArrowheads="1"/>
          </p:cNvSpPr>
          <p:nvPr/>
        </p:nvSpPr>
        <p:spPr bwMode="auto">
          <a:xfrm>
            <a:off x="579891" y="4471496"/>
            <a:ext cx="4554474" cy="5302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 instance(s)</a:t>
            </a:r>
          </a:p>
        </p:txBody>
      </p:sp>
      <p:sp>
        <p:nvSpPr>
          <p:cNvPr id="346124" name="AutoShape 12"/>
          <p:cNvSpPr>
            <a:spLocks noChangeArrowheads="1"/>
          </p:cNvSpPr>
          <p:nvPr/>
        </p:nvSpPr>
        <p:spPr bwMode="auto">
          <a:xfrm>
            <a:off x="577776" y="4843057"/>
            <a:ext cx="4556589" cy="5302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destruction</a:t>
            </a:r>
          </a:p>
        </p:txBody>
      </p:sp>
      <p:sp>
        <p:nvSpPr>
          <p:cNvPr id="346125" name="AutoShape 13"/>
          <p:cNvSpPr>
            <a:spLocks noChangeArrowheads="1"/>
          </p:cNvSpPr>
          <p:nvPr/>
        </p:nvSpPr>
        <p:spPr bwMode="auto">
          <a:xfrm>
            <a:off x="579891" y="5214618"/>
            <a:ext cx="4554474" cy="5302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 instance(s)</a:t>
            </a:r>
          </a:p>
        </p:txBody>
      </p:sp>
      <p:sp>
        <p:nvSpPr>
          <p:cNvPr id="346126" name="AutoShape 14"/>
          <p:cNvSpPr>
            <a:spLocks noChangeArrowheads="1"/>
          </p:cNvSpPr>
          <p:nvPr/>
        </p:nvSpPr>
        <p:spPr bwMode="auto">
          <a:xfrm>
            <a:off x="579891" y="5584592"/>
            <a:ext cx="4554474" cy="5302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 instance(s)</a:t>
            </a:r>
          </a:p>
        </p:txBody>
      </p:sp>
      <p:sp>
        <p:nvSpPr>
          <p:cNvPr id="346127" name="AutoShape 15"/>
          <p:cNvSpPr>
            <a:spLocks noChangeArrowheads="1"/>
          </p:cNvSpPr>
          <p:nvPr/>
        </p:nvSpPr>
        <p:spPr bwMode="auto">
          <a:xfrm>
            <a:off x="579891" y="5589878"/>
            <a:ext cx="9229582" cy="938851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Fatal </a:t>
            </a:r>
            <a:r>
              <a:rPr lang="fr-FR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error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lang="fr-FR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Cannot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access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private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property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MyClass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::$n in </a:t>
            </a:r>
            <a:r>
              <a:rPr lang="fr-FR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dummy.php</a:t>
            </a: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on line 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37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367014" y="3494476"/>
            <a:ext cx="1656185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AutoShape 9"/>
          <p:cNvCxnSpPr>
            <a:cxnSpLocks noChangeShapeType="1"/>
            <a:stCxn id="346119" idx="1"/>
            <a:endCxn id="19" idx="3"/>
          </p:cNvCxnSpPr>
          <p:nvPr/>
        </p:nvCxnSpPr>
        <p:spPr bwMode="auto">
          <a:xfrm flipH="1">
            <a:off x="6023199" y="3026477"/>
            <a:ext cx="2448716" cy="64822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6" grpId="0" animBg="1"/>
      <p:bldP spid="346117" grpId="0" animBg="1"/>
      <p:bldP spid="346119" grpId="0" animBg="1"/>
      <p:bldP spid="346120" grpId="0" animBg="1"/>
      <p:bldP spid="346122" grpId="0" animBg="1"/>
      <p:bldP spid="346123" grpId="0" animBg="1"/>
      <p:bldP spid="346124" grpId="0" animBg="1"/>
      <p:bldP spid="346125" grpId="0" animBg="1"/>
      <p:bldP spid="346126" grpId="0" animBg="1"/>
      <p:bldP spid="34612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Méthodes de classe (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fr-FR" dirty="0"/>
              <a:t>)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static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construct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	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++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n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.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 instance(s)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";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destruct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	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n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--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	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static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f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void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 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		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Dans f() :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.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*$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80404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s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f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2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f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3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B72965-0419-434F-AC50-E77C7021EDF9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FR" altLang="fr-FR" sz="1400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97271D1-4337-49C2-9297-2A13FF8CDBD9}" type="datetime11">
              <a:rPr lang="fr-FR" smtClean="0"/>
              <a:t>07:56:26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48165" name="AutoShape 5"/>
          <p:cNvSpPr>
            <a:spLocks noChangeArrowheads="1"/>
          </p:cNvSpPr>
          <p:nvPr/>
        </p:nvSpPr>
        <p:spPr bwMode="auto">
          <a:xfrm>
            <a:off x="7913187" y="2917497"/>
            <a:ext cx="3750245" cy="938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 publique de classe</a:t>
            </a:r>
          </a:p>
        </p:txBody>
      </p:sp>
      <p:sp>
        <p:nvSpPr>
          <p:cNvPr id="348166" name="AutoShape 6"/>
          <p:cNvSpPr>
            <a:spLocks noChangeArrowheads="1"/>
          </p:cNvSpPr>
          <p:nvPr/>
        </p:nvSpPr>
        <p:spPr bwMode="auto">
          <a:xfrm>
            <a:off x="982638" y="3484606"/>
            <a:ext cx="5472608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8167" name="AutoShape 7"/>
          <p:cNvCxnSpPr>
            <a:cxnSpLocks noChangeShapeType="1"/>
            <a:stCxn id="348165" idx="1"/>
            <a:endCxn id="348166" idx="3"/>
          </p:cNvCxnSpPr>
          <p:nvPr/>
        </p:nvCxnSpPr>
        <p:spPr bwMode="auto">
          <a:xfrm flipH="1">
            <a:off x="6455246" y="3386923"/>
            <a:ext cx="1457941" cy="27790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171" name="AutoShape 11"/>
          <p:cNvSpPr>
            <a:spLocks noChangeArrowheads="1"/>
          </p:cNvSpPr>
          <p:nvPr/>
        </p:nvSpPr>
        <p:spPr bwMode="auto">
          <a:xfrm>
            <a:off x="6857107" y="4429147"/>
            <a:ext cx="4825372" cy="938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 à partir d'une instance</a:t>
            </a:r>
          </a:p>
          <a:p>
            <a:pPr algn="ctr" eaLnBrk="1" hangingPunct="1">
              <a:defRPr/>
            </a:pPr>
            <a:r>
              <a:rPr lang="fr-FR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Toléré</a:t>
            </a:r>
          </a:p>
        </p:txBody>
      </p:sp>
      <p:cxnSp>
        <p:nvCxnSpPr>
          <p:cNvPr id="348173" name="AutoShape 13"/>
          <p:cNvCxnSpPr>
            <a:cxnSpLocks noChangeShapeType="1"/>
            <a:stCxn id="348171" idx="1"/>
            <a:endCxn id="348180" idx="3"/>
          </p:cNvCxnSpPr>
          <p:nvPr/>
        </p:nvCxnSpPr>
        <p:spPr bwMode="auto">
          <a:xfrm flipH="1">
            <a:off x="2831731" y="4898573"/>
            <a:ext cx="4025376" cy="58354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177" name="AutoShape 17"/>
          <p:cNvSpPr>
            <a:spLocks noChangeArrowheads="1"/>
          </p:cNvSpPr>
          <p:nvPr/>
        </p:nvSpPr>
        <p:spPr bwMode="auto">
          <a:xfrm>
            <a:off x="7932234" y="5546483"/>
            <a:ext cx="3707917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 sans instance</a:t>
            </a:r>
          </a:p>
        </p:txBody>
      </p:sp>
      <p:sp>
        <p:nvSpPr>
          <p:cNvPr id="348178" name="AutoShape 18"/>
          <p:cNvSpPr>
            <a:spLocks noChangeArrowheads="1"/>
          </p:cNvSpPr>
          <p:nvPr/>
        </p:nvSpPr>
        <p:spPr bwMode="auto">
          <a:xfrm>
            <a:off x="624337" y="5662337"/>
            <a:ext cx="2975646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8179" name="AutoShape 19"/>
          <p:cNvCxnSpPr>
            <a:cxnSpLocks noChangeShapeType="1"/>
            <a:stCxn id="348177" idx="1"/>
            <a:endCxn id="348178" idx="3"/>
          </p:cNvCxnSpPr>
          <p:nvPr/>
        </p:nvCxnSpPr>
        <p:spPr bwMode="auto">
          <a:xfrm flipH="1">
            <a:off x="3599983" y="5811597"/>
            <a:ext cx="4332251" cy="309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180" name="AutoShape 20"/>
          <p:cNvSpPr>
            <a:spLocks noChangeArrowheads="1"/>
          </p:cNvSpPr>
          <p:nvPr/>
        </p:nvSpPr>
        <p:spPr bwMode="auto">
          <a:xfrm>
            <a:off x="624336" y="5301891"/>
            <a:ext cx="2207395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84" name="AutoShape 24"/>
          <p:cNvSpPr>
            <a:spLocks noChangeArrowheads="1"/>
          </p:cNvSpPr>
          <p:nvPr/>
        </p:nvSpPr>
        <p:spPr bwMode="auto">
          <a:xfrm>
            <a:off x="579891" y="4814475"/>
            <a:ext cx="4554474" cy="5302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 instance(s)</a:t>
            </a:r>
          </a:p>
        </p:txBody>
      </p:sp>
      <p:sp>
        <p:nvSpPr>
          <p:cNvPr id="348185" name="AutoShape 25"/>
          <p:cNvSpPr>
            <a:spLocks noChangeArrowheads="1"/>
          </p:cNvSpPr>
          <p:nvPr/>
        </p:nvSpPr>
        <p:spPr bwMode="auto">
          <a:xfrm>
            <a:off x="579891" y="5206679"/>
            <a:ext cx="4554474" cy="5302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Dans f() : 4</a:t>
            </a:r>
          </a:p>
        </p:txBody>
      </p:sp>
      <p:sp>
        <p:nvSpPr>
          <p:cNvPr id="348186" name="AutoShape 26"/>
          <p:cNvSpPr>
            <a:spLocks noChangeArrowheads="1"/>
          </p:cNvSpPr>
          <p:nvPr/>
        </p:nvSpPr>
        <p:spPr bwMode="auto">
          <a:xfrm>
            <a:off x="579891" y="5597295"/>
            <a:ext cx="4554474" cy="5302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Dans f() :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5" grpId="0" animBg="1"/>
      <p:bldP spid="348166" grpId="0" animBg="1"/>
      <p:bldP spid="348171" grpId="0" animBg="1"/>
      <p:bldP spid="348177" grpId="0" animBg="1"/>
      <p:bldP spid="348178" grpId="0" animBg="1"/>
      <p:bldP spid="348180" grpId="0" animBg="1"/>
      <p:bldP spid="348184" grpId="0" animBg="1"/>
      <p:bldP spid="348185" grpId="0" animBg="1"/>
      <p:bldP spid="3481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Constantes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F2FEE5-4624-4C47-982A-A0BA275D15A1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BF08364-703C-4573-BFF2-C6B0C10AD725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Rappels de développement objet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449258-8315-4AC8-AA4F-A08EB01EB519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25071E-E567-4C38-BEBE-08B751E58621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Constantes de classe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 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const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MY_CONSTANT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Valeur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	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show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void</a:t>
            </a:r>
            <a:endParaRPr lang="fr-FR" sz="2000" b="1" dirty="0">
              <a:solidFill>
                <a:srgbClr val="2E8B57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	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self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MY_CONSTANT;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c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show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MyClass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MY_CONSTANT;</a:t>
            </a:r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6E0BE4-86B6-4651-B99B-E5DA0F30D67E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r-FR" altLang="fr-FR" sz="1400"/>
          </a:p>
        </p:txBody>
      </p:sp>
      <p:sp>
        <p:nvSpPr>
          <p:cNvPr id="1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EC9B768-4BE5-4970-972F-E338DBEB5765}" type="datetime11">
              <a:rPr lang="fr-FR" smtClean="0"/>
              <a:t>07:56:26</a:t>
            </a:fld>
            <a:endParaRPr lang="fr-FR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49188" name="AutoShape 4"/>
          <p:cNvSpPr>
            <a:spLocks noChangeArrowheads="1"/>
          </p:cNvSpPr>
          <p:nvPr/>
        </p:nvSpPr>
        <p:spPr bwMode="auto">
          <a:xfrm>
            <a:off x="7913187" y="1013914"/>
            <a:ext cx="3750245" cy="17560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Constante publique de classe</a:t>
            </a:r>
          </a:p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(visibilité depuis PHP7.1)</a:t>
            </a:r>
          </a:p>
        </p:txBody>
      </p:sp>
      <p:sp>
        <p:nvSpPr>
          <p:cNvPr id="349189" name="AutoShape 5"/>
          <p:cNvSpPr>
            <a:spLocks noChangeArrowheads="1"/>
          </p:cNvSpPr>
          <p:nvPr/>
        </p:nvSpPr>
        <p:spPr bwMode="auto">
          <a:xfrm>
            <a:off x="923882" y="1658284"/>
            <a:ext cx="5171324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9190" name="AutoShape 6"/>
          <p:cNvCxnSpPr>
            <a:cxnSpLocks noChangeShapeType="1"/>
            <a:stCxn id="349188" idx="1"/>
            <a:endCxn id="349189" idx="3"/>
          </p:cNvCxnSpPr>
          <p:nvPr/>
        </p:nvCxnSpPr>
        <p:spPr bwMode="auto">
          <a:xfrm flipH="1" flipV="1">
            <a:off x="6095206" y="1838507"/>
            <a:ext cx="1817981" cy="5345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9191" name="AutoShape 7"/>
          <p:cNvSpPr>
            <a:spLocks noChangeArrowheads="1"/>
          </p:cNvSpPr>
          <p:nvPr/>
        </p:nvSpPr>
        <p:spPr bwMode="auto">
          <a:xfrm>
            <a:off x="7872976" y="3283031"/>
            <a:ext cx="3830668" cy="938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Accès à la constante de classe depuis la classe</a:t>
            </a:r>
          </a:p>
        </p:txBody>
      </p:sp>
      <p:sp>
        <p:nvSpPr>
          <p:cNvPr id="349192" name="AutoShape 8"/>
          <p:cNvSpPr>
            <a:spLocks noChangeArrowheads="1"/>
          </p:cNvSpPr>
          <p:nvPr/>
        </p:nvSpPr>
        <p:spPr bwMode="auto">
          <a:xfrm>
            <a:off x="2281014" y="3132455"/>
            <a:ext cx="2590056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9193" name="AutoShape 9"/>
          <p:cNvCxnSpPr>
            <a:cxnSpLocks noChangeShapeType="1"/>
            <a:stCxn id="349191" idx="1"/>
            <a:endCxn id="349192" idx="3"/>
          </p:cNvCxnSpPr>
          <p:nvPr/>
        </p:nvCxnSpPr>
        <p:spPr bwMode="auto">
          <a:xfrm flipH="1" flipV="1">
            <a:off x="4871070" y="3312678"/>
            <a:ext cx="3001906" cy="43977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9194" name="AutoShape 10"/>
          <p:cNvSpPr>
            <a:spLocks noChangeArrowheads="1"/>
          </p:cNvSpPr>
          <p:nvPr/>
        </p:nvSpPr>
        <p:spPr bwMode="auto">
          <a:xfrm>
            <a:off x="7872976" y="4602601"/>
            <a:ext cx="3830668" cy="13474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Accès à la constante de classe à l'extérieur de la classe</a:t>
            </a:r>
          </a:p>
        </p:txBody>
      </p:sp>
      <p:sp>
        <p:nvSpPr>
          <p:cNvPr id="349195" name="AutoShape 11"/>
          <p:cNvSpPr>
            <a:spLocks noChangeArrowheads="1"/>
          </p:cNvSpPr>
          <p:nvPr/>
        </p:nvSpPr>
        <p:spPr bwMode="auto">
          <a:xfrm>
            <a:off x="1366834" y="5327516"/>
            <a:ext cx="3144196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9196" name="AutoShape 12"/>
          <p:cNvCxnSpPr>
            <a:cxnSpLocks noChangeShapeType="1"/>
            <a:stCxn id="349194" idx="1"/>
            <a:endCxn id="349195" idx="3"/>
          </p:cNvCxnSpPr>
          <p:nvPr/>
        </p:nvCxnSpPr>
        <p:spPr bwMode="auto">
          <a:xfrm flipH="1">
            <a:off x="4511030" y="5276338"/>
            <a:ext cx="3361946" cy="23140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9197" name="AutoShape 13"/>
          <p:cNvSpPr>
            <a:spLocks noChangeArrowheads="1"/>
          </p:cNvSpPr>
          <p:nvPr/>
        </p:nvSpPr>
        <p:spPr bwMode="auto">
          <a:xfrm>
            <a:off x="579891" y="4160737"/>
            <a:ext cx="4554474" cy="40862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0" rIns="108850" bIns="0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Valeur</a:t>
            </a:r>
          </a:p>
        </p:txBody>
      </p:sp>
      <p:sp>
        <p:nvSpPr>
          <p:cNvPr id="349198" name="AutoShape 14"/>
          <p:cNvSpPr>
            <a:spLocks noChangeArrowheads="1"/>
          </p:cNvSpPr>
          <p:nvPr/>
        </p:nvSpPr>
        <p:spPr bwMode="auto">
          <a:xfrm>
            <a:off x="579891" y="4554528"/>
            <a:ext cx="4554474" cy="40862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0" rIns="108850" bIns="0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Valeur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8" grpId="0" animBg="1"/>
      <p:bldP spid="349189" grpId="0" animBg="1"/>
      <p:bldP spid="349191" grpId="0" animBg="1"/>
      <p:bldP spid="349192" grpId="0" animBg="1"/>
      <p:bldP spid="349194" grpId="0" animBg="1"/>
      <p:bldP spid="349195" grpId="0" animBg="1"/>
      <p:bldP spid="349197" grpId="0" animBg="1"/>
      <p:bldP spid="3491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Héritage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BCB726-F561-459B-B74F-722B9BF1F27F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2C78425-4AD0-4741-AA2D-C418D9C140F6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Héritage</a:t>
            </a: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A127A8-4A5B-4A7B-840F-5C5911111C24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fr-FR" altLang="fr-FR" sz="1400"/>
          </a:p>
        </p:txBody>
      </p:sp>
      <p:sp>
        <p:nvSpPr>
          <p:cNvPr id="22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7536534-0A65-4094-AF7F-0F70AF73C5AC}" type="datetime11">
              <a:rPr lang="fr-FR" smtClean="0"/>
              <a:t>07:56:26</a:t>
            </a:fld>
            <a:endParaRPr lang="fr-FR"/>
          </a:p>
        </p:txBody>
      </p:sp>
      <p:sp>
        <p:nvSpPr>
          <p:cNvPr id="23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594706" y="1268707"/>
            <a:ext cx="10971372" cy="504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50" tIns="54425" rIns="108850" bIns="54425"/>
          <a:lstStyle/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Simple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fr-FR" sz="2000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show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void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	</a:t>
            </a:r>
            <a:r>
              <a:rPr lang="fr-FR" sz="2000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Je suis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Simple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';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Extended </a:t>
            </a:r>
            <a:r>
              <a:rPr lang="fr-FR" sz="20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Simple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endParaRPr lang="fr-F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fr-FR" sz="2000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show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void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	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parent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::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	</a:t>
            </a:r>
            <a:r>
              <a:rPr lang="fr-FR" sz="2000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'</a:t>
            </a:r>
            <a:r>
              <a:rPr lang="fr-FR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mais aussi Extended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';</a:t>
            </a: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Simple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Extended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 marL="408188" indent="-408188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</a:t>
            </a:r>
            <a:r>
              <a:rPr lang="fr-FR" sz="2000" b="1" dirty="0">
                <a:solidFill>
                  <a:srgbClr val="2E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</a:t>
            </a:r>
            <a:r>
              <a:rPr lang="fr-FR" sz="20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 </a:t>
            </a:r>
          </a:p>
        </p:txBody>
      </p:sp>
      <p:sp>
        <p:nvSpPr>
          <p:cNvPr id="355332" name="AutoShape 4"/>
          <p:cNvSpPr>
            <a:spLocks noChangeArrowheads="1"/>
          </p:cNvSpPr>
          <p:nvPr/>
        </p:nvSpPr>
        <p:spPr bwMode="auto">
          <a:xfrm>
            <a:off x="7940700" y="1152853"/>
            <a:ext cx="3707917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simple</a:t>
            </a:r>
          </a:p>
        </p:txBody>
      </p:sp>
      <p:sp>
        <p:nvSpPr>
          <p:cNvPr id="355333" name="AutoShape 5"/>
          <p:cNvSpPr>
            <a:spLocks noChangeArrowheads="1"/>
          </p:cNvSpPr>
          <p:nvPr/>
        </p:nvSpPr>
        <p:spPr bwMode="auto">
          <a:xfrm>
            <a:off x="624337" y="1308463"/>
            <a:ext cx="2014485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5334" name="AutoShape 6"/>
          <p:cNvCxnSpPr>
            <a:cxnSpLocks noChangeShapeType="1"/>
            <a:stCxn id="355332" idx="1"/>
            <a:endCxn id="355333" idx="3"/>
          </p:cNvCxnSpPr>
          <p:nvPr/>
        </p:nvCxnSpPr>
        <p:spPr bwMode="auto">
          <a:xfrm flipH="1">
            <a:off x="2638822" y="1417967"/>
            <a:ext cx="5301878" cy="7071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35" name="AutoShape 7"/>
          <p:cNvSpPr>
            <a:spLocks noChangeArrowheads="1"/>
          </p:cNvSpPr>
          <p:nvPr/>
        </p:nvSpPr>
        <p:spPr bwMode="auto">
          <a:xfrm>
            <a:off x="7940700" y="1872156"/>
            <a:ext cx="3707917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méthode publique</a:t>
            </a:r>
          </a:p>
        </p:txBody>
      </p:sp>
      <p:sp>
        <p:nvSpPr>
          <p:cNvPr id="355336" name="AutoShape 8"/>
          <p:cNvSpPr>
            <a:spLocks noChangeArrowheads="1"/>
          </p:cNvSpPr>
          <p:nvPr/>
        </p:nvSpPr>
        <p:spPr bwMode="auto">
          <a:xfrm>
            <a:off x="944299" y="1668909"/>
            <a:ext cx="3526779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5337" name="AutoShape 9"/>
          <p:cNvCxnSpPr>
            <a:cxnSpLocks noChangeShapeType="1"/>
            <a:stCxn id="355335" idx="1"/>
            <a:endCxn id="355336" idx="3"/>
          </p:cNvCxnSpPr>
          <p:nvPr/>
        </p:nvCxnSpPr>
        <p:spPr bwMode="auto">
          <a:xfrm flipH="1" flipV="1">
            <a:off x="4471078" y="1849132"/>
            <a:ext cx="3469622" cy="2881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38" name="AutoShape 10"/>
          <p:cNvSpPr>
            <a:spLocks noChangeArrowheads="1"/>
          </p:cNvSpPr>
          <p:nvPr/>
        </p:nvSpPr>
        <p:spPr bwMode="auto">
          <a:xfrm>
            <a:off x="7898372" y="2714250"/>
            <a:ext cx="3792573" cy="938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étendue héritant de la classe simple</a:t>
            </a:r>
          </a:p>
        </p:txBody>
      </p:sp>
      <p:sp>
        <p:nvSpPr>
          <p:cNvPr id="355339" name="AutoShape 11"/>
          <p:cNvSpPr>
            <a:spLocks noChangeArrowheads="1"/>
          </p:cNvSpPr>
          <p:nvPr/>
        </p:nvSpPr>
        <p:spPr bwMode="auto">
          <a:xfrm>
            <a:off x="624336" y="2751773"/>
            <a:ext cx="4462758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5340" name="AutoShape 12"/>
          <p:cNvCxnSpPr>
            <a:cxnSpLocks noChangeShapeType="1"/>
            <a:stCxn id="355338" idx="1"/>
            <a:endCxn id="355339" idx="3"/>
          </p:cNvCxnSpPr>
          <p:nvPr/>
        </p:nvCxnSpPr>
        <p:spPr bwMode="auto">
          <a:xfrm flipH="1" flipV="1">
            <a:off x="5087094" y="2931996"/>
            <a:ext cx="2811278" cy="25168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41" name="AutoShape 13"/>
          <p:cNvSpPr>
            <a:spLocks noChangeArrowheads="1"/>
          </p:cNvSpPr>
          <p:nvPr/>
        </p:nvSpPr>
        <p:spPr bwMode="auto">
          <a:xfrm>
            <a:off x="7919536" y="3949087"/>
            <a:ext cx="3750245" cy="53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Surcharge de la méthode</a:t>
            </a:r>
          </a:p>
        </p:txBody>
      </p:sp>
      <p:sp>
        <p:nvSpPr>
          <p:cNvPr id="355342" name="AutoShape 14"/>
          <p:cNvSpPr>
            <a:spLocks noChangeArrowheads="1"/>
          </p:cNvSpPr>
          <p:nvPr/>
        </p:nvSpPr>
        <p:spPr bwMode="auto">
          <a:xfrm>
            <a:off x="1102641" y="3112410"/>
            <a:ext cx="3480397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5343" name="AutoShape 15"/>
          <p:cNvCxnSpPr>
            <a:cxnSpLocks noChangeShapeType="1"/>
            <a:stCxn id="355341" idx="1"/>
            <a:endCxn id="355342" idx="3"/>
          </p:cNvCxnSpPr>
          <p:nvPr/>
        </p:nvCxnSpPr>
        <p:spPr bwMode="auto">
          <a:xfrm flipH="1" flipV="1">
            <a:off x="4583038" y="3292633"/>
            <a:ext cx="3336498" cy="92156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44" name="AutoShape 16"/>
          <p:cNvSpPr>
            <a:spLocks noChangeArrowheads="1"/>
          </p:cNvSpPr>
          <p:nvPr/>
        </p:nvSpPr>
        <p:spPr bwMode="auto">
          <a:xfrm>
            <a:off x="7913187" y="4586346"/>
            <a:ext cx="3750245" cy="938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 de la méthode du parent</a:t>
            </a:r>
          </a:p>
        </p:txBody>
      </p:sp>
      <p:sp>
        <p:nvSpPr>
          <p:cNvPr id="355345" name="AutoShape 17"/>
          <p:cNvSpPr>
            <a:spLocks noChangeArrowheads="1"/>
          </p:cNvSpPr>
          <p:nvPr/>
        </p:nvSpPr>
        <p:spPr bwMode="auto">
          <a:xfrm>
            <a:off x="1486694" y="3478254"/>
            <a:ext cx="2304256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5346" name="AutoShape 18"/>
          <p:cNvCxnSpPr>
            <a:cxnSpLocks noChangeShapeType="1"/>
            <a:stCxn id="355344" idx="1"/>
            <a:endCxn id="355345" idx="3"/>
          </p:cNvCxnSpPr>
          <p:nvPr/>
        </p:nvCxnSpPr>
        <p:spPr bwMode="auto">
          <a:xfrm flipH="1" flipV="1">
            <a:off x="3790950" y="3658477"/>
            <a:ext cx="4122237" cy="13972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1" name="AutoShape 23"/>
          <p:cNvSpPr>
            <a:spLocks noChangeArrowheads="1"/>
          </p:cNvSpPr>
          <p:nvPr/>
        </p:nvSpPr>
        <p:spPr bwMode="auto">
          <a:xfrm>
            <a:off x="558727" y="6029658"/>
            <a:ext cx="7263454" cy="40862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0" rIns="108850" bIns="0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Je suis Simple mais aussi Extended</a:t>
            </a:r>
          </a:p>
        </p:txBody>
      </p:sp>
      <p:sp>
        <p:nvSpPr>
          <p:cNvPr id="355353" name="AutoShape 25"/>
          <p:cNvSpPr>
            <a:spLocks noChangeArrowheads="1"/>
          </p:cNvSpPr>
          <p:nvPr/>
        </p:nvSpPr>
        <p:spPr bwMode="auto">
          <a:xfrm>
            <a:off x="579892" y="5607285"/>
            <a:ext cx="7242291" cy="40862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0" rIns="108850" bIns="0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Je suis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 animBg="1"/>
      <p:bldP spid="355333" grpId="0" animBg="1"/>
      <p:bldP spid="355335" grpId="0" animBg="1"/>
      <p:bldP spid="355336" grpId="0" animBg="1"/>
      <p:bldP spid="355338" grpId="0" animBg="1"/>
      <p:bldP spid="355339" grpId="0" animBg="1"/>
      <p:bldP spid="355341" grpId="0" animBg="1"/>
      <p:bldP spid="355342" grpId="0" animBg="1"/>
      <p:bldP spid="355344" grpId="0" animBg="1"/>
      <p:bldP spid="355345" grpId="0" animBg="1"/>
      <p:bldP spid="355351" grpId="0" animBg="1"/>
      <p:bldP spid="3553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Affectation, clonage, passage de paramètres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B40426-38AC-4218-A935-5FD943A74053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7B95A0D-5955-410D-94F3-7B7D15B6FA93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Assignation (affectation) d'objets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Point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1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1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fr-FR" sz="21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construct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1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100" b="1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1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x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y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set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1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1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: </a:t>
            </a:r>
            <a:r>
              <a:rPr lang="fr-FR" sz="21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void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x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y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fr-FR" sz="21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: 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return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100" b="1" dirty="0">
                <a:solidFill>
                  <a:srgbClr val="FF00FF"/>
                </a:solidFill>
                <a:latin typeface="Consolas" panose="020B0609020204030204" pitchFamily="49" charset="0"/>
              </a:rPr>
              <a:t>(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r>
              <a:rPr lang="fr-FR" sz="2100" b="1" dirty="0">
                <a:solidFill>
                  <a:srgbClr val="FF00FF"/>
                </a:solidFill>
                <a:latin typeface="Consolas" panose="020B0609020204030204" pitchFamily="49" charset="0"/>
              </a:rPr>
              <a:t>,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r>
              <a:rPr lang="fr-FR" sz="2100" b="1" dirty="0">
                <a:solidFill>
                  <a:srgbClr val="FF00FF"/>
                </a:solidFill>
                <a:latin typeface="Consolas" panose="020B0609020204030204" pitchFamily="49" charset="0"/>
              </a:rPr>
              <a:t>)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";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461607-A8AA-4E04-9010-E02D4E66EA48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1360AAD-46AC-41BB-AB31-4B80605A4CED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Assignation (affectation) d'objets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segment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[]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point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Point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for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FF00FF"/>
                </a:solidFill>
                <a:latin typeface="Consolas" panose="020B0609020204030204" pitchFamily="49" charset="0"/>
              </a:rPr>
              <a:t>10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&lt;</a:t>
            </a:r>
            <a:r>
              <a:rPr lang="fr-FR" sz="2100" b="1" dirty="0">
                <a:solidFill>
                  <a:srgbClr val="FF00FF"/>
                </a:solidFill>
                <a:latin typeface="Consolas" panose="020B0609020204030204" pitchFamily="49" charset="0"/>
              </a:rPr>
              <a:t>20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++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point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set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segment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[]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point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foreach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segment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as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k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=&gt;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p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	</a:t>
            </a:r>
            <a:r>
              <a:rPr lang="fr-FR" sz="21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k</a:t>
            </a:r>
            <a:r>
              <a:rPr lang="fr-FR" sz="2100" b="1" dirty="0">
                <a:solidFill>
                  <a:srgbClr val="FF00FF"/>
                </a:solidFill>
                <a:latin typeface="Consolas" panose="020B0609020204030204" pitchFamily="49" charset="0"/>
              </a:rPr>
              <a:t>: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p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}\n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"; </a:t>
            </a:r>
          </a:p>
        </p:txBody>
      </p:sp>
      <p:sp>
        <p:nvSpPr>
          <p:cNvPr id="3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45CC7F-8E04-4030-B4FC-A9855AD46C78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r-FR" altLang="fr-FR" sz="1400"/>
          </a:p>
        </p:txBody>
      </p:sp>
      <p:sp>
        <p:nvSpPr>
          <p:cNvPr id="40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70C0A-C40F-4DC0-91BF-DE17567B3510}" type="datetime11">
              <a:rPr lang="fr-FR" smtClean="0"/>
              <a:t>07:56:26</a:t>
            </a:fld>
            <a:endParaRPr lang="fr-FR"/>
          </a:p>
        </p:txBody>
      </p:sp>
      <p:sp>
        <p:nvSpPr>
          <p:cNvPr id="41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60452" name="AutoShape 4"/>
          <p:cNvSpPr>
            <a:spLocks noChangeArrowheads="1"/>
          </p:cNvSpPr>
          <p:nvPr/>
        </p:nvSpPr>
        <p:spPr bwMode="auto">
          <a:xfrm>
            <a:off x="7631653" y="2114047"/>
            <a:ext cx="2311154" cy="40239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0: (19, 19)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1: (19, 19)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2: (19, 19)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3: (19, 19)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4: (19, 19)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5: (19, 19)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6: (19, 19)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7: (19, 19)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8: (19, 19)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9: (19, 19)</a:t>
            </a:r>
          </a:p>
        </p:txBody>
      </p:sp>
      <p:sp>
        <p:nvSpPr>
          <p:cNvPr id="360453" name="AutoShape 5"/>
          <p:cNvSpPr>
            <a:spLocks noChangeArrowheads="1"/>
          </p:cNvSpPr>
          <p:nvPr/>
        </p:nvSpPr>
        <p:spPr bwMode="auto">
          <a:xfrm>
            <a:off x="8093074" y="1456576"/>
            <a:ext cx="1367200" cy="5642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point</a:t>
            </a:r>
          </a:p>
        </p:txBody>
      </p:sp>
      <p:sp>
        <p:nvSpPr>
          <p:cNvPr id="360454" name="AutoShape 6"/>
          <p:cNvSpPr>
            <a:spLocks noChangeArrowheads="1"/>
          </p:cNvSpPr>
          <p:nvPr/>
        </p:nvSpPr>
        <p:spPr bwMode="auto">
          <a:xfrm>
            <a:off x="10579840" y="2850223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  <a:r>
              <a:rPr lang="fr-FR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cxnSp>
        <p:nvCxnSpPr>
          <p:cNvPr id="360455" name="AutoShape 7"/>
          <p:cNvCxnSpPr>
            <a:cxnSpLocks noChangeShapeType="1"/>
            <a:stCxn id="360453" idx="3"/>
            <a:endCxn id="360454" idx="1"/>
          </p:cNvCxnSpPr>
          <p:nvPr/>
        </p:nvCxnSpPr>
        <p:spPr bwMode="auto">
          <a:xfrm>
            <a:off x="9460274" y="1738716"/>
            <a:ext cx="1119566" cy="1365566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456" name="AutoShape 8"/>
          <p:cNvSpPr>
            <a:spLocks noChangeArrowheads="1"/>
          </p:cNvSpPr>
          <p:nvPr/>
        </p:nvSpPr>
        <p:spPr bwMode="auto">
          <a:xfrm>
            <a:off x="7678268" y="2037168"/>
            <a:ext cx="2264539" cy="41776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segment</a:t>
            </a:r>
          </a:p>
        </p:txBody>
      </p:sp>
      <p:sp>
        <p:nvSpPr>
          <p:cNvPr id="360457" name="Rectangle 9"/>
          <p:cNvSpPr>
            <a:spLocks noChangeArrowheads="1"/>
          </p:cNvSpPr>
          <p:nvPr/>
        </p:nvSpPr>
        <p:spPr bwMode="auto">
          <a:xfrm>
            <a:off x="8608194" y="2599357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8608194" y="2955039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8608194" y="3310721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360460" name="Rectangle 12"/>
          <p:cNvSpPr>
            <a:spLocks noChangeArrowheads="1"/>
          </p:cNvSpPr>
          <p:nvPr/>
        </p:nvSpPr>
        <p:spPr bwMode="auto">
          <a:xfrm>
            <a:off x="8608194" y="3664815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60461" name="Rectangle 13"/>
          <p:cNvSpPr>
            <a:spLocks noChangeArrowheads="1"/>
          </p:cNvSpPr>
          <p:nvPr/>
        </p:nvSpPr>
        <p:spPr bwMode="auto">
          <a:xfrm>
            <a:off x="8608194" y="4020498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60462" name="Rectangle 14"/>
          <p:cNvSpPr>
            <a:spLocks noChangeArrowheads="1"/>
          </p:cNvSpPr>
          <p:nvPr/>
        </p:nvSpPr>
        <p:spPr bwMode="auto">
          <a:xfrm>
            <a:off x="8608194" y="4374593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360463" name="Rectangle 15"/>
          <p:cNvSpPr>
            <a:spLocks noChangeArrowheads="1"/>
          </p:cNvSpPr>
          <p:nvPr/>
        </p:nvSpPr>
        <p:spPr bwMode="auto">
          <a:xfrm>
            <a:off x="8608194" y="4730275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360464" name="Rectangle 16"/>
          <p:cNvSpPr>
            <a:spLocks noChangeArrowheads="1"/>
          </p:cNvSpPr>
          <p:nvPr/>
        </p:nvSpPr>
        <p:spPr bwMode="auto">
          <a:xfrm>
            <a:off x="8608194" y="5084369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360465" name="Rectangle 17"/>
          <p:cNvSpPr>
            <a:spLocks noChangeArrowheads="1"/>
          </p:cNvSpPr>
          <p:nvPr/>
        </p:nvSpPr>
        <p:spPr bwMode="auto">
          <a:xfrm>
            <a:off x="8608194" y="5440051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360466" name="Rectangle 18"/>
          <p:cNvSpPr>
            <a:spLocks noChangeArrowheads="1"/>
          </p:cNvSpPr>
          <p:nvPr/>
        </p:nvSpPr>
        <p:spPr bwMode="auto">
          <a:xfrm>
            <a:off x="8608194" y="5794146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cxnSp>
        <p:nvCxnSpPr>
          <p:cNvPr id="360467" name="AutoShape 19"/>
          <p:cNvCxnSpPr>
            <a:cxnSpLocks noChangeShapeType="1"/>
            <a:stCxn id="360457" idx="3"/>
            <a:endCxn id="360454" idx="1"/>
          </p:cNvCxnSpPr>
          <p:nvPr/>
        </p:nvCxnSpPr>
        <p:spPr bwMode="auto">
          <a:xfrm>
            <a:off x="9010762" y="2799412"/>
            <a:ext cx="1569078" cy="30487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68" name="AutoShape 20"/>
          <p:cNvCxnSpPr>
            <a:cxnSpLocks noChangeShapeType="1"/>
            <a:stCxn id="360458" idx="3"/>
            <a:endCxn id="360454" idx="1"/>
          </p:cNvCxnSpPr>
          <p:nvPr/>
        </p:nvCxnSpPr>
        <p:spPr bwMode="auto">
          <a:xfrm flipV="1">
            <a:off x="9010762" y="3104282"/>
            <a:ext cx="1569078" cy="50812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69" name="AutoShape 21"/>
          <p:cNvCxnSpPr>
            <a:cxnSpLocks noChangeShapeType="1"/>
            <a:stCxn id="360459" idx="3"/>
            <a:endCxn id="360454" idx="1"/>
          </p:cNvCxnSpPr>
          <p:nvPr/>
        </p:nvCxnSpPr>
        <p:spPr bwMode="auto">
          <a:xfrm flipV="1">
            <a:off x="9010762" y="3104282"/>
            <a:ext cx="1569078" cy="406494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70" name="AutoShape 22"/>
          <p:cNvCxnSpPr>
            <a:cxnSpLocks noChangeShapeType="1"/>
            <a:stCxn id="360460" idx="3"/>
            <a:endCxn id="360454" idx="1"/>
          </p:cNvCxnSpPr>
          <p:nvPr/>
        </p:nvCxnSpPr>
        <p:spPr bwMode="auto">
          <a:xfrm flipV="1">
            <a:off x="9010762" y="3104282"/>
            <a:ext cx="1569078" cy="760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71" name="AutoShape 23"/>
          <p:cNvCxnSpPr>
            <a:cxnSpLocks noChangeShapeType="1"/>
            <a:stCxn id="360461" idx="3"/>
            <a:endCxn id="360454" idx="1"/>
          </p:cNvCxnSpPr>
          <p:nvPr/>
        </p:nvCxnSpPr>
        <p:spPr bwMode="auto">
          <a:xfrm flipV="1">
            <a:off x="9010762" y="3104282"/>
            <a:ext cx="1569078" cy="1116271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72" name="AutoShape 24"/>
          <p:cNvCxnSpPr>
            <a:cxnSpLocks noChangeShapeType="1"/>
            <a:stCxn id="360462" idx="3"/>
            <a:endCxn id="360454" idx="1"/>
          </p:cNvCxnSpPr>
          <p:nvPr/>
        </p:nvCxnSpPr>
        <p:spPr bwMode="auto">
          <a:xfrm flipV="1">
            <a:off x="9010762" y="3104282"/>
            <a:ext cx="1569078" cy="1470366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73" name="AutoShape 25"/>
          <p:cNvCxnSpPr>
            <a:cxnSpLocks noChangeShapeType="1"/>
            <a:stCxn id="360463" idx="3"/>
            <a:endCxn id="360454" idx="1"/>
          </p:cNvCxnSpPr>
          <p:nvPr/>
        </p:nvCxnSpPr>
        <p:spPr bwMode="auto">
          <a:xfrm flipV="1">
            <a:off x="9010762" y="3104282"/>
            <a:ext cx="1569078" cy="182604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74" name="AutoShape 26"/>
          <p:cNvCxnSpPr>
            <a:cxnSpLocks noChangeShapeType="1"/>
            <a:stCxn id="360464" idx="3"/>
            <a:endCxn id="360454" idx="1"/>
          </p:cNvCxnSpPr>
          <p:nvPr/>
        </p:nvCxnSpPr>
        <p:spPr bwMode="auto">
          <a:xfrm flipV="1">
            <a:off x="9010762" y="3104282"/>
            <a:ext cx="1569078" cy="2180142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75" name="AutoShape 27"/>
          <p:cNvCxnSpPr>
            <a:cxnSpLocks noChangeShapeType="1"/>
            <a:stCxn id="360465" idx="3"/>
            <a:endCxn id="360454" idx="1"/>
          </p:cNvCxnSpPr>
          <p:nvPr/>
        </p:nvCxnSpPr>
        <p:spPr bwMode="auto">
          <a:xfrm flipV="1">
            <a:off x="9010762" y="3104282"/>
            <a:ext cx="1569078" cy="2535824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76" name="AutoShape 28"/>
          <p:cNvCxnSpPr>
            <a:cxnSpLocks noChangeShapeType="1"/>
            <a:stCxn id="360466" idx="3"/>
            <a:endCxn id="360454" idx="1"/>
          </p:cNvCxnSpPr>
          <p:nvPr/>
        </p:nvCxnSpPr>
        <p:spPr bwMode="auto">
          <a:xfrm flipV="1">
            <a:off x="9010762" y="3104282"/>
            <a:ext cx="1569078" cy="2889919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477" name="AutoShape 29"/>
          <p:cNvSpPr>
            <a:spLocks noChangeArrowheads="1"/>
          </p:cNvSpPr>
          <p:nvPr/>
        </p:nvSpPr>
        <p:spPr bwMode="auto">
          <a:xfrm>
            <a:off x="10579840" y="2850223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  <a:r>
              <a:rPr lang="fr-FR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360478" name="AutoShape 30"/>
          <p:cNvSpPr>
            <a:spLocks noChangeArrowheads="1"/>
          </p:cNvSpPr>
          <p:nvPr/>
        </p:nvSpPr>
        <p:spPr bwMode="auto">
          <a:xfrm>
            <a:off x="10579840" y="2850223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11</a:t>
            </a:r>
            <a:r>
              <a:rPr lang="fr-FR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11</a:t>
            </a:r>
          </a:p>
        </p:txBody>
      </p:sp>
      <p:sp>
        <p:nvSpPr>
          <p:cNvPr id="360479" name="AutoShape 31"/>
          <p:cNvSpPr>
            <a:spLocks noChangeArrowheads="1"/>
          </p:cNvSpPr>
          <p:nvPr/>
        </p:nvSpPr>
        <p:spPr bwMode="auto">
          <a:xfrm>
            <a:off x="10579840" y="2850223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12</a:t>
            </a:r>
            <a:r>
              <a:rPr lang="fr-FR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360480" name="AutoShape 32"/>
          <p:cNvSpPr>
            <a:spLocks noChangeArrowheads="1"/>
          </p:cNvSpPr>
          <p:nvPr/>
        </p:nvSpPr>
        <p:spPr bwMode="auto">
          <a:xfrm>
            <a:off x="10579840" y="2850223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13</a:t>
            </a:r>
            <a:r>
              <a:rPr lang="fr-FR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13</a:t>
            </a:r>
          </a:p>
        </p:txBody>
      </p:sp>
      <p:sp>
        <p:nvSpPr>
          <p:cNvPr id="360481" name="AutoShape 33"/>
          <p:cNvSpPr>
            <a:spLocks noChangeArrowheads="1"/>
          </p:cNvSpPr>
          <p:nvPr/>
        </p:nvSpPr>
        <p:spPr bwMode="auto">
          <a:xfrm>
            <a:off x="10579840" y="2850223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14</a:t>
            </a:r>
            <a:r>
              <a:rPr lang="fr-FR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14</a:t>
            </a:r>
          </a:p>
        </p:txBody>
      </p:sp>
      <p:sp>
        <p:nvSpPr>
          <p:cNvPr id="360482" name="AutoShape 34"/>
          <p:cNvSpPr>
            <a:spLocks noChangeArrowheads="1"/>
          </p:cNvSpPr>
          <p:nvPr/>
        </p:nvSpPr>
        <p:spPr bwMode="auto">
          <a:xfrm>
            <a:off x="10579840" y="2850223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15</a:t>
            </a:r>
            <a:r>
              <a:rPr lang="fr-FR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15</a:t>
            </a:r>
          </a:p>
        </p:txBody>
      </p:sp>
      <p:sp>
        <p:nvSpPr>
          <p:cNvPr id="360483" name="AutoShape 35"/>
          <p:cNvSpPr>
            <a:spLocks noChangeArrowheads="1"/>
          </p:cNvSpPr>
          <p:nvPr/>
        </p:nvSpPr>
        <p:spPr bwMode="auto">
          <a:xfrm>
            <a:off x="10579840" y="2850223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16</a:t>
            </a:r>
            <a:r>
              <a:rPr lang="fr-FR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16</a:t>
            </a:r>
          </a:p>
        </p:txBody>
      </p:sp>
      <p:sp>
        <p:nvSpPr>
          <p:cNvPr id="360484" name="AutoShape 36"/>
          <p:cNvSpPr>
            <a:spLocks noChangeArrowheads="1"/>
          </p:cNvSpPr>
          <p:nvPr/>
        </p:nvSpPr>
        <p:spPr bwMode="auto">
          <a:xfrm>
            <a:off x="10579840" y="2850223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17</a:t>
            </a:r>
            <a:r>
              <a:rPr lang="fr-FR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360485" name="AutoShape 37"/>
          <p:cNvSpPr>
            <a:spLocks noChangeArrowheads="1"/>
          </p:cNvSpPr>
          <p:nvPr/>
        </p:nvSpPr>
        <p:spPr bwMode="auto">
          <a:xfrm>
            <a:off x="10579840" y="2850223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18</a:t>
            </a:r>
            <a:r>
              <a:rPr lang="fr-FR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9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18</a:t>
            </a:r>
          </a:p>
        </p:txBody>
      </p:sp>
      <p:sp>
        <p:nvSpPr>
          <p:cNvPr id="360486" name="AutoShape 38"/>
          <p:cNvSpPr>
            <a:spLocks noChangeArrowheads="1"/>
          </p:cNvSpPr>
          <p:nvPr/>
        </p:nvSpPr>
        <p:spPr bwMode="auto">
          <a:xfrm>
            <a:off x="10579840" y="2850223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19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6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2" grpId="0" animBg="1"/>
      <p:bldP spid="360452" grpId="1" animBg="1"/>
      <p:bldP spid="360453" grpId="0" animBg="1"/>
      <p:bldP spid="360456" grpId="0" animBg="1"/>
      <p:bldP spid="360457" grpId="0" animBg="1"/>
      <p:bldP spid="360458" grpId="0" animBg="1"/>
      <p:bldP spid="360459" grpId="0" animBg="1"/>
      <p:bldP spid="360460" grpId="0" animBg="1"/>
      <p:bldP spid="360461" grpId="0" animBg="1"/>
      <p:bldP spid="360462" grpId="0" animBg="1"/>
      <p:bldP spid="360463" grpId="0" animBg="1"/>
      <p:bldP spid="360464" grpId="0" animBg="1"/>
      <p:bldP spid="360465" grpId="0" animBg="1"/>
      <p:bldP spid="3604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Clonage d'objets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segment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[]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point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Point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for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FF00FF"/>
                </a:solidFill>
                <a:latin typeface="Consolas" panose="020B0609020204030204" pitchFamily="49" charset="0"/>
              </a:rPr>
              <a:t>10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&lt;</a:t>
            </a:r>
            <a:r>
              <a:rPr lang="fr-FR" sz="2100" b="1" dirty="0">
                <a:solidFill>
                  <a:srgbClr val="FF00FF"/>
                </a:solidFill>
                <a:latin typeface="Consolas" panose="020B0609020204030204" pitchFamily="49" charset="0"/>
              </a:rPr>
              <a:t>20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++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point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set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i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segment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[]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A020F0"/>
                </a:solidFill>
                <a:latin typeface="Consolas" panose="020B0609020204030204" pitchFamily="49" charset="0"/>
              </a:rPr>
              <a:t>clone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point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sz="21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foreach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segment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as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k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=&gt;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p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	</a:t>
            </a:r>
            <a:r>
              <a:rPr lang="fr-FR" sz="21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k</a:t>
            </a:r>
            <a:r>
              <a:rPr lang="fr-FR" sz="2100" b="1" dirty="0">
                <a:solidFill>
                  <a:srgbClr val="FF00FF"/>
                </a:solidFill>
                <a:latin typeface="Consolas" panose="020B0609020204030204" pitchFamily="49" charset="0"/>
              </a:rPr>
              <a:t>: 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1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100" b="1" dirty="0">
                <a:solidFill>
                  <a:srgbClr val="008080"/>
                </a:solidFill>
                <a:latin typeface="Consolas" panose="020B0609020204030204" pitchFamily="49" charset="0"/>
              </a:rPr>
              <a:t>p</a:t>
            </a:r>
            <a:r>
              <a:rPr lang="fr-FR" sz="2100" b="1" dirty="0">
                <a:solidFill>
                  <a:srgbClr val="6A5ACD"/>
                </a:solidFill>
                <a:latin typeface="Consolas" panose="020B0609020204030204" pitchFamily="49" charset="0"/>
              </a:rPr>
              <a:t>}\n</a:t>
            </a:r>
            <a:r>
              <a:rPr lang="fr-FR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"; </a:t>
            </a:r>
          </a:p>
        </p:txBody>
      </p:sp>
      <p:sp>
        <p:nvSpPr>
          <p:cNvPr id="5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510FBB-0FE3-43E9-8ED4-958B2A9386D8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r-FR" altLang="fr-FR" sz="1400"/>
          </a:p>
        </p:txBody>
      </p:sp>
      <p:sp>
        <p:nvSpPr>
          <p:cNvPr id="5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D11BD6-51A4-44F8-BACF-3A04D5CBEF64}" type="datetime11">
              <a:rPr lang="fr-FR" smtClean="0"/>
              <a:t>07:56:26</a:t>
            </a:fld>
            <a:endParaRPr lang="fr-FR"/>
          </a:p>
        </p:txBody>
      </p:sp>
      <p:sp>
        <p:nvSpPr>
          <p:cNvPr id="5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61476" name="AutoShape 4"/>
          <p:cNvSpPr>
            <a:spLocks noChangeArrowheads="1"/>
          </p:cNvSpPr>
          <p:nvPr/>
        </p:nvSpPr>
        <p:spPr bwMode="auto">
          <a:xfrm>
            <a:off x="7631653" y="1927406"/>
            <a:ext cx="2311154" cy="40239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0: (10, 10)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1: (11, 11)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2: (12, 12)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3: (13, 13)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4: (14, 14)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5: (15, 15)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6: (16, 16)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7: (17, 17)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8: (18, 18)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9: (19, 19)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61477" name="AutoShape 5"/>
          <p:cNvSpPr>
            <a:spLocks noChangeArrowheads="1"/>
          </p:cNvSpPr>
          <p:nvPr/>
        </p:nvSpPr>
        <p:spPr bwMode="auto">
          <a:xfrm>
            <a:off x="8093074" y="1169171"/>
            <a:ext cx="1367200" cy="5642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point</a:t>
            </a:r>
          </a:p>
        </p:txBody>
      </p:sp>
      <p:sp>
        <p:nvSpPr>
          <p:cNvPr id="361478" name="AutoShape 6"/>
          <p:cNvSpPr>
            <a:spLocks noChangeArrowheads="1"/>
          </p:cNvSpPr>
          <p:nvPr/>
        </p:nvSpPr>
        <p:spPr bwMode="auto">
          <a:xfrm>
            <a:off x="10579840" y="26041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cxnSp>
        <p:nvCxnSpPr>
          <p:cNvPr id="361479" name="AutoShape 7"/>
          <p:cNvCxnSpPr>
            <a:cxnSpLocks noChangeShapeType="1"/>
            <a:stCxn id="361477" idx="3"/>
            <a:endCxn id="361478" idx="1"/>
          </p:cNvCxnSpPr>
          <p:nvPr/>
        </p:nvCxnSpPr>
        <p:spPr bwMode="auto">
          <a:xfrm flipV="1">
            <a:off x="9460274" y="514469"/>
            <a:ext cx="1119566" cy="936842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1480" name="AutoShape 8"/>
          <p:cNvSpPr>
            <a:spLocks noChangeArrowheads="1"/>
          </p:cNvSpPr>
          <p:nvPr/>
        </p:nvSpPr>
        <p:spPr bwMode="auto">
          <a:xfrm>
            <a:off x="7678268" y="1773649"/>
            <a:ext cx="2264539" cy="41776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6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segment</a:t>
            </a:r>
          </a:p>
        </p:txBody>
      </p:sp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8608194" y="2311952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61482" name="Rectangle 10"/>
          <p:cNvSpPr>
            <a:spLocks noChangeArrowheads="1"/>
          </p:cNvSpPr>
          <p:nvPr/>
        </p:nvSpPr>
        <p:spPr bwMode="auto">
          <a:xfrm>
            <a:off x="8608194" y="2667634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361483" name="Rectangle 11"/>
          <p:cNvSpPr>
            <a:spLocks noChangeArrowheads="1"/>
          </p:cNvSpPr>
          <p:nvPr/>
        </p:nvSpPr>
        <p:spPr bwMode="auto">
          <a:xfrm>
            <a:off x="8608194" y="3023317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361484" name="Rectangle 12"/>
          <p:cNvSpPr>
            <a:spLocks noChangeArrowheads="1"/>
          </p:cNvSpPr>
          <p:nvPr/>
        </p:nvSpPr>
        <p:spPr bwMode="auto">
          <a:xfrm>
            <a:off x="8608194" y="3377412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61485" name="Rectangle 13"/>
          <p:cNvSpPr>
            <a:spLocks noChangeArrowheads="1"/>
          </p:cNvSpPr>
          <p:nvPr/>
        </p:nvSpPr>
        <p:spPr bwMode="auto">
          <a:xfrm>
            <a:off x="8608194" y="3733094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61486" name="Rectangle 14"/>
          <p:cNvSpPr>
            <a:spLocks noChangeArrowheads="1"/>
          </p:cNvSpPr>
          <p:nvPr/>
        </p:nvSpPr>
        <p:spPr bwMode="auto">
          <a:xfrm>
            <a:off x="8608194" y="4087188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361487" name="Rectangle 15"/>
          <p:cNvSpPr>
            <a:spLocks noChangeArrowheads="1"/>
          </p:cNvSpPr>
          <p:nvPr/>
        </p:nvSpPr>
        <p:spPr bwMode="auto">
          <a:xfrm>
            <a:off x="8608194" y="4442870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361488" name="Rectangle 16"/>
          <p:cNvSpPr>
            <a:spLocks noChangeArrowheads="1"/>
          </p:cNvSpPr>
          <p:nvPr/>
        </p:nvSpPr>
        <p:spPr bwMode="auto">
          <a:xfrm>
            <a:off x="8608194" y="4796965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361489" name="Rectangle 17"/>
          <p:cNvSpPr>
            <a:spLocks noChangeArrowheads="1"/>
          </p:cNvSpPr>
          <p:nvPr/>
        </p:nvSpPr>
        <p:spPr bwMode="auto">
          <a:xfrm>
            <a:off x="8608194" y="5152648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361490" name="Rectangle 18"/>
          <p:cNvSpPr>
            <a:spLocks noChangeArrowheads="1"/>
          </p:cNvSpPr>
          <p:nvPr/>
        </p:nvSpPr>
        <p:spPr bwMode="auto">
          <a:xfrm>
            <a:off x="8608194" y="5506742"/>
            <a:ext cx="40256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850" tIns="0" rIns="108850" bIns="0" anchor="ctr">
            <a:spAutoFit/>
          </a:bodyPr>
          <a:lstStyle/>
          <a:p>
            <a:pPr algn="ctr" eaLnBrk="1" hangingPunct="1">
              <a:defRPr/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cxnSp>
        <p:nvCxnSpPr>
          <p:cNvPr id="361491" name="AutoShape 19"/>
          <p:cNvCxnSpPr>
            <a:cxnSpLocks noChangeShapeType="1"/>
            <a:stCxn id="361481" idx="3"/>
            <a:endCxn id="361501" idx="1"/>
          </p:cNvCxnSpPr>
          <p:nvPr/>
        </p:nvCxnSpPr>
        <p:spPr bwMode="auto">
          <a:xfrm flipV="1">
            <a:off x="9010762" y="1667261"/>
            <a:ext cx="1569078" cy="844746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1492" name="AutoShape 20"/>
          <p:cNvCxnSpPr>
            <a:cxnSpLocks noChangeShapeType="1"/>
            <a:stCxn id="361482" idx="3"/>
            <a:endCxn id="361502" idx="1"/>
          </p:cNvCxnSpPr>
          <p:nvPr/>
        </p:nvCxnSpPr>
        <p:spPr bwMode="auto">
          <a:xfrm flipV="1">
            <a:off x="9010762" y="2164264"/>
            <a:ext cx="1569078" cy="7034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1493" name="AutoShape 21"/>
          <p:cNvCxnSpPr>
            <a:cxnSpLocks noChangeShapeType="1"/>
            <a:stCxn id="361483" idx="3"/>
            <a:endCxn id="361503" idx="1"/>
          </p:cNvCxnSpPr>
          <p:nvPr/>
        </p:nvCxnSpPr>
        <p:spPr bwMode="auto">
          <a:xfrm flipV="1">
            <a:off x="9010762" y="2659679"/>
            <a:ext cx="1569078" cy="563693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1494" name="AutoShape 22"/>
          <p:cNvCxnSpPr>
            <a:cxnSpLocks noChangeShapeType="1"/>
            <a:stCxn id="361484" idx="3"/>
            <a:endCxn id="361504" idx="1"/>
          </p:cNvCxnSpPr>
          <p:nvPr/>
        </p:nvCxnSpPr>
        <p:spPr bwMode="auto">
          <a:xfrm flipV="1">
            <a:off x="9010762" y="3155093"/>
            <a:ext cx="1569078" cy="422374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1495" name="AutoShape 23"/>
          <p:cNvCxnSpPr>
            <a:cxnSpLocks noChangeShapeType="1"/>
            <a:stCxn id="361485" idx="3"/>
            <a:endCxn id="361505" idx="1"/>
          </p:cNvCxnSpPr>
          <p:nvPr/>
        </p:nvCxnSpPr>
        <p:spPr bwMode="auto">
          <a:xfrm flipV="1">
            <a:off x="9010762" y="3650508"/>
            <a:ext cx="1569078" cy="282641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1496" name="AutoShape 24"/>
          <p:cNvCxnSpPr>
            <a:cxnSpLocks noChangeShapeType="1"/>
            <a:stCxn id="361486" idx="3"/>
            <a:endCxn id="361506" idx="1"/>
          </p:cNvCxnSpPr>
          <p:nvPr/>
        </p:nvCxnSpPr>
        <p:spPr bwMode="auto">
          <a:xfrm flipV="1">
            <a:off x="9010762" y="4147510"/>
            <a:ext cx="1569078" cy="139733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1497" name="AutoShape 25"/>
          <p:cNvCxnSpPr>
            <a:cxnSpLocks noChangeShapeType="1"/>
            <a:stCxn id="361487" idx="3"/>
            <a:endCxn id="361507" idx="1"/>
          </p:cNvCxnSpPr>
          <p:nvPr/>
        </p:nvCxnSpPr>
        <p:spPr bwMode="auto">
          <a:xfrm>
            <a:off x="9010762" y="4642925"/>
            <a:ext cx="156907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1498" name="AutoShape 26"/>
          <p:cNvCxnSpPr>
            <a:cxnSpLocks noChangeShapeType="1"/>
            <a:stCxn id="361488" idx="3"/>
            <a:endCxn id="361508" idx="1"/>
          </p:cNvCxnSpPr>
          <p:nvPr/>
        </p:nvCxnSpPr>
        <p:spPr bwMode="auto">
          <a:xfrm>
            <a:off x="9010762" y="4997020"/>
            <a:ext cx="1569078" cy="14132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1499" name="AutoShape 27"/>
          <p:cNvCxnSpPr>
            <a:cxnSpLocks noChangeShapeType="1"/>
            <a:stCxn id="361489" idx="3"/>
            <a:endCxn id="361509" idx="1"/>
          </p:cNvCxnSpPr>
          <p:nvPr/>
        </p:nvCxnSpPr>
        <p:spPr bwMode="auto">
          <a:xfrm>
            <a:off x="9010762" y="5352703"/>
            <a:ext cx="1569078" cy="281051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1500" name="AutoShape 28"/>
          <p:cNvCxnSpPr>
            <a:cxnSpLocks noChangeShapeType="1"/>
            <a:stCxn id="361490" idx="3"/>
            <a:endCxn id="361510" idx="1"/>
          </p:cNvCxnSpPr>
          <p:nvPr/>
        </p:nvCxnSpPr>
        <p:spPr bwMode="auto">
          <a:xfrm>
            <a:off x="9010762" y="5706797"/>
            <a:ext cx="1569078" cy="422372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1501" name="AutoShape 29"/>
          <p:cNvSpPr>
            <a:spLocks noChangeArrowheads="1"/>
          </p:cNvSpPr>
          <p:nvPr/>
        </p:nvSpPr>
        <p:spPr bwMode="auto">
          <a:xfrm>
            <a:off x="10579840" y="1413202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361502" name="AutoShape 30"/>
          <p:cNvSpPr>
            <a:spLocks noChangeArrowheads="1"/>
          </p:cNvSpPr>
          <p:nvPr/>
        </p:nvSpPr>
        <p:spPr bwMode="auto">
          <a:xfrm>
            <a:off x="10579840" y="1910205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11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11</a:t>
            </a:r>
          </a:p>
        </p:txBody>
      </p:sp>
      <p:sp>
        <p:nvSpPr>
          <p:cNvPr id="361503" name="AutoShape 31"/>
          <p:cNvSpPr>
            <a:spLocks noChangeArrowheads="1"/>
          </p:cNvSpPr>
          <p:nvPr/>
        </p:nvSpPr>
        <p:spPr bwMode="auto">
          <a:xfrm>
            <a:off x="10579840" y="240562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12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361504" name="AutoShape 32"/>
          <p:cNvSpPr>
            <a:spLocks noChangeArrowheads="1"/>
          </p:cNvSpPr>
          <p:nvPr/>
        </p:nvSpPr>
        <p:spPr bwMode="auto">
          <a:xfrm>
            <a:off x="10579840" y="2901034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13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13</a:t>
            </a:r>
          </a:p>
        </p:txBody>
      </p:sp>
      <p:sp>
        <p:nvSpPr>
          <p:cNvPr id="361505" name="AutoShape 33"/>
          <p:cNvSpPr>
            <a:spLocks noChangeArrowheads="1"/>
          </p:cNvSpPr>
          <p:nvPr/>
        </p:nvSpPr>
        <p:spPr bwMode="auto">
          <a:xfrm>
            <a:off x="10579840" y="3396449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14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14</a:t>
            </a:r>
          </a:p>
        </p:txBody>
      </p:sp>
      <p:sp>
        <p:nvSpPr>
          <p:cNvPr id="361506" name="AutoShape 34"/>
          <p:cNvSpPr>
            <a:spLocks noChangeArrowheads="1"/>
          </p:cNvSpPr>
          <p:nvPr/>
        </p:nvSpPr>
        <p:spPr bwMode="auto">
          <a:xfrm>
            <a:off x="10579840" y="3893451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15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15</a:t>
            </a:r>
          </a:p>
        </p:txBody>
      </p:sp>
      <p:sp>
        <p:nvSpPr>
          <p:cNvPr id="361507" name="AutoShape 35"/>
          <p:cNvSpPr>
            <a:spLocks noChangeArrowheads="1"/>
          </p:cNvSpPr>
          <p:nvPr/>
        </p:nvSpPr>
        <p:spPr bwMode="auto">
          <a:xfrm>
            <a:off x="10579840" y="4388866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16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16</a:t>
            </a:r>
          </a:p>
        </p:txBody>
      </p:sp>
      <p:sp>
        <p:nvSpPr>
          <p:cNvPr id="361508" name="AutoShape 36"/>
          <p:cNvSpPr>
            <a:spLocks noChangeArrowheads="1"/>
          </p:cNvSpPr>
          <p:nvPr/>
        </p:nvSpPr>
        <p:spPr bwMode="auto">
          <a:xfrm>
            <a:off x="10579840" y="4884281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17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361509" name="AutoShape 37"/>
          <p:cNvSpPr>
            <a:spLocks noChangeArrowheads="1"/>
          </p:cNvSpPr>
          <p:nvPr/>
        </p:nvSpPr>
        <p:spPr bwMode="auto">
          <a:xfrm>
            <a:off x="10579840" y="5379695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18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18</a:t>
            </a:r>
          </a:p>
        </p:txBody>
      </p:sp>
      <p:sp>
        <p:nvSpPr>
          <p:cNvPr id="361510" name="AutoShape 38"/>
          <p:cNvSpPr>
            <a:spLocks noChangeArrowheads="1"/>
          </p:cNvSpPr>
          <p:nvPr/>
        </p:nvSpPr>
        <p:spPr bwMode="auto">
          <a:xfrm>
            <a:off x="10579840" y="587511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19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19</a:t>
            </a:r>
          </a:p>
        </p:txBody>
      </p:sp>
      <p:sp>
        <p:nvSpPr>
          <p:cNvPr id="361511" name="AutoShape 39"/>
          <p:cNvSpPr>
            <a:spLocks noChangeArrowheads="1"/>
          </p:cNvSpPr>
          <p:nvPr/>
        </p:nvSpPr>
        <p:spPr bwMode="auto">
          <a:xfrm>
            <a:off x="10579840" y="26041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361512" name="AutoShape 40"/>
          <p:cNvSpPr>
            <a:spLocks noChangeArrowheads="1"/>
          </p:cNvSpPr>
          <p:nvPr/>
        </p:nvSpPr>
        <p:spPr bwMode="auto">
          <a:xfrm>
            <a:off x="10579840" y="26041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11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11</a:t>
            </a:r>
          </a:p>
        </p:txBody>
      </p:sp>
      <p:sp>
        <p:nvSpPr>
          <p:cNvPr id="361513" name="AutoShape 41"/>
          <p:cNvSpPr>
            <a:spLocks noChangeArrowheads="1"/>
          </p:cNvSpPr>
          <p:nvPr/>
        </p:nvSpPr>
        <p:spPr bwMode="auto">
          <a:xfrm>
            <a:off x="10579840" y="26041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12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361514" name="AutoShape 42"/>
          <p:cNvSpPr>
            <a:spLocks noChangeArrowheads="1"/>
          </p:cNvSpPr>
          <p:nvPr/>
        </p:nvSpPr>
        <p:spPr bwMode="auto">
          <a:xfrm>
            <a:off x="10579840" y="26041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13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13</a:t>
            </a:r>
          </a:p>
        </p:txBody>
      </p:sp>
      <p:sp>
        <p:nvSpPr>
          <p:cNvPr id="361515" name="AutoShape 43"/>
          <p:cNvSpPr>
            <a:spLocks noChangeArrowheads="1"/>
          </p:cNvSpPr>
          <p:nvPr/>
        </p:nvSpPr>
        <p:spPr bwMode="auto">
          <a:xfrm>
            <a:off x="10579840" y="26041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14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14</a:t>
            </a:r>
          </a:p>
        </p:txBody>
      </p:sp>
      <p:sp>
        <p:nvSpPr>
          <p:cNvPr id="361516" name="AutoShape 44"/>
          <p:cNvSpPr>
            <a:spLocks noChangeArrowheads="1"/>
          </p:cNvSpPr>
          <p:nvPr/>
        </p:nvSpPr>
        <p:spPr bwMode="auto">
          <a:xfrm>
            <a:off x="10579840" y="26041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15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15</a:t>
            </a:r>
          </a:p>
        </p:txBody>
      </p:sp>
      <p:sp>
        <p:nvSpPr>
          <p:cNvPr id="361517" name="AutoShape 45"/>
          <p:cNvSpPr>
            <a:spLocks noChangeArrowheads="1"/>
          </p:cNvSpPr>
          <p:nvPr/>
        </p:nvSpPr>
        <p:spPr bwMode="auto">
          <a:xfrm>
            <a:off x="10579840" y="26041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16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16</a:t>
            </a:r>
          </a:p>
        </p:txBody>
      </p:sp>
      <p:sp>
        <p:nvSpPr>
          <p:cNvPr id="361518" name="AutoShape 46"/>
          <p:cNvSpPr>
            <a:spLocks noChangeArrowheads="1"/>
          </p:cNvSpPr>
          <p:nvPr/>
        </p:nvSpPr>
        <p:spPr bwMode="auto">
          <a:xfrm>
            <a:off x="10579840" y="26041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17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361519" name="AutoShape 47"/>
          <p:cNvSpPr>
            <a:spLocks noChangeArrowheads="1"/>
          </p:cNvSpPr>
          <p:nvPr/>
        </p:nvSpPr>
        <p:spPr bwMode="auto">
          <a:xfrm>
            <a:off x="10579840" y="26041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18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18</a:t>
            </a:r>
          </a:p>
        </p:txBody>
      </p:sp>
      <p:sp>
        <p:nvSpPr>
          <p:cNvPr id="361520" name="AutoShape 48"/>
          <p:cNvSpPr>
            <a:spLocks noChangeArrowheads="1"/>
          </p:cNvSpPr>
          <p:nvPr/>
        </p:nvSpPr>
        <p:spPr bwMode="auto">
          <a:xfrm>
            <a:off x="10579840" y="260410"/>
            <a:ext cx="1371421" cy="5081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19</a:t>
            </a:r>
            <a:r>
              <a:rPr lang="fr-F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19</a:t>
            </a:r>
          </a:p>
        </p:txBody>
      </p:sp>
      <p:sp>
        <p:nvSpPr>
          <p:cNvPr id="361521" name="AutoShape 49"/>
          <p:cNvSpPr>
            <a:spLocks noChangeArrowheads="1"/>
          </p:cNvSpPr>
          <p:nvPr/>
        </p:nvSpPr>
        <p:spPr bwMode="auto">
          <a:xfrm>
            <a:off x="2854846" y="3213770"/>
            <a:ext cx="962608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6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6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6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6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6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6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6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6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6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6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6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6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6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6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/>
      <p:bldP spid="361476" grpId="1" animBg="1"/>
      <p:bldP spid="361477" grpId="0" animBg="1"/>
      <p:bldP spid="361480" grpId="0" animBg="1"/>
      <p:bldP spid="361481" grpId="0" animBg="1"/>
      <p:bldP spid="361482" grpId="0" animBg="1"/>
      <p:bldP spid="361483" grpId="0" animBg="1"/>
      <p:bldP spid="361484" grpId="0" animBg="1"/>
      <p:bldP spid="361485" grpId="0" animBg="1"/>
      <p:bldP spid="361486" grpId="0" animBg="1"/>
      <p:bldP spid="361487" grpId="0" animBg="1"/>
      <p:bldP spid="361488" grpId="0" animBg="1"/>
      <p:bldP spid="361489" grpId="0" animBg="1"/>
      <p:bldP spid="361490" grpId="0" animBg="1"/>
      <p:bldP spid="3615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Objets comme arguments de fonctions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origin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Point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p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: </a:t>
            </a:r>
            <a:r>
              <a:rPr lang="fr-FR" sz="24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void</a:t>
            </a:r>
            <a:endParaRPr lang="fr-FR" sz="2400" b="1" dirty="0">
              <a:solidFill>
                <a:srgbClr val="2E8B57"/>
              </a:solidFill>
              <a:latin typeface="Consolas" panose="020B0609020204030204" pitchFamily="49" charset="0"/>
            </a:endParaRPr>
          </a:p>
          <a:p>
            <a:pPr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p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set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sz="2400" b="1" dirty="0">
              <a:solidFill>
                <a:srgbClr val="80404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point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Point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10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10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400" b="1" dirty="0">
              <a:solidFill>
                <a:srgbClr val="A020F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avant: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point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}\n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origin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point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après: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point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}\n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"; 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0A9388-2A9B-4A77-BF9E-BB486537B90D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fr-FR" altLang="fr-FR" sz="14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9C36B7-0346-4B3A-A5C4-E8A49B62DA59}" type="datetime11">
              <a:rPr lang="fr-FR" smtClean="0"/>
              <a:t>07:56:26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62500" name="AutoShape 4"/>
          <p:cNvSpPr>
            <a:spLocks noChangeArrowheads="1"/>
          </p:cNvSpPr>
          <p:nvPr/>
        </p:nvSpPr>
        <p:spPr bwMode="auto">
          <a:xfrm>
            <a:off x="7463358" y="5201076"/>
            <a:ext cx="3393266" cy="110911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50" tIns="54425" rIns="108850" bIns="54425" anchor="ctr">
            <a:spAutoFit/>
          </a:bodyPr>
          <a:lstStyle/>
          <a:p>
            <a:pPr eaLnBrk="1" hangingPunct="1">
              <a:defRPr/>
            </a:pPr>
            <a:r>
              <a:rPr lang="fr-F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avant: (10, 10)</a:t>
            </a:r>
            <a:br>
              <a:rPr lang="fr-F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après: (0, 0)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62501" name="AutoShape 5"/>
          <p:cNvSpPr>
            <a:spLocks noChangeArrowheads="1"/>
          </p:cNvSpPr>
          <p:nvPr/>
        </p:nvSpPr>
        <p:spPr bwMode="auto">
          <a:xfrm>
            <a:off x="6300497" y="2781722"/>
            <a:ext cx="5280395" cy="1441784"/>
          </a:xfrm>
          <a:prstGeom prst="wedgeRoundRectCallout">
            <a:avLst>
              <a:gd name="adj1" fmla="val -106471"/>
              <a:gd name="adj2" fmla="val 9957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 de l'objet </a:t>
            </a:r>
            <a:r>
              <a:rPr lang="fr-F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Point</a:t>
            </a:r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référence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/>
      <p:bldP spid="3625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Arguments / paramètres nommés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62AF94-A5C7-41BC-9042-0E5DBC69C33D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B42DBEB-54C8-40C2-A3B1-6FACF9DF7B0B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704447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Arguments / paramètres nommés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Point </a:t>
            </a:r>
            <a:r>
              <a:rPr lang="fr-FR" sz="28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8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8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private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8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8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endParaRPr lang="fr-FR" sz="2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8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fr-FR" sz="2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construct</a:t>
            </a:r>
            <a:r>
              <a:rPr lang="fr-FR" sz="28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800" b="1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8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8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8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8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8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8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8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8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x 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8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8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this</a:t>
            </a:r>
            <a:r>
              <a:rPr lang="fr-FR" sz="28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y 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8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8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dirty="0"/>
              <a:t>Passer un argument selon son nom et pas sa position </a:t>
            </a:r>
          </a:p>
          <a:p>
            <a:pPr>
              <a:defRPr/>
            </a:pP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800" b="1" dirty="0">
                <a:solidFill>
                  <a:srgbClr val="008080"/>
                </a:solidFill>
                <a:latin typeface="Consolas" panose="020B0609020204030204" pitchFamily="49" charset="0"/>
              </a:rPr>
              <a:t>point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Point</a:t>
            </a:r>
            <a:r>
              <a:rPr lang="fr-FR" sz="28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8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8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defRPr/>
            </a:pP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800" b="1" dirty="0">
                <a:solidFill>
                  <a:srgbClr val="008080"/>
                </a:solidFill>
                <a:latin typeface="Consolas" panose="020B0609020204030204" pitchFamily="49" charset="0"/>
              </a:rPr>
              <a:t>point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Point</a:t>
            </a:r>
            <a:r>
              <a:rPr lang="fr-FR" sz="2800" b="1" dirty="0">
                <a:solidFill>
                  <a:srgbClr val="6A5ACD"/>
                </a:solidFill>
                <a:latin typeface="Consolas" panose="020B0609020204030204" pitchFamily="49" charset="0"/>
              </a:rPr>
              <a:t>(y: </a:t>
            </a:r>
            <a:r>
              <a:rPr lang="fr-FR" sz="28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8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06C4E9-C443-4965-9F75-8AEFAEEBD481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18BE3-5BF2-4E20-B25F-4527D0169414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400927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Développement objet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Définition de </a:t>
            </a:r>
            <a:r>
              <a:rPr lang="fr-FR" dirty="0">
                <a:solidFill>
                  <a:schemeClr val="accent2"/>
                </a:solidFill>
              </a:rPr>
              <a:t>briques logicielles</a:t>
            </a:r>
            <a:r>
              <a:rPr lang="fr-FR" dirty="0"/>
              <a:t> représentant un concept, une idée ou une entité ainsi que leurs interactions : les objets</a:t>
            </a:r>
          </a:p>
          <a:p>
            <a:pPr eaLnBrk="1" hangingPunct="1">
              <a:defRPr/>
            </a:pPr>
            <a:r>
              <a:rPr lang="fr-FR" dirty="0"/>
              <a:t>Un objet est une </a:t>
            </a:r>
            <a:r>
              <a:rPr lang="fr-FR" dirty="0">
                <a:solidFill>
                  <a:schemeClr val="accent2"/>
                </a:solidFill>
              </a:rPr>
              <a:t>structure de données</a:t>
            </a:r>
            <a:r>
              <a:rPr lang="fr-FR" dirty="0"/>
              <a:t> comprenant également les </a:t>
            </a:r>
            <a:r>
              <a:rPr lang="fr-FR" dirty="0">
                <a:solidFill>
                  <a:schemeClr val="accent2"/>
                </a:solidFill>
              </a:rPr>
              <a:t>fonctionnalités</a:t>
            </a:r>
            <a:r>
              <a:rPr lang="fr-FR" dirty="0"/>
              <a:t> de traitement des données</a:t>
            </a:r>
          </a:p>
          <a:p>
            <a:pPr eaLnBrk="1" hangingPunct="1">
              <a:defRPr/>
            </a:pPr>
            <a:r>
              <a:rPr lang="fr-FR" dirty="0"/>
              <a:t>L’objet est vu au travers de ses </a:t>
            </a:r>
            <a:r>
              <a:rPr lang="fr-FR" dirty="0">
                <a:solidFill>
                  <a:schemeClr val="accent2"/>
                </a:solidFill>
              </a:rPr>
              <a:t>spécifications</a:t>
            </a:r>
          </a:p>
          <a:p>
            <a:pPr eaLnBrk="1" hangingPunct="1">
              <a:defRPr/>
            </a:pPr>
            <a:r>
              <a:rPr lang="fr-FR" dirty="0"/>
              <a:t>Les concepts associés sont :</a:t>
            </a:r>
          </a:p>
          <a:p>
            <a:pPr lvl="1" eaLnBrk="1" hangingPunct="1">
              <a:defRPr/>
            </a:pPr>
            <a:r>
              <a:rPr lang="fr-FR" sz="2800" dirty="0">
                <a:solidFill>
                  <a:schemeClr val="accent2"/>
                </a:solidFill>
                <a:ea typeface="+mn-ea"/>
                <a:cs typeface="+mn-cs"/>
              </a:rPr>
              <a:t>Encapsulation</a:t>
            </a:r>
          </a:p>
          <a:p>
            <a:pPr lvl="1" eaLnBrk="1" hangingPunct="1">
              <a:defRPr/>
            </a:pPr>
            <a:r>
              <a:rPr lang="fr-FR" sz="2800" dirty="0">
                <a:solidFill>
                  <a:schemeClr val="accent2"/>
                </a:solidFill>
                <a:ea typeface="+mn-ea"/>
                <a:cs typeface="+mn-cs"/>
              </a:rPr>
              <a:t>Héritage</a:t>
            </a:r>
          </a:p>
          <a:p>
            <a:pPr lvl="1" eaLnBrk="1" hangingPunct="1">
              <a:defRPr/>
            </a:pPr>
            <a:r>
              <a:rPr lang="fr-FR" sz="2800" dirty="0">
                <a:solidFill>
                  <a:schemeClr val="accent2"/>
                </a:solidFill>
                <a:ea typeface="+mn-ea"/>
                <a:cs typeface="+mn-cs"/>
              </a:rPr>
              <a:t>Polymorphisme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3DA1AC-B05A-4AB0-968D-F81E321CDE89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C12EB3-0D71-4D4B-9F90-AAB2F9634E0A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Objets dans les chaînes de caractères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B40426-38AC-4218-A935-5FD943A74053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1529B8-8771-4208-8D48-627994B4E0C4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1492228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Objets dans les chaînes de caractères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Problèmes :</a:t>
            </a:r>
          </a:p>
          <a:p>
            <a:pPr lvl="1" eaLnBrk="1" hangingPunct="1">
              <a:defRPr/>
            </a:pPr>
            <a:r>
              <a:rPr lang="fr-FR" dirty="0"/>
              <a:t>ambiguïté</a:t>
            </a:r>
          </a:p>
          <a:p>
            <a:pPr lvl="1" eaLnBrk="1" hangingPunct="1">
              <a:defRPr/>
            </a:pPr>
            <a:r>
              <a:rPr lang="fr-FR" dirty="0"/>
              <a:t>non évaluable</a:t>
            </a:r>
          </a:p>
          <a:p>
            <a:pPr eaLnBrk="1" hangingPunct="1">
              <a:defRPr/>
            </a:pPr>
            <a:r>
              <a:rPr lang="fr-FR" dirty="0"/>
              <a:t>Chaîne contenant :</a:t>
            </a:r>
          </a:p>
          <a:p>
            <a:pPr lvl="1" eaLnBrk="1" hangingPunct="1">
              <a:defRPr/>
            </a:pPr>
            <a:r>
              <a:rPr lang="fr-FR" dirty="0"/>
              <a:t>un attribut d'un objet dans une chaîne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</a:rPr>
              <a:t>"a :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$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myObject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-&gt;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attribute</a:t>
            </a:r>
            <a:r>
              <a:rPr lang="fr-FR" b="1" dirty="0">
                <a:latin typeface="Consolas" panose="020B0609020204030204" pitchFamily="49" charset="0"/>
              </a:rPr>
              <a:t>"</a:t>
            </a:r>
          </a:p>
          <a:p>
            <a:pPr lvl="1" eaLnBrk="1" hangingPunct="1">
              <a:defRPr/>
            </a:pPr>
            <a:r>
              <a:rPr lang="fr-FR" dirty="0"/>
              <a:t>le résultat d'une méthode d'un objet dans une chaîne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</a:rPr>
              <a:t>"résultat :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$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myObject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-&gt;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compute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()</a:t>
            </a:r>
            <a:r>
              <a:rPr lang="fr-FR" b="1" dirty="0">
                <a:latin typeface="Consolas" panose="020B0609020204030204" pitchFamily="49" charset="0"/>
              </a:rPr>
              <a:t>"</a:t>
            </a:r>
          </a:p>
          <a:p>
            <a:pPr lvl="1" eaLnBrk="1" hangingPunct="1">
              <a:defRPr/>
            </a:pPr>
            <a:r>
              <a:rPr lang="fr-FR" dirty="0"/>
              <a:t>une entrée de tableau associatif</a:t>
            </a:r>
          </a:p>
          <a:p>
            <a:pPr lvl="1"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"valeur :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$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myArray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['key']</a:t>
            </a:r>
            <a:r>
              <a:rPr lang="fr-FR" b="1" dirty="0">
                <a:latin typeface="Consolas" panose="020B0609020204030204" pitchFamily="49" charset="0"/>
              </a:rPr>
              <a:t>"</a:t>
            </a:r>
          </a:p>
          <a:p>
            <a:pPr lvl="1" eaLnBrk="1" hangingPunct="1">
              <a:defRPr/>
            </a:pPr>
            <a:r>
              <a:rPr lang="fr-FR" dirty="0"/>
              <a:t>une variable suivie de texte (sans espace)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</a:rPr>
              <a:t>"\$</a:t>
            </a:r>
            <a:r>
              <a:rPr lang="fr-FR" b="1" dirty="0" err="1">
                <a:latin typeface="Consolas" panose="020B0609020204030204" pitchFamily="49" charset="0"/>
              </a:rPr>
              <a:t>amount</a:t>
            </a:r>
            <a:r>
              <a:rPr lang="fr-FR" b="1" dirty="0">
                <a:latin typeface="Consolas" panose="020B0609020204030204" pitchFamily="49" charset="0"/>
              </a:rPr>
              <a:t> contient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$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amuont</a:t>
            </a:r>
            <a:r>
              <a:rPr lang="fr-FR" b="1" dirty="0" err="1">
                <a:latin typeface="Consolas" panose="020B0609020204030204" pitchFamily="49" charset="0"/>
              </a:rPr>
              <a:t>euros</a:t>
            </a:r>
            <a:r>
              <a:rPr lang="fr-FR" b="1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07C29C-8771-4328-B569-7F023A640CBA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2F97179-A405-4355-9DCC-1F15D62C2800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Objets dans les chaînes de caractères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Solution :</a:t>
            </a:r>
          </a:p>
          <a:p>
            <a:pPr lvl="1" eaLnBrk="1" hangingPunct="1">
              <a:defRPr/>
            </a:pPr>
            <a:r>
              <a:rPr lang="fr-FR" dirty="0"/>
              <a:t>effectuer des concaténations (pénible)</a:t>
            </a:r>
          </a:p>
          <a:p>
            <a:pPr lvl="1" eaLnBrk="1" hangingPunct="1">
              <a:defRPr/>
            </a:pPr>
            <a:r>
              <a:rPr lang="fr-FR" dirty="0"/>
              <a:t>délimiter par 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{ }</a:t>
            </a:r>
          </a:p>
          <a:p>
            <a:pPr eaLnBrk="1" hangingPunct="1">
              <a:defRPr/>
            </a:pPr>
            <a:r>
              <a:rPr lang="fr-FR" dirty="0"/>
              <a:t>Chaîne contenant :</a:t>
            </a:r>
          </a:p>
          <a:p>
            <a:pPr lvl="1" eaLnBrk="1" hangingPunct="1">
              <a:defRPr/>
            </a:pPr>
            <a:r>
              <a:rPr lang="fr-FR" dirty="0"/>
              <a:t>un attribut d'un objet dans une chaîne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</a:rPr>
              <a:t>"a : 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{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$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myObject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-&gt;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attribute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}</a:t>
            </a:r>
            <a:r>
              <a:rPr lang="fr-FR" b="1" dirty="0">
                <a:latin typeface="Consolas" panose="020B0609020204030204" pitchFamily="49" charset="0"/>
              </a:rPr>
              <a:t>"</a:t>
            </a:r>
          </a:p>
          <a:p>
            <a:pPr lvl="1" eaLnBrk="1" hangingPunct="1">
              <a:defRPr/>
            </a:pPr>
            <a:r>
              <a:rPr lang="fr-FR" dirty="0"/>
              <a:t>le résultat d'une méthode d'un objet dans une chaîne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</a:rPr>
              <a:t>"résultat : 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{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$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myObject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-&gt;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compute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()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}</a:t>
            </a:r>
            <a:r>
              <a:rPr lang="fr-FR" b="1" dirty="0">
                <a:latin typeface="Consolas" panose="020B0609020204030204" pitchFamily="49" charset="0"/>
              </a:rPr>
              <a:t>"</a:t>
            </a:r>
          </a:p>
          <a:p>
            <a:pPr lvl="1" eaLnBrk="1" hangingPunct="1">
              <a:defRPr/>
            </a:pPr>
            <a:r>
              <a:rPr lang="fr-FR" dirty="0"/>
              <a:t>une entrée de tableau associatif</a:t>
            </a:r>
          </a:p>
          <a:p>
            <a:pPr lvl="1"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"valeur : 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{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$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myArray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['key']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}</a:t>
            </a:r>
            <a:r>
              <a:rPr lang="fr-FR" b="1" dirty="0">
                <a:latin typeface="Consolas" panose="020B0609020204030204" pitchFamily="49" charset="0"/>
              </a:rPr>
              <a:t>"</a:t>
            </a:r>
          </a:p>
          <a:p>
            <a:pPr lvl="1" eaLnBrk="1" hangingPunct="1">
              <a:defRPr/>
            </a:pPr>
            <a:r>
              <a:rPr lang="fr-FR" dirty="0"/>
              <a:t>une variable suivie de texte (sans espace)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</a:rPr>
              <a:t>"\$</a:t>
            </a:r>
            <a:r>
              <a:rPr lang="fr-FR" b="1" dirty="0" err="1">
                <a:latin typeface="Consolas" panose="020B0609020204030204" pitchFamily="49" charset="0"/>
              </a:rPr>
              <a:t>amount</a:t>
            </a:r>
            <a:r>
              <a:rPr lang="fr-FR" b="1" dirty="0">
                <a:latin typeface="Consolas" panose="020B0609020204030204" pitchFamily="49" charset="0"/>
              </a:rPr>
              <a:t> contient 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{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$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amount</a:t>
            </a:r>
            <a:r>
              <a:rPr lang="fr-FR" b="1" dirty="0">
                <a:solidFill>
                  <a:schemeClr val="accent4"/>
                </a:solidFill>
                <a:latin typeface="Consolas" panose="020B0609020204030204" pitchFamily="49" charset="0"/>
              </a:rPr>
              <a:t>}</a:t>
            </a:r>
            <a:r>
              <a:rPr lang="fr-FR" b="1" dirty="0">
                <a:latin typeface="Consolas" panose="020B0609020204030204" pitchFamily="49" charset="0"/>
              </a:rPr>
              <a:t>euros"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113CD5-8FEA-4C37-AD57-357A76EBD014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99D4E3-C3FB-4BDF-B055-1A5DB19DFC4F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Exceptions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62AF94-A5C7-41BC-9042-0E5DBC69C33D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B8368DD-9C4F-40DF-91D5-B52D4B2A917A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Gestion des erreurs : exceptions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Gestion des exception identiques à C++/Java</a:t>
            </a:r>
          </a:p>
          <a:p>
            <a:pPr eaLnBrk="1" hangingPunct="1">
              <a:defRPr/>
            </a:pPr>
            <a:r>
              <a:rPr lang="fr-FR" dirty="0"/>
              <a:t>Exception peut être :</a:t>
            </a:r>
          </a:p>
          <a:p>
            <a:pPr lvl="1" eaLnBrk="1" hangingPunct="1">
              <a:defRPr/>
            </a:pPr>
            <a:r>
              <a:rPr lang="fr-FR" sz="2800" dirty="0"/>
              <a:t>Jetée		 :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throw</a:t>
            </a: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sz="2800" dirty="0"/>
              <a:t>Essayée	 :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try</a:t>
            </a: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sz="2800" dirty="0"/>
              <a:t>Capturée	 :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</a:rPr>
              <a:t>catch</a:t>
            </a:r>
          </a:p>
          <a:p>
            <a:pPr eaLnBrk="1" hangingPunct="1">
              <a:defRPr/>
            </a:pPr>
            <a:r>
              <a:rPr lang="fr-FR" dirty="0"/>
              <a:t>Exception jetée : code après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throw</a:t>
            </a:r>
            <a:r>
              <a:rPr lang="fr-FR" dirty="0"/>
              <a:t> non exécuté</a:t>
            </a:r>
          </a:p>
          <a:p>
            <a:pPr eaLnBrk="1" hangingPunct="1">
              <a:defRPr/>
            </a:pPr>
            <a:r>
              <a:rPr lang="fr-FR" dirty="0"/>
              <a:t>Capture : 1 ou plusieurs blocs (selon type)</a:t>
            </a:r>
          </a:p>
          <a:p>
            <a:pPr eaLnBrk="1" hangingPunct="1">
              <a:defRPr/>
            </a:pPr>
            <a:r>
              <a:rPr lang="fr-FR" dirty="0"/>
              <a:t>Exception non capturée : erreur fatale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06C4E9-C443-4965-9F75-8AEFAEEBD481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2750DD8-25F3-4650-A086-95E7750FBF46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Utilisation des exceptions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try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	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error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Toujours lancer cette erreur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throw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A020F0"/>
                </a:solidFill>
                <a:latin typeface="Consolas" panose="020B0609020204030204" pitchFamily="49" charset="0"/>
              </a:rPr>
              <a:t>new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Exception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error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FF"/>
                </a:solidFill>
                <a:latin typeface="Consolas" panose="020B0609020204030204" pitchFamily="49" charset="0"/>
              </a:rPr>
              <a:t>	/* Le code après une exception n'est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FF"/>
                </a:solidFill>
                <a:latin typeface="Consolas" panose="020B0609020204030204" pitchFamily="49" charset="0"/>
              </a:rPr>
              <a:t>     jamais exécuté. */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Jamais exécuté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';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catch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Exception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exception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  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Capture Exception: 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.$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exception</a:t>
            </a:r>
            <a:r>
              <a:rPr lang="fr-FR" sz="2400" b="1" dirty="0">
                <a:solidFill>
                  <a:srgbClr val="2E8B57"/>
                </a:solidFill>
                <a:latin typeface="Consolas" panose="020B0609020204030204" pitchFamily="49" charset="0"/>
              </a:rPr>
              <a:t>-&gt;</a:t>
            </a:r>
            <a:r>
              <a:rPr lang="fr-FR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getMessage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.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"; </a:t>
            </a:r>
            <a:r>
              <a:rPr lang="fr-FR" sz="24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FF"/>
                </a:solidFill>
                <a:latin typeface="Consolas" panose="020B0609020204030204" pitchFamily="49" charset="0"/>
              </a:rPr>
              <a:t>// Poursuite de l'exécution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Bonjour le monde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</p:txBody>
      </p:sp>
      <p:sp>
        <p:nvSpPr>
          <p:cNvPr id="2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B3445F-C27E-44EC-A858-07F297F4A8FE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fr-FR" altLang="fr-FR" sz="1400"/>
          </a:p>
        </p:txBody>
      </p:sp>
      <p:sp>
        <p:nvSpPr>
          <p:cNvPr id="2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D3F0DBA-0ACF-4B25-AD57-E4715974DBBB}" type="datetime11">
              <a:rPr lang="fr-FR" smtClean="0"/>
              <a:t>07:56:26</a:t>
            </a:fld>
            <a:endParaRPr lang="fr-FR"/>
          </a:p>
        </p:txBody>
      </p:sp>
      <p:sp>
        <p:nvSpPr>
          <p:cNvPr id="2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sp>
        <p:nvSpPr>
          <p:cNvPr id="358422" name="AutoShape 22"/>
          <p:cNvSpPr>
            <a:spLocks noChangeArrowheads="1"/>
          </p:cNvSpPr>
          <p:nvPr/>
        </p:nvSpPr>
        <p:spPr bwMode="auto">
          <a:xfrm>
            <a:off x="1174900" y="2512374"/>
            <a:ext cx="2562345" cy="6153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sz="2900" b="1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Déroutement</a:t>
            </a:r>
          </a:p>
        </p:txBody>
      </p:sp>
      <p:sp>
        <p:nvSpPr>
          <p:cNvPr id="358404" name="AutoShape 4"/>
          <p:cNvSpPr>
            <a:spLocks noChangeArrowheads="1"/>
          </p:cNvSpPr>
          <p:nvPr/>
        </p:nvSpPr>
        <p:spPr bwMode="auto">
          <a:xfrm>
            <a:off x="7966097" y="3304808"/>
            <a:ext cx="3746012" cy="683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Essayer</a:t>
            </a:r>
          </a:p>
        </p:txBody>
      </p:sp>
      <p:sp>
        <p:nvSpPr>
          <p:cNvPr id="358405" name="AutoShape 5"/>
          <p:cNvSpPr>
            <a:spLocks noChangeArrowheads="1"/>
          </p:cNvSpPr>
          <p:nvPr/>
        </p:nvSpPr>
        <p:spPr bwMode="auto">
          <a:xfrm>
            <a:off x="624337" y="1341749"/>
            <a:ext cx="790349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8406" name="AutoShape 6"/>
          <p:cNvCxnSpPr>
            <a:cxnSpLocks noChangeShapeType="1"/>
            <a:stCxn id="358404" idx="1"/>
          </p:cNvCxnSpPr>
          <p:nvPr/>
        </p:nvCxnSpPr>
        <p:spPr bwMode="auto">
          <a:xfrm rot="10800000">
            <a:off x="1414687" y="1521973"/>
            <a:ext cx="6551411" cy="212456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07" name="AutoShape 7"/>
          <p:cNvSpPr>
            <a:spLocks noChangeArrowheads="1"/>
          </p:cNvSpPr>
          <p:nvPr/>
        </p:nvSpPr>
        <p:spPr bwMode="auto">
          <a:xfrm>
            <a:off x="7968214" y="3304808"/>
            <a:ext cx="3746012" cy="683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Lancer</a:t>
            </a:r>
          </a:p>
        </p:txBody>
      </p:sp>
      <p:sp>
        <p:nvSpPr>
          <p:cNvPr id="358408" name="AutoShape 8"/>
          <p:cNvSpPr>
            <a:spLocks noChangeArrowheads="1"/>
          </p:cNvSpPr>
          <p:nvPr/>
        </p:nvSpPr>
        <p:spPr bwMode="auto">
          <a:xfrm>
            <a:off x="993754" y="2194434"/>
            <a:ext cx="1103702" cy="36044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8409" name="AutoShape 9"/>
          <p:cNvCxnSpPr>
            <a:cxnSpLocks noChangeShapeType="1"/>
            <a:stCxn id="358407" idx="1"/>
            <a:endCxn id="358408" idx="3"/>
          </p:cNvCxnSpPr>
          <p:nvPr/>
        </p:nvCxnSpPr>
        <p:spPr bwMode="auto">
          <a:xfrm rot="10800000">
            <a:off x="2097456" y="2374657"/>
            <a:ext cx="5870758" cy="127188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10" name="AutoShape 10"/>
          <p:cNvSpPr>
            <a:spLocks noChangeArrowheads="1"/>
          </p:cNvSpPr>
          <p:nvPr/>
        </p:nvSpPr>
        <p:spPr bwMode="auto">
          <a:xfrm>
            <a:off x="7966097" y="3304808"/>
            <a:ext cx="3746012" cy="683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850" tIns="54425" rIns="108850" bIns="54425" anchor="ctr">
            <a:spAutoFit/>
          </a:bodyPr>
          <a:lstStyle/>
          <a:p>
            <a:pPr algn="ctr" eaLnBrk="1" hangingPunct="1">
              <a:defRPr/>
            </a:pPr>
            <a:r>
              <a:rPr lang="fr-FR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Capturer</a:t>
            </a:r>
          </a:p>
        </p:txBody>
      </p:sp>
      <p:sp>
        <p:nvSpPr>
          <p:cNvPr id="358411" name="AutoShape 11"/>
          <p:cNvSpPr>
            <a:spLocks noChangeArrowheads="1"/>
          </p:cNvSpPr>
          <p:nvPr/>
        </p:nvSpPr>
        <p:spPr bwMode="auto">
          <a:xfrm>
            <a:off x="573543" y="3942676"/>
            <a:ext cx="5305639" cy="36044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8412" name="AutoShape 12"/>
          <p:cNvCxnSpPr>
            <a:cxnSpLocks noChangeShapeType="1"/>
            <a:stCxn id="358410" idx="1"/>
            <a:endCxn id="358411" idx="3"/>
          </p:cNvCxnSpPr>
          <p:nvPr/>
        </p:nvCxnSpPr>
        <p:spPr bwMode="auto">
          <a:xfrm rot="10800000" flipV="1">
            <a:off x="5879183" y="3646539"/>
            <a:ext cx="2086915" cy="47636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13" name="AutoShape 13"/>
          <p:cNvSpPr>
            <a:spLocks/>
          </p:cNvSpPr>
          <p:nvPr/>
        </p:nvSpPr>
        <p:spPr bwMode="auto">
          <a:xfrm>
            <a:off x="833858" y="1724425"/>
            <a:ext cx="347088" cy="2137270"/>
          </a:xfrm>
          <a:prstGeom prst="leftBracket">
            <a:avLst>
              <a:gd name="adj" fmla="val 238653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4" name="AutoShape 14"/>
          <p:cNvSpPr>
            <a:spLocks/>
          </p:cNvSpPr>
          <p:nvPr/>
        </p:nvSpPr>
        <p:spPr bwMode="auto">
          <a:xfrm>
            <a:off x="814812" y="4326940"/>
            <a:ext cx="385183" cy="903496"/>
          </a:xfrm>
          <a:prstGeom prst="leftBracket">
            <a:avLst>
              <a:gd name="adj" fmla="val 60985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5" name="AutoShape 15"/>
          <p:cNvSpPr>
            <a:spLocks noChangeArrowheads="1"/>
          </p:cNvSpPr>
          <p:nvPr/>
        </p:nvSpPr>
        <p:spPr bwMode="auto">
          <a:xfrm>
            <a:off x="46561" y="1268707"/>
            <a:ext cx="630685" cy="485887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6" name="AutoShape 16"/>
          <p:cNvSpPr>
            <a:spLocks noChangeArrowheads="1"/>
          </p:cNvSpPr>
          <p:nvPr/>
        </p:nvSpPr>
        <p:spPr bwMode="auto">
          <a:xfrm>
            <a:off x="46561" y="1719662"/>
            <a:ext cx="630685" cy="485887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7" name="AutoShape 17"/>
          <p:cNvSpPr>
            <a:spLocks noChangeArrowheads="1"/>
          </p:cNvSpPr>
          <p:nvPr/>
        </p:nvSpPr>
        <p:spPr bwMode="auto">
          <a:xfrm>
            <a:off x="46561" y="2134095"/>
            <a:ext cx="630685" cy="485887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8" name="AutoShape 18"/>
          <p:cNvSpPr>
            <a:spLocks noChangeArrowheads="1"/>
          </p:cNvSpPr>
          <p:nvPr/>
        </p:nvSpPr>
        <p:spPr bwMode="auto">
          <a:xfrm>
            <a:off x="46561" y="3890276"/>
            <a:ext cx="630685" cy="485887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9" name="AutoShape 19"/>
          <p:cNvSpPr>
            <a:spLocks noChangeArrowheads="1"/>
          </p:cNvSpPr>
          <p:nvPr/>
        </p:nvSpPr>
        <p:spPr bwMode="auto">
          <a:xfrm>
            <a:off x="46561" y="4374576"/>
            <a:ext cx="630685" cy="485887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20" name="AutoShape 20"/>
          <p:cNvSpPr>
            <a:spLocks noChangeArrowheads="1"/>
          </p:cNvSpPr>
          <p:nvPr/>
        </p:nvSpPr>
        <p:spPr bwMode="auto">
          <a:xfrm>
            <a:off x="46561" y="5652809"/>
            <a:ext cx="630685" cy="485887"/>
          </a:xfrm>
          <a:prstGeom prst="rightArrow">
            <a:avLst>
              <a:gd name="adj1" fmla="val 45750"/>
              <a:gd name="adj2" fmla="val 61074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8421" name="AutoShape 21"/>
          <p:cNvCxnSpPr>
            <a:cxnSpLocks noChangeShapeType="1"/>
            <a:stCxn id="358417" idx="3"/>
            <a:endCxn id="358411" idx="1"/>
          </p:cNvCxnSpPr>
          <p:nvPr/>
        </p:nvCxnSpPr>
        <p:spPr bwMode="auto">
          <a:xfrm flipH="1">
            <a:off x="573543" y="2377039"/>
            <a:ext cx="103703" cy="1745860"/>
          </a:xfrm>
          <a:prstGeom prst="curvedConnector5">
            <a:avLst>
              <a:gd name="adj1" fmla="val -220437"/>
              <a:gd name="adj2" fmla="val 51796"/>
              <a:gd name="adj3" fmla="val 320437"/>
            </a:avLst>
          </a:prstGeom>
          <a:noFill/>
          <a:ln w="63500" cap="rnd">
            <a:solidFill>
              <a:schemeClr val="fol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23" name="AutoShape 23"/>
          <p:cNvSpPr>
            <a:spLocks noChangeArrowheads="1"/>
          </p:cNvSpPr>
          <p:nvPr/>
        </p:nvSpPr>
        <p:spPr bwMode="auto">
          <a:xfrm>
            <a:off x="719574" y="4357109"/>
            <a:ext cx="11017932" cy="4414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Capture Exception: Toujours lancer cette erreur</a:t>
            </a:r>
          </a:p>
        </p:txBody>
      </p:sp>
      <p:sp>
        <p:nvSpPr>
          <p:cNvPr id="358424" name="AutoShape 24"/>
          <p:cNvSpPr>
            <a:spLocks noChangeArrowheads="1"/>
          </p:cNvSpPr>
          <p:nvPr/>
        </p:nvSpPr>
        <p:spPr bwMode="auto">
          <a:xfrm>
            <a:off x="719573" y="5678215"/>
            <a:ext cx="11039096" cy="4414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50" tIns="54425" rIns="108850" bIns="54425" anchor="ctr"/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Bonjour le monde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58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8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8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358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8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58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5" dur="500"/>
                                        <p:tgtEl>
                                          <p:spTgt spid="358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58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5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2" grpId="0" animBg="1"/>
      <p:bldP spid="358422" grpId="1" animBg="1"/>
      <p:bldP spid="358404" grpId="0" animBg="1"/>
      <p:bldP spid="358404" grpId="1" animBg="1"/>
      <p:bldP spid="358405" grpId="0" animBg="1"/>
      <p:bldP spid="358405" grpId="1" animBg="1"/>
      <p:bldP spid="358407" grpId="0" animBg="1"/>
      <p:bldP spid="358407" grpId="1" animBg="1"/>
      <p:bldP spid="358408" grpId="0" animBg="1"/>
      <p:bldP spid="358408" grpId="1" animBg="1"/>
      <p:bldP spid="358410" grpId="0" animBg="1"/>
      <p:bldP spid="358410" grpId="1" animBg="1"/>
      <p:bldP spid="358411" grpId="0" animBg="1"/>
      <p:bldP spid="358411" grpId="1" animBg="1"/>
      <p:bldP spid="358413" grpId="0" animBg="1"/>
      <p:bldP spid="358413" grpId="1" animBg="1"/>
      <p:bldP spid="358414" grpId="0" animBg="1"/>
      <p:bldP spid="358414" grpId="1" animBg="1"/>
      <p:bldP spid="358415" grpId="0" animBg="1"/>
      <p:bldP spid="358415" grpId="1" animBg="1"/>
      <p:bldP spid="358416" grpId="0" animBg="1"/>
      <p:bldP spid="358416" grpId="1" animBg="1"/>
      <p:bldP spid="358417" grpId="0" animBg="1"/>
      <p:bldP spid="358417" grpId="1" animBg="1"/>
      <p:bldP spid="358418" grpId="0" animBg="1"/>
      <p:bldP spid="358418" grpId="1" animBg="1"/>
      <p:bldP spid="358419" grpId="0" animBg="1"/>
      <p:bldP spid="358419" grpId="1" animBg="1"/>
      <p:bldP spid="358420" grpId="0" animBg="1"/>
      <p:bldP spid="358420" grpId="1" animBg="1"/>
      <p:bldP spid="358423" grpId="0" animBg="1"/>
      <p:bldP spid="358423" grpId="1" animBg="1"/>
      <p:bldP spid="358424" grpId="0" animBg="1"/>
      <p:bldP spid="35842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Classe </a:t>
            </a:r>
            <a:r>
              <a:rPr lang="fr-FR" b="1" dirty="0">
                <a:latin typeface="Consolas" panose="020B0609020204030204" pitchFamily="49" charset="0"/>
              </a:rPr>
              <a:t>Exception</a:t>
            </a:r>
            <a:r>
              <a:rPr lang="fr-FR" dirty="0"/>
              <a:t> PHP 8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&lt;?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php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Exception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message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'';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message de l'exception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code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      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code de l'exception</a:t>
            </a:r>
          </a:p>
          <a:p>
            <a:pPr>
              <a:spcBef>
                <a:spcPts val="200"/>
              </a:spcBef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file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      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fichier source de l'exception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protected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line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        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ligne de la source de l'exception</a:t>
            </a: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endParaRPr lang="fr-FR" sz="1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000" b="1" dirty="0">
                <a:solidFill>
                  <a:srgbClr val="A020F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construct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message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""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code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0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endParaRPr lang="fr-FR" sz="1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final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getMessage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message de l'exception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final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getCode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mixed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code de l'exception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final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getFile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nom du fichier source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final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getLine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ligne du fichier  source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final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getTrace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array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un tableau de </a:t>
            </a:r>
            <a:r>
              <a:rPr lang="fr-FR" sz="20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backtrace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final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public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getTraceAsString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chaîne de trace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buNone/>
              <a:defRPr/>
            </a:pP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public </a:t>
            </a:r>
            <a:r>
              <a:rPr lang="fr-FR" sz="20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()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: 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string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// chaîne pour l'affichage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0C27E0-1A9E-4DB2-B2DB-AD546423C279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20B22C-3E1E-486B-850C-26C331AB6011}" type="datetime11">
              <a:rPr lang="fr-FR" smtClean="0"/>
              <a:t>07:56:26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7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7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7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7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7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7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7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7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7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73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73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73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58F1B-AF7A-D3E5-5B2D-9993F464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Catch multiple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B7D861-50ED-01E2-0D1C-4D9671197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 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Test {</a:t>
            </a:r>
            <a:b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22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22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testing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 {</a:t>
            </a:r>
            <a:b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22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...</a:t>
            </a:r>
            <a:br>
              <a:rPr lang="fr-FR" sz="22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22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</a:t>
            </a:r>
            <a:r>
              <a:rPr lang="fr-FR" sz="22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throw</a:t>
            </a: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new </a:t>
            </a:r>
            <a:r>
              <a:rPr lang="fr-FR" sz="22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InvalidArgumentException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22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...</a:t>
            </a:r>
            <a:br>
              <a:rPr lang="fr-FR" sz="22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22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</a:t>
            </a:r>
            <a:r>
              <a:rPr lang="fr-FR" sz="22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throw</a:t>
            </a: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new </a:t>
            </a:r>
            <a:r>
              <a:rPr lang="fr-FR" sz="22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RuntimeException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22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...</a:t>
            </a:r>
            <a:br>
              <a:rPr lang="fr-FR" sz="22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22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22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try</a:t>
            </a: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	</a:t>
            </a:r>
            <a:r>
              <a:rPr lang="fr-FR" sz="22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22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foo</a:t>
            </a:r>
            <a:r>
              <a:rPr lang="fr-FR" sz="22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Test</a:t>
            </a: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22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22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foo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22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testing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 </a:t>
            </a: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catch 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22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InvalidArgumentException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| </a:t>
            </a:r>
            <a:r>
              <a:rPr lang="fr-FR" sz="22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RuntimeException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22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$exception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22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var_dump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22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get_class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22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$exception</a:t>
            </a: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))</a:t>
            </a:r>
            <a: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22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22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endParaRPr lang="fr-FR" sz="22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200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DC29A0-17F7-59B7-28B0-951116AA7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8504-1CF5-4125-BA7A-DE4993908E15}" type="slidenum">
              <a:rPr lang="fr-FR" altLang="fr-FR" smtClean="0"/>
              <a:pPr/>
              <a:t>37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E5D919-F3D6-B2EB-896F-E5F6A1356D2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38621A-5D33-4C3D-BB40-2F168F3800CB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9C5F50-FF2B-7170-739F-B4DB060FBE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  <p:extLst>
      <p:ext uri="{BB962C8B-B14F-4D97-AF65-F5344CB8AC3E}">
        <p14:creationId xmlns:p14="http://schemas.microsoft.com/office/powerpoint/2010/main" val="46323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Classe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Une </a:t>
            </a:r>
            <a:r>
              <a:rPr lang="fr-FR" dirty="0">
                <a:solidFill>
                  <a:schemeClr val="accent2"/>
                </a:solidFill>
              </a:rPr>
              <a:t>classe définit un modèle</a:t>
            </a:r>
            <a:r>
              <a:rPr lang="fr-FR" dirty="0"/>
              <a:t>, un moule, à partir duquel tous les objets de la classe seront créés</a:t>
            </a:r>
          </a:p>
          <a:p>
            <a:pPr eaLnBrk="1" hangingPunct="1">
              <a:defRPr/>
            </a:pPr>
            <a:r>
              <a:rPr lang="fr-FR" dirty="0"/>
              <a:t>La classe décrit les </a:t>
            </a:r>
            <a:r>
              <a:rPr lang="fr-FR" dirty="0">
                <a:solidFill>
                  <a:schemeClr val="accent2"/>
                </a:solidFill>
              </a:rPr>
              <a:t>données internes </a:t>
            </a:r>
            <a:r>
              <a:rPr lang="fr-FR" dirty="0"/>
              <a:t>ainsi que les </a:t>
            </a:r>
            <a:r>
              <a:rPr lang="fr-FR" dirty="0">
                <a:solidFill>
                  <a:schemeClr val="accent2"/>
                </a:solidFill>
              </a:rPr>
              <a:t>fonctionnalités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/>
              <a:t>des objets</a:t>
            </a:r>
            <a:endParaRPr lang="fr-FR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accent2"/>
                </a:solidFill>
              </a:rPr>
              <a:t>classe est une vision « inerte »</a:t>
            </a:r>
            <a:r>
              <a:rPr lang="fr-FR" dirty="0"/>
              <a:t>, une recette de cuisine, visant à décrire la structure et le comportement des objets qui seront créés</a:t>
            </a:r>
          </a:p>
          <a:p>
            <a:pPr eaLnBrk="1" hangingPunct="1"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accent2"/>
                </a:solidFill>
              </a:rPr>
              <a:t>construction d’un objet </a:t>
            </a:r>
            <a:r>
              <a:rPr lang="fr-FR" dirty="0"/>
              <a:t>à partir de la classe génératrice s’appelle </a:t>
            </a:r>
            <a:r>
              <a:rPr lang="fr-FR" dirty="0">
                <a:solidFill>
                  <a:schemeClr val="accent2"/>
                </a:solidFill>
              </a:rPr>
              <a:t>instanciation</a:t>
            </a:r>
          </a:p>
          <a:p>
            <a:pPr eaLnBrk="1" hangingPunct="1">
              <a:defRPr/>
            </a:pPr>
            <a:r>
              <a:rPr lang="fr-FR" dirty="0"/>
              <a:t>Les </a:t>
            </a:r>
            <a:r>
              <a:rPr lang="fr-FR" dirty="0">
                <a:solidFill>
                  <a:schemeClr val="accent2"/>
                </a:solidFill>
              </a:rPr>
              <a:t>objets</a:t>
            </a:r>
            <a:r>
              <a:rPr lang="fr-FR" dirty="0"/>
              <a:t>, entités « vivantes » en mémoire,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sont des instances </a:t>
            </a:r>
            <a:r>
              <a:rPr lang="fr-FR" dirty="0"/>
              <a:t>de la classe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EB9E21-A5B8-491A-BBB1-946B34173A70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E436D9-5B1A-415D-8C69-E546DE50F76F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Instanciation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La classe est une description « inerte »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Les objets doivent être instanciés à partir de la classe génératrice pour exister et devenir fonctionnels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Exemple : la classe Animal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</a:rPr>
              <a:t>$</a:t>
            </a:r>
            <a:r>
              <a:rPr lang="fr-FR" b="1" dirty="0" err="1">
                <a:latin typeface="Consolas" panose="020B0609020204030204" pitchFamily="49" charset="0"/>
              </a:rPr>
              <a:t>bambi</a:t>
            </a:r>
            <a:r>
              <a:rPr lang="fr-FR" b="1" dirty="0">
                <a:latin typeface="Consolas" panose="020B0609020204030204" pitchFamily="49" charset="0"/>
              </a:rPr>
              <a:t> = new Animal();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$</a:t>
            </a:r>
            <a:r>
              <a:rPr lang="fr-FR" b="1" dirty="0" err="1">
                <a:latin typeface="Consolas" panose="020B0609020204030204" pitchFamily="49" charset="0"/>
              </a:rPr>
              <a:t>scrat</a:t>
            </a:r>
            <a:r>
              <a:rPr lang="fr-FR" b="1" dirty="0">
                <a:latin typeface="Consolas" panose="020B0609020204030204" pitchFamily="49" charset="0"/>
              </a:rPr>
              <a:t> = new Animal();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$</a:t>
            </a:r>
            <a:r>
              <a:rPr lang="fr-FR" b="1" dirty="0" err="1">
                <a:latin typeface="Consolas" panose="020B0609020204030204" pitchFamily="49" charset="0"/>
              </a:rPr>
              <a:t>melman</a:t>
            </a:r>
            <a:r>
              <a:rPr lang="fr-FR" b="1" dirty="0">
                <a:latin typeface="Consolas" panose="020B0609020204030204" pitchFamily="49" charset="0"/>
              </a:rPr>
              <a:t> = new Animal();</a:t>
            </a:r>
            <a:br>
              <a:rPr lang="fr-FR" b="1" dirty="0">
                <a:latin typeface="Consolas" panose="020B0609020204030204" pitchFamily="49" charset="0"/>
              </a:rPr>
            </a:b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2D7E77-CE15-4F6F-B661-BED0E7C92333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56D68B-0419-49D9-8ECC-26A470C7109B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Encapsulation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Procédé consistant à </a:t>
            </a:r>
            <a:r>
              <a:rPr lang="fr-FR" dirty="0">
                <a:solidFill>
                  <a:schemeClr val="accent2"/>
                </a:solidFill>
              </a:rPr>
              <a:t>rassembler les données et les traitements au sein des objets</a:t>
            </a:r>
          </a:p>
          <a:p>
            <a:pPr eaLnBrk="1" hangingPunct="1">
              <a:defRPr/>
            </a:pPr>
            <a:r>
              <a:rPr lang="fr-FR" dirty="0"/>
              <a:t>L’</a:t>
            </a:r>
            <a:r>
              <a:rPr lang="fr-FR" dirty="0">
                <a:solidFill>
                  <a:schemeClr val="accent2"/>
                </a:solidFill>
              </a:rPr>
              <a:t>implémentation interne </a:t>
            </a:r>
            <a:r>
              <a:rPr lang="fr-FR" dirty="0"/>
              <a:t>des objets est </a:t>
            </a:r>
            <a:r>
              <a:rPr lang="fr-FR" dirty="0">
                <a:solidFill>
                  <a:schemeClr val="accent2"/>
                </a:solidFill>
              </a:rPr>
              <a:t>cachée</a:t>
            </a:r>
          </a:p>
          <a:p>
            <a:pPr eaLnBrk="1" hangingPunct="1">
              <a:defRPr/>
            </a:pPr>
            <a:r>
              <a:rPr lang="fr-FR" dirty="0"/>
              <a:t>Les objets sont vus à travers leurs </a:t>
            </a:r>
            <a:r>
              <a:rPr lang="fr-FR" dirty="0">
                <a:solidFill>
                  <a:schemeClr val="accent2"/>
                </a:solidFill>
              </a:rPr>
              <a:t>spécifications</a:t>
            </a:r>
          </a:p>
          <a:p>
            <a:pPr eaLnBrk="1" hangingPunct="1">
              <a:defRPr/>
            </a:pPr>
            <a:r>
              <a:rPr lang="fr-FR" dirty="0"/>
              <a:t>Les données internes et les fonctionnalités possèdent un </a:t>
            </a:r>
            <a:r>
              <a:rPr lang="fr-FR" dirty="0">
                <a:solidFill>
                  <a:schemeClr val="accent2"/>
                </a:solidFill>
              </a:rPr>
              <a:t>niveau de visibilité </a:t>
            </a:r>
            <a:r>
              <a:rPr lang="fr-FR" dirty="0"/>
              <a:t>et peuvent éventuellement être masquées :</a:t>
            </a:r>
          </a:p>
          <a:p>
            <a:pPr lvl="1" eaLnBrk="1" hangingPunct="1">
              <a:defRPr/>
            </a:pPr>
            <a:r>
              <a:rPr lang="fr-FR" sz="2800" dirty="0"/>
              <a:t>Public </a:t>
            </a:r>
          </a:p>
          <a:p>
            <a:pPr lvl="1" eaLnBrk="1" hangingPunct="1">
              <a:defRPr/>
            </a:pPr>
            <a:r>
              <a:rPr lang="fr-FR" sz="2800" dirty="0"/>
              <a:t>Privé</a:t>
            </a:r>
          </a:p>
          <a:p>
            <a:pPr lvl="1" eaLnBrk="1" hangingPunct="1">
              <a:defRPr/>
            </a:pPr>
            <a:r>
              <a:rPr lang="fr-FR" sz="2800" dirty="0"/>
              <a:t>Protégé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BBF561-91AE-4279-85C3-C7F16CE031F6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803FBA-2971-4EF9-B24A-5BCB60DB51AC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Encapsulation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Les </a:t>
            </a:r>
            <a:r>
              <a:rPr lang="fr-FR" dirty="0">
                <a:solidFill>
                  <a:schemeClr val="accent2"/>
                </a:solidFill>
              </a:rPr>
              <a:t>données internes </a:t>
            </a:r>
            <a:r>
              <a:rPr lang="fr-FR" dirty="0"/>
              <a:t>des objets sont appelées </a:t>
            </a:r>
            <a:r>
              <a:rPr lang="fr-FR" dirty="0">
                <a:solidFill>
                  <a:schemeClr val="accent2"/>
                </a:solidFill>
              </a:rPr>
              <a:t>attributs</a:t>
            </a:r>
            <a:r>
              <a:rPr lang="fr-FR" dirty="0"/>
              <a:t> (ou propriétés voire champs)</a:t>
            </a:r>
            <a:endParaRPr lang="fr-FR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fr-FR" dirty="0"/>
              <a:t>Les </a:t>
            </a:r>
            <a:r>
              <a:rPr lang="fr-FR" dirty="0">
                <a:solidFill>
                  <a:schemeClr val="accent2"/>
                </a:solidFill>
              </a:rPr>
              <a:t>fonctionnalités</a:t>
            </a:r>
            <a:r>
              <a:rPr lang="fr-FR" dirty="0"/>
              <a:t> des objets sont appelées </a:t>
            </a:r>
            <a:r>
              <a:rPr lang="fr-FR" dirty="0">
                <a:solidFill>
                  <a:schemeClr val="accent2"/>
                </a:solidFill>
              </a:rPr>
              <a:t>méthodes</a:t>
            </a:r>
          </a:p>
          <a:p>
            <a:pPr eaLnBrk="1" hangingPunct="1">
              <a:defRPr/>
            </a:pPr>
            <a:r>
              <a:rPr lang="fr-FR" dirty="0"/>
              <a:t>Méthodes habituelles :</a:t>
            </a:r>
          </a:p>
          <a:p>
            <a:pPr lvl="1" eaLnBrk="1" hangingPunct="1">
              <a:defRPr/>
            </a:pPr>
            <a:r>
              <a:rPr lang="fr-FR" sz="2800" dirty="0">
                <a:solidFill>
                  <a:schemeClr val="accent2"/>
                </a:solidFill>
              </a:rPr>
              <a:t>Constructeur</a:t>
            </a:r>
            <a:r>
              <a:rPr lang="fr-FR" sz="2800" dirty="0"/>
              <a:t> / </a:t>
            </a:r>
            <a:r>
              <a:rPr lang="fr-FR" sz="2800" dirty="0">
                <a:solidFill>
                  <a:schemeClr val="accent2"/>
                </a:solidFill>
              </a:rPr>
              <a:t>destructeur</a:t>
            </a:r>
          </a:p>
          <a:p>
            <a:pPr lvl="1" eaLnBrk="1" hangingPunct="1">
              <a:defRPr/>
            </a:pPr>
            <a:r>
              <a:rPr lang="fr-FR" sz="2800" dirty="0">
                <a:solidFill>
                  <a:schemeClr val="accent2"/>
                </a:solidFill>
              </a:rPr>
              <a:t>Accesseurs</a:t>
            </a:r>
            <a:r>
              <a:rPr lang="fr-FR" sz="2800" dirty="0"/>
              <a:t> / </a:t>
            </a:r>
            <a:r>
              <a:rPr lang="fr-FR" sz="2800" dirty="0">
                <a:solidFill>
                  <a:schemeClr val="accent2"/>
                </a:solidFill>
              </a:rPr>
              <a:t>modificateurs</a:t>
            </a:r>
            <a:r>
              <a:rPr lang="fr-FR" sz="2800" dirty="0"/>
              <a:t> (getters / setters)</a:t>
            </a:r>
          </a:p>
          <a:p>
            <a:pPr eaLnBrk="1" hangingPunct="1">
              <a:defRPr/>
            </a:pPr>
            <a:r>
              <a:rPr lang="fr-FR" dirty="0"/>
              <a:t>Référence à l’objet courant dans la description de la classe :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$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this</a:t>
            </a:r>
            <a:endParaRPr lang="fr-FR" b="1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46DDE7-9553-4756-9CA8-7ED74C372FD8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167FF4-6C5F-44CB-8E02-7B9D0E8B3027}" type="datetime11">
              <a:rPr lang="fr-FR" smtClean="0"/>
              <a:t>07:56:26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Visibilité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Publique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/>
              <a:t>Les données internes et les méthodes sont accessibles par tous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Protégé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/>
              <a:t>Les données internes et les méthodes sont accessibles aux objets dérivés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Privé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/>
              <a:t>Les données internes et les méthodes ne sont accessibles qu’aux objets de la classe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5B245D-4288-4010-8D1F-0573F97DB1CD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9BEAC1-403C-4C6D-BF3B-DD75318095DC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Héritage ou dérivation ou extension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Création de </a:t>
            </a:r>
            <a:r>
              <a:rPr lang="fr-FR" dirty="0">
                <a:solidFill>
                  <a:schemeClr val="accent2"/>
                </a:solidFill>
              </a:rPr>
              <a:t>nouvelles classes à partir </a:t>
            </a:r>
            <a:r>
              <a:rPr lang="fr-FR" dirty="0"/>
              <a:t>du modèle </a:t>
            </a:r>
            <a:r>
              <a:rPr lang="fr-FR" dirty="0">
                <a:solidFill>
                  <a:schemeClr val="accent2"/>
                </a:solidFill>
              </a:rPr>
              <a:t>d’une classe existante</a:t>
            </a:r>
          </a:p>
          <a:p>
            <a:pPr eaLnBrk="1" hangingPunct="1">
              <a:defRPr/>
            </a:pPr>
            <a:r>
              <a:rPr lang="fr-FR" dirty="0"/>
              <a:t>La nouvelle classe possède </a:t>
            </a:r>
            <a:r>
              <a:rPr lang="fr-FR" dirty="0">
                <a:solidFill>
                  <a:schemeClr val="accent2"/>
                </a:solidFill>
              </a:rPr>
              <a:t>tous les attributs et méthodes de la classe mère</a:t>
            </a:r>
          </a:p>
          <a:p>
            <a:pPr eaLnBrk="1" hangingPunct="1">
              <a:defRPr/>
            </a:pPr>
            <a:r>
              <a:rPr lang="fr-FR" dirty="0"/>
              <a:t>La nouvelle classe peut proposer de </a:t>
            </a:r>
            <a:r>
              <a:rPr lang="fr-FR" dirty="0">
                <a:solidFill>
                  <a:schemeClr val="accent2"/>
                </a:solidFill>
              </a:rPr>
              <a:t>nouveaux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attributs</a:t>
            </a:r>
            <a:r>
              <a:rPr lang="fr-FR" dirty="0"/>
              <a:t> et de </a:t>
            </a:r>
            <a:r>
              <a:rPr lang="fr-FR" dirty="0">
                <a:solidFill>
                  <a:schemeClr val="accent2"/>
                </a:solidFill>
              </a:rPr>
              <a:t>nouvelles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méthodes</a:t>
            </a:r>
            <a:r>
              <a:rPr lang="fr-FR" dirty="0"/>
              <a:t> ou </a:t>
            </a:r>
            <a:r>
              <a:rPr lang="fr-FR" dirty="0">
                <a:solidFill>
                  <a:schemeClr val="accent2"/>
                </a:solidFill>
              </a:rPr>
              <a:t>spécialiser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des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méthodes</a:t>
            </a:r>
            <a:r>
              <a:rPr lang="fr-FR" dirty="0"/>
              <a:t> de la classe mère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300">
                <a:solidFill>
                  <a:schemeClr val="tx1"/>
                </a:solidFill>
                <a:latin typeface="Arial" charset="0"/>
              </a:defRPr>
            </a:lvl1pPr>
            <a:lvl2pPr marL="884408" indent="-340157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360627" indent="-272125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904878" indent="-272125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449129" indent="-2721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993380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3537631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408188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4626132" indent="-272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05B240-AAC7-42E3-8300-DA635D506ED0}" type="slidenum">
              <a:rPr lang="fr-FR" altLang="fr-FR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744BEAB-4E5F-4488-87BC-CE41C639DE0B}" type="datetime11">
              <a:rPr lang="fr-FR" smtClean="0"/>
              <a:t>07:56:26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2024-2025</a:t>
            </a:r>
          </a:p>
        </p:txBody>
      </p:sp>
      <p:graphicFrame>
        <p:nvGraphicFramePr>
          <p:cNvPr id="15367" name="Object 2"/>
          <p:cNvGraphicFramePr>
            <a:graphicFrameLocks noChangeAspect="1"/>
          </p:cNvGraphicFramePr>
          <p:nvPr/>
        </p:nvGraphicFramePr>
        <p:xfrm>
          <a:off x="2965065" y="4473023"/>
          <a:ext cx="6260285" cy="201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rganization Chart" r:id="rId3" imgW="3657600" imgH="1573763" progId="OrgPlusWOPX.4">
                  <p:embed followColorScheme="full"/>
                </p:oleObj>
              </mc:Choice>
              <mc:Fallback>
                <p:oleObj name="Organization Chart" r:id="rId3" imgW="3657600" imgH="1573763" progId="OrgPlusWOPX.4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065" y="4473023"/>
                        <a:ext cx="6260285" cy="2019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</Template>
  <TotalTime>11337</TotalTime>
  <Words>2699</Words>
  <Application>Microsoft Office PowerPoint</Application>
  <PresentationFormat>Personnalisé</PresentationFormat>
  <Paragraphs>547</Paragraphs>
  <Slides>37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Arial</vt:lpstr>
      <vt:lpstr>Consolas</vt:lpstr>
      <vt:lpstr>Wingdings</vt:lpstr>
      <vt:lpstr>Thème2019-3</vt:lpstr>
      <vt:lpstr>Organization Chart</vt:lpstr>
      <vt:lpstr>PHP objet</vt:lpstr>
      <vt:lpstr>Rappels de développement objet</vt:lpstr>
      <vt:lpstr>Développement objet</vt:lpstr>
      <vt:lpstr>Classe</vt:lpstr>
      <vt:lpstr>Instanciation</vt:lpstr>
      <vt:lpstr>Encapsulation</vt:lpstr>
      <vt:lpstr>Encapsulation</vt:lpstr>
      <vt:lpstr>Visibilité</vt:lpstr>
      <vt:lpstr>Héritage ou dérivation ou extension</vt:lpstr>
      <vt:lpstr>Polymorphisme</vt:lpstr>
      <vt:lpstr>Classe, attributs et méthodes d’instance</vt:lpstr>
      <vt:lpstr>Définition d'une classe</vt:lpstr>
      <vt:lpstr>Utilisation d'une classe</vt:lpstr>
      <vt:lpstr>Valeur par défaut des attributs</vt:lpstr>
      <vt:lpstr>Attributs et méthodes de classe</vt:lpstr>
      <vt:lpstr>Attributs et méthodes de classe</vt:lpstr>
      <vt:lpstr>Attributs de classe (static)</vt:lpstr>
      <vt:lpstr>Méthodes de classe (static)</vt:lpstr>
      <vt:lpstr>Constantes</vt:lpstr>
      <vt:lpstr>Constantes de classe</vt:lpstr>
      <vt:lpstr>Héritage</vt:lpstr>
      <vt:lpstr>Héritage</vt:lpstr>
      <vt:lpstr>Affectation, clonage, passage de paramètres</vt:lpstr>
      <vt:lpstr>Assignation (affectation) d'objets</vt:lpstr>
      <vt:lpstr>Assignation (affectation) d'objets</vt:lpstr>
      <vt:lpstr>Clonage d'objets</vt:lpstr>
      <vt:lpstr>Objets comme arguments de fonctions</vt:lpstr>
      <vt:lpstr>Arguments / paramètres nommés</vt:lpstr>
      <vt:lpstr>Arguments / paramètres nommés</vt:lpstr>
      <vt:lpstr>Objets dans les chaînes de caractères</vt:lpstr>
      <vt:lpstr>Objets dans les chaînes de caractères</vt:lpstr>
      <vt:lpstr>Objets dans les chaînes de caractères</vt:lpstr>
      <vt:lpstr>Exceptions</vt:lpstr>
      <vt:lpstr>Gestion des erreurs : exceptions</vt:lpstr>
      <vt:lpstr>Utilisation des exceptions</vt:lpstr>
      <vt:lpstr>Classe Exception PHP 8</vt:lpstr>
      <vt:lpstr>Catch multiple</vt:lpstr>
    </vt:vector>
  </TitlesOfParts>
  <Company>UMRS INSERM 514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Cutrona</dc:creator>
  <cp:lastModifiedBy>JEROME CUTRONA</cp:lastModifiedBy>
  <cp:revision>1784</cp:revision>
  <cp:lastPrinted>1601-01-01T00:00:00Z</cp:lastPrinted>
  <dcterms:created xsi:type="dcterms:W3CDTF">2005-09-14T08:47:05Z</dcterms:created>
  <dcterms:modified xsi:type="dcterms:W3CDTF">2024-04-12T05:56:30Z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