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30"/>
  </p:notesMasterIdLst>
  <p:handoutMasterIdLst>
    <p:handoutMasterId r:id="rId31"/>
  </p:handoutMasterIdLst>
  <p:sldIdLst>
    <p:sldId id="256" r:id="rId2"/>
    <p:sldId id="420" r:id="rId3"/>
    <p:sldId id="373" r:id="rId4"/>
    <p:sldId id="422" r:id="rId5"/>
    <p:sldId id="390" r:id="rId6"/>
    <p:sldId id="421" r:id="rId7"/>
    <p:sldId id="416" r:id="rId8"/>
    <p:sldId id="423" r:id="rId9"/>
    <p:sldId id="407" r:id="rId10"/>
    <p:sldId id="408" r:id="rId11"/>
    <p:sldId id="424" r:id="rId12"/>
    <p:sldId id="409" r:id="rId13"/>
    <p:sldId id="410" r:id="rId14"/>
    <p:sldId id="417" r:id="rId15"/>
    <p:sldId id="418" r:id="rId16"/>
    <p:sldId id="411" r:id="rId17"/>
    <p:sldId id="414" r:id="rId18"/>
    <p:sldId id="412" r:id="rId19"/>
    <p:sldId id="426" r:id="rId20"/>
    <p:sldId id="413" r:id="rId21"/>
    <p:sldId id="415" r:id="rId22"/>
    <p:sldId id="425" r:id="rId23"/>
    <p:sldId id="427" r:id="rId24"/>
    <p:sldId id="419" r:id="rId25"/>
    <p:sldId id="428" r:id="rId26"/>
    <p:sldId id="431" r:id="rId27"/>
    <p:sldId id="430" r:id="rId28"/>
    <p:sldId id="432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00FF"/>
    <a:srgbClr val="0000FF"/>
    <a:srgbClr val="CCCCFF"/>
    <a:srgbClr val="9966FF"/>
    <a:srgbClr val="339966"/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5" autoAdjust="0"/>
    <p:restoredTop sz="94725" autoAdjust="0"/>
  </p:normalViewPr>
  <p:slideViewPr>
    <p:cSldViewPr>
      <p:cViewPr varScale="1">
        <p:scale>
          <a:sx n="134" d="100"/>
          <a:sy n="134" d="100"/>
        </p:scale>
        <p:origin x="144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165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DCA8AF-7799-4CC8-A123-875F3C7EE546}" type="slidenum">
              <a:rPr lang="fr-FR" altLang="fr-FR">
                <a:latin typeface="Consolas" panose="020B0609020204030204" pitchFamily="49" charset="0"/>
              </a:rPr>
              <a:pPr>
                <a:defRPr/>
              </a:pPr>
              <a:t>‹N°›</a:t>
            </a:fld>
            <a:endParaRPr lang="fr-FR" alt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7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onsolas" panose="020B0609020204030204" pitchFamily="49" charset="0"/>
              </a:defRPr>
            </a:lvl1pPr>
          </a:lstStyle>
          <a:p>
            <a:pPr>
              <a:defRPr/>
            </a:pPr>
            <a:fld id="{96050123-5AD0-4D3C-B4AE-099E9DC3D64E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3305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B385BEC-455E-4CBB-8911-B7020561536D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096780E-BFC7-4855-BC34-156A2FB4662F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096780E-BFC7-4855-BC34-156A2FB4662F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56961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AABD57-3737-4D20-AA5D-B4CF5AAF6C88}" type="slidenum">
              <a:rPr lang="fr-FR" altLang="fr-FR" sz="1200"/>
              <a:pPr/>
              <a:t>7</a:t>
            </a:fld>
            <a:endParaRPr lang="fr-FR" altLang="fr-FR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AABD57-3737-4D20-AA5D-B4CF5AAF6C88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32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6"/>
            <a:ext cx="10363200" cy="1736725"/>
          </a:xfrm>
        </p:spPr>
        <p:txBody>
          <a:bodyPr anchor="b" anchorCtr="1"/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09E9354-77C7-4123-BEF2-29EDDC203B62}" type="datetime11">
              <a:rPr lang="fr-FR" smtClean="0"/>
              <a:t>12:56:30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35A46-F1D4-4627-A4E5-65ADD8A338C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308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285B-8302-4340-8066-F757A7F07C7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12B14-94AF-4C87-824A-E46C4FFB83AA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381835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03408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03408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1E69-29A6-48BE-83D3-AF7696FEAA4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30EA-6F05-41DD-B5B3-D79C52083649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381894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341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009C-B783-4943-AFBD-D78F06A383D1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15FF4-51D4-41A9-B857-C6BAAA633A5A}" type="datetime11">
              <a:rPr lang="fr-FR" smtClean="0"/>
              <a:t>12:56:31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14552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8000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268413"/>
            <a:ext cx="10972800" cy="50403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17EDDE-5C96-4771-9246-B979166D4769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7423339-D963-4B6A-A04D-24E4D2D96EE7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109996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942975"/>
            <a:ext cx="499745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small" spc="1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34C548-90E6-4A67-9BE2-78FE351D775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5DA7BF3-E4C9-49A4-AEFC-60ED73076C4E}" type="datetime11">
              <a:rPr lang="fr-FR" smtClean="0"/>
              <a:t>12:56:31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182219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34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D000B3-62E9-4935-8E78-3B6318B04E0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27D53A-4C92-49B9-885D-A4723C340F07}" type="datetime11">
              <a:rPr lang="fr-FR" smtClean="0"/>
              <a:t>12:56:31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27435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1F1485-266E-4A5F-95E5-3D66E7DF95BF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E1AF4C9-1A34-4834-80A8-A28FF47BA65C}" type="datetime11">
              <a:rPr lang="fr-FR" smtClean="0"/>
              <a:t>12:56:31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199091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34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7DD72A-C999-4295-B54F-7A45297B122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8F70ED8-A3DA-431A-B7EA-0B1A4EE186F7}" type="datetime11">
              <a:rPr lang="fr-FR" smtClean="0"/>
              <a:t>12:56:31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408854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FCD281-8BDC-4119-B306-B4464EE84CC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DC2F2F3-F364-4AA4-BD56-583F3586A436}" type="datetime11">
              <a:rPr lang="fr-FR" smtClean="0"/>
              <a:t>12:56:31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275279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DBFFDF-B166-4CCF-B68E-0833C27C034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3EEE6BE-C306-413D-AE3A-6883937FD8B7}" type="datetime11">
              <a:rPr lang="fr-FR" smtClean="0"/>
              <a:t>12:56:31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47105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45B2-071E-47EA-8C0A-6E81204B52B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EB83F-1A2E-4639-B1B9-638AFA3ED196}" type="datetime11">
              <a:rPr lang="fr-FR" smtClean="0"/>
              <a:t>12:56:31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318757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l="-1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53188"/>
            <a:ext cx="284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653AAA-EE07-46F7-8CD5-4243F7F5535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8"/>
            <a:ext cx="284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2F13098-4B68-439E-8529-31724A6AD662}" type="datetime11">
              <a:rPr lang="fr-FR" smtClean="0"/>
              <a:t>12:56:30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53188"/>
            <a:ext cx="3860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3"/>
            <a:ext cx="109728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623392" y="274638"/>
            <a:ext cx="10959008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001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hp-fig.org/psr/psr-4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tcomposer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ctr" anchorCtr="0"/>
          <a:lstStyle/>
          <a:p>
            <a:pPr eaLnBrk="1" hangingPunct="1">
              <a:defRPr/>
            </a:pPr>
            <a:r>
              <a:rPr lang="fr-FR" dirty="0"/>
              <a:t>Auto-chargement et espaces de noms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dirty="0"/>
              <a:t>Jérôme CUTRONA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</a:rPr>
              <a:t>jerome.cutrona@univ-reims.fr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25C40A-38CB-45CF-986A-4BAA16F19064}" type="datetime11">
              <a:rPr lang="fr-FR" smtClean="0"/>
              <a:t>12:56:30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C309DDF8-D2A6-4997-9972-5C4DAB9732C6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But :</a:t>
            </a:r>
          </a:p>
          <a:p>
            <a:pPr lvl="1"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Éviter les collisions de noms </a:t>
            </a:r>
            <a:r>
              <a:rPr lang="fr-FR" dirty="0"/>
              <a:t>: classes, fonctions, constantes</a:t>
            </a:r>
          </a:p>
          <a:p>
            <a:pPr lvl="1" eaLnBrk="1" hangingPunct="1">
              <a:defRPr/>
            </a:pPr>
            <a:r>
              <a:rPr lang="fr-FR" dirty="0"/>
              <a:t>Regrouper classes, fonctions, constantes dans un même espace</a:t>
            </a:r>
          </a:p>
          <a:p>
            <a:pPr lvl="1" eaLnBrk="1" hangingPunct="1">
              <a:defRPr/>
            </a:pPr>
            <a:r>
              <a:rPr lang="fr-FR" dirty="0"/>
              <a:t>Pouvoir </a:t>
            </a:r>
            <a:r>
              <a:rPr lang="fr-FR" dirty="0">
                <a:solidFill>
                  <a:schemeClr val="bg1"/>
                </a:solidFill>
              </a:rPr>
              <a:t>créer des alias</a:t>
            </a:r>
            <a:r>
              <a:rPr lang="fr-FR" dirty="0"/>
              <a:t> des espaces de noms afin d’en simplifier l’accès</a:t>
            </a:r>
          </a:p>
          <a:p>
            <a:pPr>
              <a:defRPr/>
            </a:pPr>
            <a:r>
              <a:rPr lang="fr-FR" dirty="0"/>
              <a:t>Principe général similaire aux fichiers dans des répertoires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Syntaxe</a:t>
            </a:r>
            <a:r>
              <a:rPr lang="fr-FR" dirty="0"/>
              <a:t> associée :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namespace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mon_espace_de_nom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fr-FR" dirty="0"/>
              <a:t>Utilisation</a:t>
            </a:r>
            <a:r>
              <a:rPr lang="fr-FR" dirty="0">
                <a:solidFill>
                  <a:schemeClr val="bg1"/>
                </a:solidFill>
              </a:rPr>
              <a:t> hiérarchique</a:t>
            </a:r>
            <a:r>
              <a:rPr lang="fr-FR" dirty="0"/>
              <a:t>, niveaux séparés par « 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</a:rPr>
              <a:t>\</a:t>
            </a:r>
            <a:r>
              <a:rPr lang="fr-FR" dirty="0"/>
              <a:t> » :	</a:t>
            </a:r>
          </a:p>
          <a:p>
            <a:pPr lvl="1" eaLnBrk="1" hangingPunct="1">
              <a:defRPr/>
            </a:pP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namespace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Prj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lvl="1" eaLnBrk="1" hangingPunct="1">
              <a:defRPr/>
            </a:pP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namespace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Prj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\Interface;</a:t>
            </a:r>
          </a:p>
          <a:p>
            <a:pPr lvl="1" eaLnBrk="1" hangingPunct="1">
              <a:defRPr/>
            </a:pP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namespace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Prj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\Interface\Html;</a:t>
            </a:r>
          </a:p>
          <a:p>
            <a:pPr eaLnBrk="1" hangingPunct="1">
              <a:defRPr/>
            </a:pPr>
            <a:endParaRPr lang="fr-FR" b="1" dirty="0">
              <a:solidFill>
                <a:schemeClr val="bg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6E848251-B75D-41CC-A598-F5DB8A94DDE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10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CD78D0A-A3EE-4A1B-84B8-1F045257FC38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Exemple de collision de noms de classes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Dans un Projet</a:t>
            </a:r>
          </a:p>
          <a:p>
            <a:pPr lvl="1" eaLnBrk="1" hangingPunct="1">
              <a:defRPr/>
            </a:pPr>
            <a:r>
              <a:rPr lang="fr-FR" dirty="0"/>
              <a:t>Classe de connexion à la base de données MySQL</a:t>
            </a:r>
          </a:p>
          <a:p>
            <a:pPr lvl="1" eaLnBrk="1" hangingPunct="1">
              <a:defRPr/>
            </a:pPr>
            <a:r>
              <a:rPr lang="fr-FR" dirty="0"/>
              <a:t>Classe de connexion à un annuaire LDAP</a:t>
            </a:r>
          </a:p>
          <a:p>
            <a:pPr lvl="1" eaLnBrk="1" hangingPunct="1"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Projet </a:t>
            </a:r>
            <a:r>
              <a:rPr lang="fr-FR" dirty="0">
                <a:solidFill>
                  <a:schemeClr val="accent2"/>
                </a:solidFill>
              </a:rPr>
              <a:t>développé en interne</a:t>
            </a:r>
            <a:r>
              <a:rPr lang="fr-FR" dirty="0"/>
              <a:t> : choix </a:t>
            </a:r>
            <a:r>
              <a:rPr lang="fr-FR" dirty="0">
                <a:solidFill>
                  <a:schemeClr val="accent2"/>
                </a:solidFill>
              </a:rPr>
              <a:t>possible</a:t>
            </a:r>
            <a:r>
              <a:rPr lang="fr-FR" dirty="0"/>
              <a:t> du nom des classes</a:t>
            </a:r>
          </a:p>
          <a:p>
            <a:pPr lvl="1" eaLnBrk="1" hangingPunct="1">
              <a:defRPr/>
            </a:pPr>
            <a:r>
              <a:rPr lang="fr-FR" dirty="0"/>
              <a:t>Nom classe MySQL : </a:t>
            </a:r>
            <a:r>
              <a:rPr lang="fr-FR" b="1" dirty="0" err="1">
                <a:latin typeface="Consolas" panose="020B0609020204030204" pitchFamily="49" charset="0"/>
              </a:rPr>
              <a:t>MySqlConnection</a:t>
            </a:r>
            <a:endParaRPr lang="fr-FR" b="1" dirty="0">
              <a:latin typeface="Consolas" panose="020B0609020204030204" pitchFamily="49" charset="0"/>
            </a:endParaRPr>
          </a:p>
          <a:p>
            <a:pPr lvl="1" eaLnBrk="1" hangingPunct="1">
              <a:defRPr/>
            </a:pPr>
            <a:r>
              <a:rPr lang="fr-FR" dirty="0"/>
              <a:t>Nom classe LDAP : </a:t>
            </a:r>
            <a:r>
              <a:rPr lang="fr-FR" b="1" dirty="0" err="1">
                <a:latin typeface="Consolas" panose="020B0609020204030204" pitchFamily="49" charset="0"/>
              </a:rPr>
              <a:t>LdapConnection</a:t>
            </a:r>
            <a:endParaRPr lang="fr-FR" b="1" dirty="0">
              <a:latin typeface="Consolas" panose="020B0609020204030204" pitchFamily="49" charset="0"/>
            </a:endParaRPr>
          </a:p>
          <a:p>
            <a:pPr lvl="1" eaLnBrk="1" hangingPunct="1"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Utilisation de </a:t>
            </a:r>
            <a:r>
              <a:rPr lang="fr-FR" dirty="0">
                <a:solidFill>
                  <a:schemeClr val="accent2"/>
                </a:solidFill>
              </a:rPr>
              <a:t>bibliothèques</a:t>
            </a:r>
            <a:r>
              <a:rPr lang="fr-FR" dirty="0"/>
              <a:t> : choix </a:t>
            </a:r>
            <a:r>
              <a:rPr lang="fr-FR" dirty="0">
                <a:solidFill>
                  <a:schemeClr val="accent2"/>
                </a:solidFill>
              </a:rPr>
              <a:t>impossible</a:t>
            </a:r>
            <a:r>
              <a:rPr lang="fr-FR" dirty="0"/>
              <a:t> du nom des classes</a:t>
            </a:r>
          </a:p>
          <a:p>
            <a:pPr lvl="1" eaLnBrk="1" hangingPunct="1">
              <a:defRPr/>
            </a:pPr>
            <a:r>
              <a:rPr lang="fr-FR" dirty="0"/>
              <a:t>Nom classe MySQL : </a:t>
            </a:r>
            <a:r>
              <a:rPr lang="fr-FR" b="1" dirty="0">
                <a:latin typeface="Consolas" panose="020B0609020204030204" pitchFamily="49" charset="0"/>
              </a:rPr>
              <a:t>Connection</a:t>
            </a:r>
          </a:p>
          <a:p>
            <a:pPr lvl="1" eaLnBrk="1" hangingPunct="1">
              <a:defRPr/>
            </a:pPr>
            <a:r>
              <a:rPr lang="fr-FR" dirty="0"/>
              <a:t>Nom classe LDAP : </a:t>
            </a:r>
            <a:r>
              <a:rPr lang="fr-FR" b="1" dirty="0">
                <a:latin typeface="Consolas" panose="020B0609020204030204" pitchFamily="49" charset="0"/>
              </a:rPr>
              <a:t>Connection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F30D08E4-1732-4821-8235-75BE8DFCDF5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11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AB425C2-A050-4983-8298-A964D5404D64}" type="datetime11">
              <a:rPr lang="fr-FR" smtClean="0"/>
              <a:t>12:56:31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65959349-4642-400C-AAA6-5B52FA59E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046" y="3645024"/>
            <a:ext cx="3451354" cy="9194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Avec de l'imagination,</a:t>
            </a:r>
          </a:p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on y arrivera toujours…</a:t>
            </a: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08DEC721-2151-4D6C-A3D3-CF5A81D66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836" y="5614790"/>
            <a:ext cx="3834564" cy="510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Collision de noms en vue !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7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Déclaration de plusieurs 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\MySQL;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\LDAP;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F30D08E4-1732-4821-8235-75BE8DFCDF5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4747C7E-0015-4C19-8450-CF2E7CCE1C93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07233" y="1762126"/>
            <a:ext cx="6280855" cy="15843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07233" y="4313238"/>
            <a:ext cx="6280855" cy="15843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9771A936-130F-4534-8D80-CA32906B0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437" y="3429000"/>
            <a:ext cx="4554309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Ceci implique plusieurs classes</a:t>
            </a:r>
          </a:p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dans le même fichier.</a:t>
            </a:r>
          </a:p>
          <a:p>
            <a:pPr algn="ctr"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À bannir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>
              <a:defRPr/>
            </a:pPr>
            <a:r>
              <a:rPr lang="fr-FR" dirty="0"/>
              <a:t>Déclaration de plusieurs 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\MySQL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 {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\LDAP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 {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sz="2000" b="1" dirty="0">
              <a:solidFill>
                <a:srgbClr val="6A5ACD"/>
              </a:solidFill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8D26B85B-B7CE-44C4-9E98-FB5FE4066D9E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AE0CEA7-D9AD-4D05-84F0-51EB2C596EC2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09600" y="1772816"/>
            <a:ext cx="6278488" cy="20462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09600" y="4323927"/>
            <a:ext cx="6278488" cy="2044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F717746C-3647-4586-86E9-BE82406D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437" y="3429000"/>
            <a:ext cx="4554309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Ceci implique plusieurs classes</a:t>
            </a:r>
          </a:p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dans le même fichier.</a:t>
            </a:r>
          </a:p>
          <a:p>
            <a:pPr algn="ctr"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À bannir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609600" y="1268760"/>
            <a:ext cx="10972800" cy="240669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3830613"/>
            <a:ext cx="10972800" cy="240669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Déclaration d’un espace de noms par fichier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\MySQL;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\LDAP;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F30D08E4-1732-4821-8235-75BE8DFCDF5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5F7C54B-E835-4A4F-A726-88608F366790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07233" y="1762126"/>
            <a:ext cx="6280855" cy="15843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07233" y="4313238"/>
            <a:ext cx="6280855" cy="15843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9423547" y="1268760"/>
            <a:ext cx="2158853" cy="543127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MySQL.php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9423547" y="3830613"/>
            <a:ext cx="2158853" cy="543127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LDAP.php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3FB28D55-B5EB-4690-86B5-8CC55E55F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096" y="2358127"/>
            <a:ext cx="4621304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 nom du fichier et le nom de</a:t>
            </a:r>
          </a:p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 classe ne correspondent pas.</a:t>
            </a:r>
          </a:p>
          <a:p>
            <a:pPr algn="ctr"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À bannir !</a:t>
            </a:r>
          </a:p>
        </p:txBody>
      </p:sp>
      <p:sp>
        <p:nvSpPr>
          <p:cNvPr id="14" name="AutoShape 5">
            <a:extLst>
              <a:ext uri="{FF2B5EF4-FFF2-40B4-BE49-F238E27FC236}">
                <a16:creationId xmlns:a16="http://schemas.microsoft.com/office/drawing/2014/main" id="{C04BD18D-8914-4A76-9C3B-0BA9FC010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096" y="4906218"/>
            <a:ext cx="4621304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 nom du fichier et le nom de</a:t>
            </a:r>
          </a:p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 classe ne correspondent pas.</a:t>
            </a:r>
          </a:p>
          <a:p>
            <a:pPr algn="ctr"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À bannir !</a:t>
            </a:r>
          </a:p>
        </p:txBody>
      </p:sp>
    </p:spTree>
    <p:extLst>
      <p:ext uri="{BB962C8B-B14F-4D97-AF65-F5344CB8AC3E}">
        <p14:creationId xmlns:p14="http://schemas.microsoft.com/office/powerpoint/2010/main" val="133502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7233" y="274638"/>
            <a:ext cx="10977534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Espaces de noms et nom de fichier contenant la classe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81B791-D109-400E-9350-A48C581500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F3C3FF-BAA9-4FFE-A90D-4AD84512CD20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9600" y="1268760"/>
            <a:ext cx="10972800" cy="240669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" y="3830613"/>
            <a:ext cx="10972800" cy="240669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609600" y="1268413"/>
            <a:ext cx="10972800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\MySQL;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buNone/>
              <a:defRPr/>
            </a:pP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\LDAP;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b="1" dirty="0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07233" y="1762126"/>
            <a:ext cx="6280855" cy="15843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607233" y="4313238"/>
            <a:ext cx="6280855" cy="15843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5951984" y="1268760"/>
            <a:ext cx="5630417" cy="543127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src/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Prj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/MySQL/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Connection.php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20" name="Rectangle à coins arrondis 19"/>
          <p:cNvSpPr/>
          <p:nvPr/>
        </p:nvSpPr>
        <p:spPr bwMode="auto">
          <a:xfrm>
            <a:off x="5951984" y="3830613"/>
            <a:ext cx="5630417" cy="543127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src/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Prj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/LDAP/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Connection.php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2E371AF3-45D7-4413-86C1-3A9D86AD3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417" y="2347436"/>
            <a:ext cx="3879982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Chemin + nom fichier</a:t>
            </a:r>
          </a:p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correspondent à</a:t>
            </a:r>
          </a:p>
          <a:p>
            <a:pPr eaLnBrk="1" hangingPunct="1">
              <a:defRPr/>
            </a:pP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namespace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+ nom classe.</a:t>
            </a:r>
            <a:endParaRPr lang="fr-FR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AutoShape 5">
            <a:extLst>
              <a:ext uri="{FF2B5EF4-FFF2-40B4-BE49-F238E27FC236}">
                <a16:creationId xmlns:a16="http://schemas.microsoft.com/office/drawing/2014/main" id="{86C081D3-4F68-4D44-9DA4-5BE65B0EE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417" y="4909289"/>
            <a:ext cx="3879982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Chemin + nom fichier</a:t>
            </a:r>
          </a:p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correspondent à</a:t>
            </a:r>
          </a:p>
          <a:p>
            <a:pPr eaLnBrk="1" hangingPunct="1">
              <a:defRPr/>
            </a:pP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namespace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+ nom classe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  <a:endParaRPr lang="fr-FR" sz="2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3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3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des 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sz="2600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/MySQL/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/LDAP/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mysql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\MySQL\Connection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ldap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\LDAP\Connection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A5451638-8263-4E5D-9F50-8FF3305E33DD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452FCFA-7340-4B13-9934-1422F3C357E8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des 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sz="2600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/MySQL/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/LDAP/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A020F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use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\MySQL;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mysql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MySQL\Connection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ldap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\LDAP\Connection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5700DCE3-535E-453E-936D-307201F823E1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17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5EAE9FD-41AD-41AA-A5FA-FDB195F6F048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des 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sz="2600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/MySQL/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/LDAP/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A020F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use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\MySQL 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as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DB;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mysql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DB\Connection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ldap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\LDAP\Connection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99E74F8E-C724-4473-826C-73DAB90A4B79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541BFD0-F77E-44D0-8126-A5B696832B7E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des 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sz="2600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/MySQL/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/LDAP/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A020F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use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\MySQL\Connection 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as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DBConnection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use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\LDAP\Connection 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as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LDAPConnection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80404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mysql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DBConnection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ldap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LDAPConnection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99E74F8E-C724-4473-826C-73DAB90A4B79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19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87103F6-674A-4F7F-9106-557EAF69D5FE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241224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Problématique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E39D7EE0-8BD8-474F-9D18-470223D90B01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35ABF1F-B99D-46C0-9DE2-B24DCAE8CAE5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1397851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des espaces de noms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sz="2600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/MySQL/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'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src/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FF00FF"/>
                </a:solidFill>
                <a:latin typeface="Consolas" panose="020B0609020204030204" pitchFamily="49" charset="0"/>
              </a:rPr>
              <a:t>/LDAP/</a:t>
            </a:r>
            <a:r>
              <a:rPr lang="fr-FR" sz="26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Connection.php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use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\MySQL;</a:t>
            </a:r>
          </a:p>
          <a:p>
            <a:pPr>
              <a:buNone/>
              <a:defRPr/>
            </a:pPr>
            <a:endParaRPr lang="fr-FR" sz="26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>
              <a:buNone/>
              <a:defRPr/>
            </a:pPr>
            <a:r>
              <a:rPr lang="fr-FR" sz="2600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 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0000FF"/>
                </a:solidFill>
                <a:latin typeface="Consolas" panose="020B0609020204030204" pitchFamily="49" charset="0"/>
              </a:rPr>
              <a:t>/* ... */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mysql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MySQL\Connection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ldap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\LDAP\Connection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>
                <a:solidFill>
                  <a:srgbClr val="008080"/>
                </a:solidFill>
                <a:latin typeface="Consolas" panose="020B0609020204030204" pitchFamily="49" charset="0"/>
              </a:rPr>
              <a:t>ftp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Connection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D6E349C5-7CB4-4D40-B25A-104906E55CD8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20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965D70A-65A6-4121-AF4A-7652CB71AD46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Espace de noms global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sz="2600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namespace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2E8B57"/>
                </a:solidFill>
                <a:latin typeface="Consolas" panose="020B0609020204030204" pitchFamily="49" charset="0"/>
              </a:rPr>
              <a:t>class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Exception </a:t>
            </a:r>
            <a:r>
              <a:rPr lang="fr-FR" sz="26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extends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\Exception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{}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pe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Exception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600" b="1" dirty="0">
                <a:solidFill>
                  <a:srgbClr val="008080"/>
                </a:solidFill>
                <a:latin typeface="Consolas" panose="020B0609020204030204" pitchFamily="49" charset="0"/>
              </a:rPr>
              <a:t>e 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fr-FR" sz="2600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 \Exception</a:t>
            </a:r>
            <a:r>
              <a:rPr lang="fr-FR" sz="2600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fr-FR" sz="26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81B791-D109-400E-9350-A48C581500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21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9346A3F-CE35-4DB4-8A41-EE3F9C552542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Espaces de noms dans une classe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&lt;?</a:t>
            </a:r>
            <a:r>
              <a:rPr lang="fr-FR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php</a:t>
            </a:r>
            <a:b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</a:br>
            <a:b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</a:br>
            <a:r>
              <a:rPr lang="fr-FR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namespace</a:t>
            </a: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 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App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 err="1">
                <a:solidFill>
                  <a:srgbClr val="000000"/>
                </a:solidFill>
                <a:latin typeface="Consolas" panose="020B0609020204030204" pitchFamily="49" charset="0"/>
              </a:rPr>
              <a:t>Entity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endParaRPr lang="fr-FR" sz="2400" b="1" i="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use 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Doctrine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Common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Collections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 err="1">
                <a:solidFill>
                  <a:srgbClr val="000000"/>
                </a:solidFill>
                <a:latin typeface="Consolas" panose="020B0609020204030204" pitchFamily="49" charset="0"/>
              </a:rPr>
              <a:t>ArrayCollection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use 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Doctrine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Common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Collections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Collection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use 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Doctrine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ORM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Mapping </a:t>
            </a: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as </a:t>
            </a:r>
            <a:r>
              <a:rPr lang="fr-FR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ORM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D6E349C5-7CB4-4D40-B25A-104906E55CD8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F4D9B17-1C4E-4F3D-91F5-BF300031B7FE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59834496-7ED0-4BD4-89C2-75BA1D5A8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042" y="1271231"/>
            <a:ext cx="4213358" cy="5302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108850" tIns="54425" rIns="108850" bIns="54425"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 de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require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2A058D38-4E94-4DB7-865B-933610C22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00808"/>
            <a:ext cx="3724528" cy="360040"/>
          </a:xfrm>
          <a:prstGeom prst="roundRect">
            <a:avLst>
              <a:gd name="adj" fmla="val 8256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108850" tIns="54425" rIns="108850" bIns="54425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AutoShape 9">
            <a:extLst>
              <a:ext uri="{FF2B5EF4-FFF2-40B4-BE49-F238E27FC236}">
                <a16:creationId xmlns:a16="http://schemas.microsoft.com/office/drawing/2014/main" id="{3B680707-F3BC-4639-B9E2-4CA2BCE1C75A}"/>
              </a:ext>
            </a:extLst>
          </p:cNvPr>
          <p:cNvCxnSpPr>
            <a:cxnSpLocks noChangeShapeType="1"/>
            <a:stCxn id="7" idx="1"/>
            <a:endCxn id="8" idx="3"/>
          </p:cNvCxnSpPr>
          <p:nvPr/>
        </p:nvCxnSpPr>
        <p:spPr bwMode="auto">
          <a:xfrm flipH="1">
            <a:off x="4334128" y="1536345"/>
            <a:ext cx="3034914" cy="34448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AutoShape 7">
            <a:extLst>
              <a:ext uri="{FF2B5EF4-FFF2-40B4-BE49-F238E27FC236}">
                <a16:creationId xmlns:a16="http://schemas.microsoft.com/office/drawing/2014/main" id="{8F2D5393-BE8A-471A-B9B9-749FD587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042" y="2008429"/>
            <a:ext cx="4213358" cy="93885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108850" tIns="54425" rIns="108850" bIns="54425"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Chaque classe est dans un espace de noms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7" name="AutoShape 8">
            <a:extLst>
              <a:ext uri="{FF2B5EF4-FFF2-40B4-BE49-F238E27FC236}">
                <a16:creationId xmlns:a16="http://schemas.microsoft.com/office/drawing/2014/main" id="{DC110398-7A04-4726-9848-0E642A2BE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65406"/>
            <a:ext cx="3724528" cy="360040"/>
          </a:xfrm>
          <a:prstGeom prst="roundRect">
            <a:avLst>
              <a:gd name="adj" fmla="val 8256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108850" tIns="54425" rIns="108850" bIns="54425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AutoShape 9">
            <a:extLst>
              <a:ext uri="{FF2B5EF4-FFF2-40B4-BE49-F238E27FC236}">
                <a16:creationId xmlns:a16="http://schemas.microsoft.com/office/drawing/2014/main" id="{45BD2F22-6858-4264-90F6-AE0CAB77A4B2}"/>
              </a:ext>
            </a:extLst>
          </p:cNvPr>
          <p:cNvCxnSpPr>
            <a:cxnSpLocks noChangeShapeType="1"/>
            <a:stCxn id="16" idx="1"/>
            <a:endCxn id="17" idx="3"/>
          </p:cNvCxnSpPr>
          <p:nvPr/>
        </p:nvCxnSpPr>
        <p:spPr bwMode="auto">
          <a:xfrm flipH="1" flipV="1">
            <a:off x="4334128" y="2245426"/>
            <a:ext cx="3034914" cy="23242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7">
            <a:extLst>
              <a:ext uri="{FF2B5EF4-FFF2-40B4-BE49-F238E27FC236}">
                <a16:creationId xmlns:a16="http://schemas.microsoft.com/office/drawing/2014/main" id="{27934BDB-F01E-4FFA-8EAC-2387554DA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482" y="4817711"/>
            <a:ext cx="4213358" cy="134747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108850" tIns="54425" rIns="108850" bIns="54425"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espaces de noms sont complexes mais votre IDE complétera pour vous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23" name="AutoShape 8">
            <a:extLst>
              <a:ext uri="{FF2B5EF4-FFF2-40B4-BE49-F238E27FC236}">
                <a16:creationId xmlns:a16="http://schemas.microsoft.com/office/drawing/2014/main" id="{56F7F7A0-82F5-45BC-8355-E28FF2A5B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40" y="3154251"/>
            <a:ext cx="8225264" cy="1224060"/>
          </a:xfrm>
          <a:prstGeom prst="roundRect">
            <a:avLst>
              <a:gd name="adj" fmla="val 8256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108850" tIns="54425" rIns="108850" bIns="54425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AutoShape 9">
            <a:extLst>
              <a:ext uri="{FF2B5EF4-FFF2-40B4-BE49-F238E27FC236}">
                <a16:creationId xmlns:a16="http://schemas.microsoft.com/office/drawing/2014/main" id="{BFB6985F-2C5A-4EFE-8170-DDC89C64736F}"/>
              </a:ext>
            </a:extLst>
          </p:cNvPr>
          <p:cNvCxnSpPr>
            <a:cxnSpLocks noChangeShapeType="1"/>
            <a:stCxn id="22" idx="1"/>
            <a:endCxn id="23" idx="2"/>
          </p:cNvCxnSpPr>
          <p:nvPr/>
        </p:nvCxnSpPr>
        <p:spPr bwMode="auto">
          <a:xfrm flipH="1" flipV="1">
            <a:off x="4719672" y="4378311"/>
            <a:ext cx="2646810" cy="1113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01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2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Espaces de noms</a:t>
            </a:r>
            <a:br>
              <a:rPr lang="fr-FR" dirty="0"/>
            </a:br>
            <a:r>
              <a:rPr lang="fr-FR" dirty="0"/>
              <a:t>ET</a:t>
            </a:r>
            <a:br>
              <a:rPr lang="fr-FR" dirty="0"/>
            </a:br>
            <a:r>
              <a:rPr lang="fr-FR" dirty="0"/>
              <a:t>auto-chargement</a:t>
            </a:r>
            <a:endParaRPr lang="fr-FR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58B9D1C9-C317-4042-BF6E-59CFF6780D77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33EFB25-61B7-4DCC-AD6C-2576DBCCCE6E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3462539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Espaces de noms : auto-chargement personnel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&lt;?</a:t>
            </a:r>
            <a:r>
              <a:rPr lang="fr-FR" sz="2000" b="1" dirty="0" err="1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php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 err="1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declare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2000" b="1" dirty="0" err="1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strict_types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1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// Tentative de chargement magique du fichier contenant la classe non définie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 err="1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spl_autoload_register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</a:t>
            </a:r>
            <a:r>
              <a:rPr lang="fr-FR" sz="2000" b="1" dirty="0" err="1">
                <a:solidFill>
                  <a:srgbClr val="A020F0"/>
                </a:solidFill>
                <a:latin typeface="Consolas" panose="020B0609020204030204" pitchFamily="49" charset="0"/>
                <a:ea typeface="Calibri"/>
                <a:cs typeface="Times New Roman"/>
              </a:rPr>
              <a:t>function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</a:rPr>
              <a:t>string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className</a:t>
            </a:r>
            <a:r>
              <a:rPr lang="fr-FR" sz="2000" b="1" dirty="0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 </a:t>
            </a: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/* Nom de la classe indéfinie */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{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// fichier --&gt; </a:t>
            </a:r>
            <a:r>
              <a:rPr lang="fr-FR" sz="2000" b="1" dirty="0" err="1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répertoire_de_ce_fichier</a:t>
            </a: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/src/</a:t>
            </a:r>
            <a:r>
              <a:rPr lang="fr-FR" sz="2000" b="1" dirty="0" err="1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les_namespaces</a:t>
            </a: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</a:t>
            </a:r>
            <a:r>
              <a:rPr lang="fr-FR" sz="2000" b="1" dirty="0" err="1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nom_classe.php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fileName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implode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'/'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explode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'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\\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'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className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))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;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wholeFileName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__DIR__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.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'/</a:t>
            </a:r>
            <a:r>
              <a:rPr lang="fr-FR" sz="20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src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/'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.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fileName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.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'.</a:t>
            </a:r>
            <a:r>
              <a:rPr lang="fr-FR" sz="20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php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'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endParaRPr lang="fr-FR" sz="2000" b="1" dirty="0">
              <a:solidFill>
                <a:srgbClr val="000000"/>
              </a:solidFill>
              <a:latin typeface="Consolas" panose="020B0609020204030204" pitchFamily="49" charset="0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// Fichier existe ?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if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file_exists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wholeFileName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))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{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    </a:t>
            </a: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// Oui : l'inclure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    </a:t>
            </a:r>
            <a:r>
              <a:rPr lang="fr-FR" sz="2000" b="1" dirty="0" err="1">
                <a:solidFill>
                  <a:srgbClr val="A020F0"/>
                </a:solidFill>
                <a:latin typeface="Consolas" panose="020B0609020204030204" pitchFamily="49" charset="0"/>
                <a:ea typeface="Calibri"/>
                <a:cs typeface="Times New Roman"/>
              </a:rPr>
              <a:t>require_once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2000" b="1" dirty="0">
                <a:solidFill>
                  <a:srgbClr val="A52A2A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2000" b="1" dirty="0" err="1">
                <a:solidFill>
                  <a:srgbClr val="008B8B"/>
                </a:solidFill>
                <a:latin typeface="Consolas" panose="020B0609020204030204" pitchFamily="49" charset="0"/>
                <a:ea typeface="Calibri"/>
                <a:cs typeface="Times New Roman"/>
              </a:rPr>
              <a:t>wholeFileName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}</a:t>
            </a:r>
            <a:r>
              <a:rPr lang="fr-FR" sz="20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 // Sinon, ne pas produire d'erreur, une autre fonction peut le trouver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  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}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br>
              <a:rPr lang="fr-FR" sz="2000" b="1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Times New Roman"/>
              </a:rPr>
            </a:br>
            <a:endParaRPr lang="fr-FR" sz="20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81B791-D109-400E-9350-A48C581500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7F2A1CB-FD0F-4363-8041-70EEBED63815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48735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Espaces de noms : auto-chargement par </a:t>
            </a:r>
            <a:r>
              <a:rPr lang="fr-FR" b="1" dirty="0">
                <a:latin typeface="Consolas" panose="020B0609020204030204" pitchFamily="49" charset="0"/>
              </a:rPr>
              <a:t>Composer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>
                <a:latin typeface="Consolas" panose="020B0609020204030204" pitchFamily="49" charset="0"/>
                <a:cs typeface="Courier New" pitchFamily="49" charset="0"/>
              </a:rPr>
              <a:t>https://getcomposer.org/</a:t>
            </a:r>
          </a:p>
          <a:p>
            <a:pPr>
              <a:defRPr/>
            </a:pPr>
            <a:r>
              <a:rPr lang="pt-BR" dirty="0">
                <a:cs typeface="Courier New" pitchFamily="49" charset="0"/>
              </a:rPr>
              <a:t>Outil de </a:t>
            </a:r>
            <a:r>
              <a:rPr lang="pt-BR" dirty="0">
                <a:solidFill>
                  <a:schemeClr val="bg1"/>
                </a:solidFill>
                <a:cs typeface="Courier New" pitchFamily="49" charset="0"/>
              </a:rPr>
              <a:t>gestion des dépendances de bibliothèques</a:t>
            </a:r>
          </a:p>
          <a:p>
            <a:pPr>
              <a:defRPr/>
            </a:pPr>
            <a:r>
              <a:rPr lang="pt-BR" dirty="0">
                <a:cs typeface="Courier New" pitchFamily="49" charset="0"/>
              </a:rPr>
              <a:t>Écrit en </a:t>
            </a:r>
            <a:r>
              <a:rPr lang="pt-BR" dirty="0">
                <a:solidFill>
                  <a:schemeClr val="bg1"/>
                </a:solidFill>
                <a:cs typeface="Courier New" pitchFamily="49" charset="0"/>
              </a:rPr>
              <a:t>PHP</a:t>
            </a:r>
            <a:r>
              <a:rPr lang="pt-BR" dirty="0">
                <a:cs typeface="Courier New" pitchFamily="49" charset="0"/>
              </a:rPr>
              <a:t>, utilisé en </a:t>
            </a:r>
            <a:r>
              <a:rPr lang="pt-BR" dirty="0">
                <a:solidFill>
                  <a:schemeClr val="bg1"/>
                </a:solidFill>
                <a:cs typeface="Courier New" pitchFamily="49" charset="0"/>
              </a:rPr>
              <a:t>ligne de commande</a:t>
            </a:r>
          </a:p>
          <a:p>
            <a:pPr>
              <a:defRPr/>
            </a:pPr>
            <a:r>
              <a:rPr lang="pt-BR" dirty="0">
                <a:solidFill>
                  <a:schemeClr val="bg1"/>
                </a:solidFill>
                <a:cs typeface="Courier New" pitchFamily="49" charset="0"/>
              </a:rPr>
              <a:t>Configuration</a:t>
            </a:r>
            <a:r>
              <a:rPr lang="pt-BR" dirty="0">
                <a:cs typeface="Courier New" pitchFamily="49" charset="0"/>
              </a:rPr>
              <a:t> des bibliothèques, de leurs dépendances et de l'auto-chargement dans </a:t>
            </a:r>
            <a:r>
              <a:rPr lang="pt-B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composer.json</a:t>
            </a:r>
          </a:p>
          <a:p>
            <a:pPr>
              <a:defRPr/>
            </a:pPr>
            <a:r>
              <a:rPr lang="pt-BR" dirty="0">
                <a:cs typeface="Courier New" pitchFamily="49" charset="0"/>
              </a:rPr>
              <a:t>Structure classique :</a:t>
            </a:r>
          </a:p>
          <a:p>
            <a:pPr lvl="1">
              <a:defRPr/>
            </a:pPr>
            <a:r>
              <a:rPr lang="pt-BR" b="1" dirty="0">
                <a:latin typeface="Consolas" panose="020B0609020204030204" pitchFamily="49" charset="0"/>
                <a:cs typeface="Courier New" pitchFamily="49" charset="0"/>
              </a:rPr>
              <a:t>src/</a:t>
            </a:r>
            <a:r>
              <a:rPr lang="pt-BR" dirty="0">
                <a:cs typeface="Courier New" pitchFamily="49" charset="0"/>
              </a:rPr>
              <a:t> : les classes sources</a:t>
            </a:r>
          </a:p>
          <a:p>
            <a:pPr lvl="1">
              <a:defRPr/>
            </a:pPr>
            <a:r>
              <a:rPr lang="pt-BR" b="1" dirty="0">
                <a:latin typeface="Consolas" panose="020B0609020204030204" pitchFamily="49" charset="0"/>
                <a:cs typeface="Courier New" pitchFamily="49" charset="0"/>
              </a:rPr>
              <a:t>tests/</a:t>
            </a:r>
            <a:r>
              <a:rPr lang="pt-BR" dirty="0">
                <a:cs typeface="Courier New" pitchFamily="49" charset="0"/>
              </a:rPr>
              <a:t> : les tests</a:t>
            </a:r>
          </a:p>
          <a:p>
            <a:pPr lvl="1">
              <a:defRPr/>
            </a:pPr>
            <a:r>
              <a:rPr lang="pt-BR" b="1" dirty="0">
                <a:latin typeface="Consolas" panose="020B0609020204030204" pitchFamily="49" charset="0"/>
                <a:cs typeface="Courier New" pitchFamily="49" charset="0"/>
              </a:rPr>
              <a:t>vendor/</a:t>
            </a:r>
            <a:r>
              <a:rPr lang="pt-BR" dirty="0">
                <a:cs typeface="Courier New" pitchFamily="49" charset="0"/>
              </a:rPr>
              <a:t> : les biliothèques</a:t>
            </a:r>
          </a:p>
          <a:p>
            <a:pPr lvl="1">
              <a:defRPr/>
            </a:pPr>
            <a:r>
              <a:rPr lang="pt-BR" b="1" dirty="0">
                <a:latin typeface="Consolas" panose="020B0609020204030204" pitchFamily="49" charset="0"/>
                <a:cs typeface="Courier New" pitchFamily="49" charset="0"/>
              </a:rPr>
              <a:t>vendor/autoload.php</a:t>
            </a:r>
            <a:r>
              <a:rPr lang="pt-BR" dirty="0">
                <a:cs typeface="Courier New" pitchFamily="49" charset="0"/>
              </a:rPr>
              <a:t> : l'auto-chargement généré par </a:t>
            </a:r>
            <a:r>
              <a:rPr lang="pt-BR" b="1" dirty="0">
                <a:latin typeface="Consolas" panose="020B0609020204030204" pitchFamily="49" charset="0"/>
                <a:cs typeface="Courier New" pitchFamily="49" charset="0"/>
              </a:rPr>
              <a:t>Composer</a:t>
            </a:r>
          </a:p>
          <a:p>
            <a:pPr>
              <a:defRPr/>
            </a:pPr>
            <a:endParaRPr lang="pt-BR" b="1" dirty="0">
              <a:solidFill>
                <a:schemeClr val="bg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81B791-D109-400E-9350-A48C581500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43F1AD0-2769-4244-8A6A-593B1846BCE5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3581149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Initialisation de projet </a:t>
            </a:r>
            <a:r>
              <a:rPr lang="fr-FR" b="1" dirty="0">
                <a:latin typeface="Consolas" panose="020B0609020204030204" pitchFamily="49" charset="0"/>
              </a:rPr>
              <a:t>Composer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pt-BR" dirty="0">
                <a:cs typeface="Courier New" pitchFamily="49" charset="0"/>
              </a:rPr>
              <a:t>Initialisation d'un projet </a:t>
            </a:r>
            <a:r>
              <a:rPr lang="pt-BR" b="1" dirty="0">
                <a:latin typeface="Consolas" panose="020B0609020204030204" pitchFamily="49" charset="0"/>
                <a:cs typeface="Courier New" pitchFamily="49" charset="0"/>
              </a:rPr>
              <a:t>Composer</a:t>
            </a:r>
            <a:r>
              <a:rPr lang="pt-BR" dirty="0">
                <a:cs typeface="Courier New" pitchFamily="49" charset="0"/>
              </a:rPr>
              <a:t> :</a:t>
            </a:r>
            <a:endParaRPr lang="pt-BR" dirty="0">
              <a:solidFill>
                <a:schemeClr val="bg1"/>
              </a:solidFill>
              <a:cs typeface="Courier New" pitchFamily="49" charset="0"/>
            </a:endParaRPr>
          </a:p>
          <a:p>
            <a:pPr marL="457200" lvl="1" indent="0">
              <a:buNone/>
              <a:defRPr/>
            </a:pPr>
            <a:r>
              <a:rPr lang="pt-BR" b="1" dirty="0">
                <a:solidFill>
                  <a:schemeClr val="accent2"/>
                </a:solidFill>
                <a:latin typeface="Consolas" panose="020B0609020204030204" pitchFamily="49" charset="0"/>
                <a:cs typeface="Courier New" pitchFamily="49" charset="0"/>
              </a:rPr>
              <a:t>composer init</a:t>
            </a:r>
          </a:p>
          <a:p>
            <a:pPr marL="57150" indent="0">
              <a:buNone/>
              <a:defRPr/>
            </a:pPr>
            <a:r>
              <a:rPr lang="pt-BR" dirty="0">
                <a:ea typeface="+mn-ea"/>
                <a:cs typeface="Courier New" pitchFamily="49" charset="0"/>
              </a:rPr>
              <a:t>Génère le fichier </a:t>
            </a:r>
            <a:r>
              <a:rPr lang="pt-BR" b="1" dirty="0">
                <a:solidFill>
                  <a:schemeClr val="accent2"/>
                </a:solidFill>
                <a:latin typeface="Consolas" panose="020B0609020204030204" pitchFamily="49" charset="0"/>
                <a:ea typeface="+mn-ea"/>
                <a:cs typeface="Courier New" pitchFamily="49" charset="0"/>
              </a:rPr>
              <a:t>composer.json</a:t>
            </a:r>
            <a:r>
              <a:rPr lang="pt-BR" dirty="0">
                <a:ea typeface="+mn-ea"/>
                <a:cs typeface="Courier New" pitchFamily="49" charset="0"/>
              </a:rPr>
              <a:t> :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"name": "cutron01/composer",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"authors": [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    {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        "name": "Jérôme Cutrona",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        "email": "jerome.cutrona@univ-reims.fr"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    }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],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"require": {}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pt-BR" sz="2000" b="1" dirty="0">
              <a:solidFill>
                <a:schemeClr val="bg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81B791-D109-400E-9350-A48C581500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B5C6D82-E1AE-4D45-AE6F-A7088B3FC455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450557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Configuration de l'auto-chargement avec </a:t>
            </a:r>
            <a:r>
              <a:rPr lang="fr-FR" b="1" dirty="0">
                <a:latin typeface="Consolas" panose="020B0609020204030204" pitchFamily="49" charset="0"/>
              </a:rPr>
              <a:t>Composer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pt-BR" dirty="0">
                <a:cs typeface="Courier New" pitchFamily="49" charset="0"/>
              </a:rPr>
              <a:t>Auto-chargement au standard PSR-4 : </a:t>
            </a:r>
            <a:r>
              <a:rPr lang="pt-BR" sz="2400" dirty="0">
                <a:cs typeface="Courier New" pitchFamily="49" charset="0"/>
                <a:hlinkClick r:id="rId2"/>
              </a:rPr>
              <a:t>https://www.php-fig.org/psr/psr-4/</a:t>
            </a:r>
            <a:endParaRPr lang="pt-BR" sz="2400" dirty="0">
              <a:solidFill>
                <a:schemeClr val="bg1"/>
              </a:solidFill>
              <a:cs typeface="Courier New" pitchFamily="49" charset="0"/>
            </a:endParaRPr>
          </a:p>
          <a:p>
            <a:pPr marL="57150" indent="0">
              <a:buNone/>
              <a:defRPr/>
            </a:pPr>
            <a:r>
              <a:rPr lang="pt-BR" dirty="0">
                <a:ea typeface="+mn-ea"/>
                <a:cs typeface="Courier New" pitchFamily="49" charset="0"/>
              </a:rPr>
              <a:t>Configuration dans le fichier </a:t>
            </a:r>
            <a:r>
              <a:rPr lang="pt-BR" b="1" dirty="0">
                <a:solidFill>
                  <a:schemeClr val="accent2"/>
                </a:solidFill>
                <a:latin typeface="Consolas" panose="020B0609020204030204" pitchFamily="49" charset="0"/>
                <a:ea typeface="+mn-ea"/>
                <a:cs typeface="Courier New" pitchFamily="49" charset="0"/>
              </a:rPr>
              <a:t>composer.json</a:t>
            </a:r>
            <a:r>
              <a:rPr lang="pt-BR" dirty="0">
                <a:ea typeface="+mn-ea"/>
                <a:cs typeface="Courier New" pitchFamily="49" charset="0"/>
              </a:rPr>
              <a:t> :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...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"require": {},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"autoload": {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    "psr-4": {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        "Prj\\" : "src/"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    }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},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    "autoload-dev": {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...</a:t>
            </a:r>
          </a:p>
          <a:p>
            <a:pPr marL="457200" lvl="1" indent="0">
              <a:buNone/>
              <a:defRPr/>
            </a:pPr>
            <a:r>
              <a:rPr lang="pt-BR" sz="20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pt-BR" sz="2000" b="1" dirty="0">
              <a:solidFill>
                <a:schemeClr val="bg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81B791-D109-400E-9350-A48C581500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27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EAEEAE5-D2F4-4B36-9C93-94A15D692AE4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D95E8E10-2F3E-438A-9D40-FF75B6CEB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042" y="2898772"/>
            <a:ext cx="4213358" cy="5302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108850" tIns="54425" rIns="108850" bIns="54425"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Espace de nom cherché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CCB5A35E-10D1-4919-BACE-E6F527B9E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632" y="4121657"/>
            <a:ext cx="1080120" cy="36044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108850" tIns="54425" rIns="108850" bIns="54425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AutoShape 9">
            <a:extLst>
              <a:ext uri="{FF2B5EF4-FFF2-40B4-BE49-F238E27FC236}">
                <a16:creationId xmlns:a16="http://schemas.microsoft.com/office/drawing/2014/main" id="{FD5F2D60-1143-46EB-8DA9-9E138169FB7B}"/>
              </a:ext>
            </a:extLst>
          </p:cNvPr>
          <p:cNvCxnSpPr>
            <a:cxnSpLocks noChangeShapeType="1"/>
            <a:stCxn id="7" idx="1"/>
            <a:endCxn id="8" idx="0"/>
          </p:cNvCxnSpPr>
          <p:nvPr/>
        </p:nvCxnSpPr>
        <p:spPr bwMode="auto">
          <a:xfrm flipH="1">
            <a:off x="3323692" y="3163886"/>
            <a:ext cx="4045350" cy="95777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AutoShape 7">
            <a:extLst>
              <a:ext uri="{FF2B5EF4-FFF2-40B4-BE49-F238E27FC236}">
                <a16:creationId xmlns:a16="http://schemas.microsoft.com/office/drawing/2014/main" id="{000CDA3A-9C38-40AB-B786-3E2B0B620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042" y="3474836"/>
            <a:ext cx="4213358" cy="5302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108850" tIns="54425" rIns="108850" bIns="54425"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Répertoire où le trouver</a:t>
            </a:r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id="{AD5313C5-6B6F-4F85-9915-8C6995226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42" y="4118852"/>
            <a:ext cx="864096" cy="36044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108850" tIns="54425" rIns="108850" bIns="54425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AutoShape 9">
            <a:extLst>
              <a:ext uri="{FF2B5EF4-FFF2-40B4-BE49-F238E27FC236}">
                <a16:creationId xmlns:a16="http://schemas.microsoft.com/office/drawing/2014/main" id="{7CD036F7-1EC3-4D5E-B54F-5DEEDAD6D5C8}"/>
              </a:ext>
            </a:extLst>
          </p:cNvPr>
          <p:cNvCxnSpPr>
            <a:cxnSpLocks noChangeShapeType="1"/>
            <a:stCxn id="14" idx="1"/>
            <a:endCxn id="15" idx="3"/>
          </p:cNvCxnSpPr>
          <p:nvPr/>
        </p:nvCxnSpPr>
        <p:spPr bwMode="auto">
          <a:xfrm flipH="1">
            <a:off x="5089338" y="3739950"/>
            <a:ext cx="2279704" cy="559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AutoShape 5">
            <a:extLst>
              <a:ext uri="{FF2B5EF4-FFF2-40B4-BE49-F238E27FC236}">
                <a16:creationId xmlns:a16="http://schemas.microsoft.com/office/drawing/2014/main" id="{07D16149-F0BF-4017-99A0-6868C95F2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0603" y="4032043"/>
            <a:ext cx="4991796" cy="510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Il peut y avoir plusieurs recherches</a:t>
            </a:r>
          </a:p>
        </p:txBody>
      </p:sp>
      <p:sp>
        <p:nvSpPr>
          <p:cNvPr id="47" name="AutoShape 7">
            <a:extLst>
              <a:ext uri="{FF2B5EF4-FFF2-40B4-BE49-F238E27FC236}">
                <a16:creationId xmlns:a16="http://schemas.microsoft.com/office/drawing/2014/main" id="{75C30627-56D4-4375-AD55-DD7E0CA0F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042" y="2300594"/>
            <a:ext cx="4213358" cy="5302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108850" tIns="54425" rIns="108850" bIns="54425"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Auto-chargement</a:t>
            </a:r>
          </a:p>
        </p:txBody>
      </p:sp>
      <p:sp>
        <p:nvSpPr>
          <p:cNvPr id="48" name="AutoShape 8">
            <a:extLst>
              <a:ext uri="{FF2B5EF4-FFF2-40B4-BE49-F238E27FC236}">
                <a16:creationId xmlns:a16="http://schemas.microsoft.com/office/drawing/2014/main" id="{261CCB23-4BD7-4831-9518-40669438C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184" y="3402299"/>
            <a:ext cx="3638728" cy="1484512"/>
          </a:xfrm>
          <a:prstGeom prst="roundRect">
            <a:avLst>
              <a:gd name="adj" fmla="val 8256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108850" tIns="54425" rIns="108850" bIns="54425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9" name="AutoShape 9">
            <a:extLst>
              <a:ext uri="{FF2B5EF4-FFF2-40B4-BE49-F238E27FC236}">
                <a16:creationId xmlns:a16="http://schemas.microsoft.com/office/drawing/2014/main" id="{1B14CE22-6CA2-43E9-8D65-AAF3AAFA1A80}"/>
              </a:ext>
            </a:extLst>
          </p:cNvPr>
          <p:cNvCxnSpPr>
            <a:cxnSpLocks noChangeShapeType="1"/>
            <a:stCxn id="47" idx="1"/>
            <a:endCxn id="48" idx="0"/>
          </p:cNvCxnSpPr>
          <p:nvPr/>
        </p:nvCxnSpPr>
        <p:spPr bwMode="auto">
          <a:xfrm flipH="1">
            <a:off x="3484548" y="2565708"/>
            <a:ext cx="3884494" cy="83659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AutoShape 7">
            <a:extLst>
              <a:ext uri="{FF2B5EF4-FFF2-40B4-BE49-F238E27FC236}">
                <a16:creationId xmlns:a16="http://schemas.microsoft.com/office/drawing/2014/main" id="{5AE97A54-548A-46FF-A07E-3E4637EE0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041" y="4616936"/>
            <a:ext cx="4213358" cy="93885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108850" tIns="54425" rIns="108850" bIns="54425"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Auto-chargement  pour le développement</a:t>
            </a:r>
          </a:p>
        </p:txBody>
      </p:sp>
      <p:sp>
        <p:nvSpPr>
          <p:cNvPr id="18" name="AutoShape 8">
            <a:extLst>
              <a:ext uri="{FF2B5EF4-FFF2-40B4-BE49-F238E27FC236}">
                <a16:creationId xmlns:a16="http://schemas.microsoft.com/office/drawing/2014/main" id="{A3285AC7-876A-4AFB-B86B-A4B5E3C0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183" y="5201080"/>
            <a:ext cx="3638728" cy="676191"/>
          </a:xfrm>
          <a:prstGeom prst="roundRect">
            <a:avLst>
              <a:gd name="adj" fmla="val 8256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lIns="108850" tIns="54425" rIns="108850" bIns="54425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AutoShape 9">
            <a:extLst>
              <a:ext uri="{FF2B5EF4-FFF2-40B4-BE49-F238E27FC236}">
                <a16:creationId xmlns:a16="http://schemas.microsoft.com/office/drawing/2014/main" id="{88AD2A29-8251-4228-99C1-2C18291F178B}"/>
              </a:ext>
            </a:extLst>
          </p:cNvPr>
          <p:cNvCxnSpPr>
            <a:cxnSpLocks noChangeShapeType="1"/>
            <a:stCxn id="17" idx="1"/>
            <a:endCxn id="18" idx="3"/>
          </p:cNvCxnSpPr>
          <p:nvPr/>
        </p:nvCxnSpPr>
        <p:spPr bwMode="auto">
          <a:xfrm flipH="1">
            <a:off x="5303911" y="5086362"/>
            <a:ext cx="2065130" cy="45281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021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  <p:bldP spid="28" grpId="0" animBg="1"/>
      <p:bldP spid="47" grpId="0" animBg="1"/>
      <p:bldP spid="48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de l'auto-chargement avec </a:t>
            </a:r>
            <a:r>
              <a:rPr lang="fr-FR" b="1" dirty="0">
                <a:latin typeface="Consolas" panose="020B0609020204030204" pitchFamily="49" charset="0"/>
              </a:rPr>
              <a:t>Composer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pt-BR" dirty="0">
                <a:cs typeface="Courier New" pitchFamily="49" charset="0"/>
              </a:rPr>
              <a:t>Génération de l'auto-chargement :</a:t>
            </a:r>
            <a:endParaRPr lang="pt-BR" dirty="0">
              <a:solidFill>
                <a:schemeClr val="bg1"/>
              </a:solidFill>
              <a:cs typeface="Courier New" pitchFamily="49" charset="0"/>
            </a:endParaRPr>
          </a:p>
          <a:p>
            <a:pPr marL="457200" lvl="1" indent="0">
              <a:buNone/>
              <a:defRPr/>
            </a:pPr>
            <a:r>
              <a:rPr lang="pt-BR" b="1" dirty="0">
                <a:solidFill>
                  <a:schemeClr val="accent2"/>
                </a:solidFill>
                <a:latin typeface="Consolas" panose="020B0609020204030204" pitchFamily="49" charset="0"/>
                <a:cs typeface="Courier New" pitchFamily="49" charset="0"/>
              </a:rPr>
              <a:t>composer dump-autolad</a:t>
            </a:r>
          </a:p>
          <a:p>
            <a:pPr marL="57150" indent="0">
              <a:buNone/>
              <a:defRPr/>
            </a:pPr>
            <a:r>
              <a:rPr lang="pt-BR" dirty="0">
                <a:ea typeface="+mn-ea"/>
                <a:cs typeface="Courier New" pitchFamily="49" charset="0"/>
              </a:rPr>
              <a:t>Utilisation de l'auto-chargement </a:t>
            </a:r>
            <a:r>
              <a:rPr lang="pt-BR" b="1" dirty="0">
                <a:solidFill>
                  <a:schemeClr val="accent2"/>
                </a:solidFill>
                <a:latin typeface="Consolas" panose="020B0609020204030204" pitchFamily="49" charset="0"/>
                <a:ea typeface="+mn-ea"/>
                <a:cs typeface="Courier New" pitchFamily="49" charset="0"/>
              </a:rPr>
              <a:t>vendor/autoload.php</a:t>
            </a:r>
            <a:r>
              <a:rPr lang="pt-BR" dirty="0">
                <a:ea typeface="+mn-ea"/>
                <a:cs typeface="Courier New" pitchFamily="49" charset="0"/>
              </a:rPr>
              <a:t> dans un programme :</a:t>
            </a:r>
          </a:p>
          <a:p>
            <a:pPr marL="400050" lvl="1" indent="0">
              <a:buNone/>
            </a:pPr>
            <a:r>
              <a:rPr lang="fr-FR" b="1" i="0" dirty="0">
                <a:solidFill>
                  <a:srgbClr val="0033B3"/>
                </a:solidFill>
                <a:latin typeface="Consolas" panose="020B0609020204030204" pitchFamily="49" charset="0"/>
              </a:rPr>
              <a:t>&lt;?</a:t>
            </a:r>
            <a:r>
              <a:rPr lang="fr-FR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php</a:t>
            </a:r>
            <a:br>
              <a:rPr lang="fr-FR" b="1" i="0" dirty="0">
                <a:solidFill>
                  <a:srgbClr val="0033B3"/>
                </a:solidFill>
                <a:latin typeface="Consolas" panose="020B0609020204030204" pitchFamily="49" charset="0"/>
              </a:rPr>
            </a:br>
            <a:br>
              <a:rPr lang="fr-FR" b="1" i="0" dirty="0">
                <a:solidFill>
                  <a:srgbClr val="0033B3"/>
                </a:solidFill>
                <a:latin typeface="Consolas" panose="020B0609020204030204" pitchFamily="49" charset="0"/>
              </a:rPr>
            </a:br>
            <a:r>
              <a:rPr lang="fr-FR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require_once</a:t>
            </a:r>
            <a:r>
              <a:rPr lang="fr-FR" b="1" i="0" dirty="0">
                <a:solidFill>
                  <a:srgbClr val="0033B3"/>
                </a:solidFill>
                <a:latin typeface="Consolas" panose="020B0609020204030204" pitchFamily="49" charset="0"/>
              </a:rPr>
              <a:t> </a:t>
            </a:r>
            <a:r>
              <a:rPr lang="fr-FR" b="1" i="1" dirty="0">
                <a:solidFill>
                  <a:srgbClr val="871094"/>
                </a:solidFill>
                <a:latin typeface="Consolas" panose="020B0609020204030204" pitchFamily="49" charset="0"/>
              </a:rPr>
              <a:t>__DIR__</a:t>
            </a:r>
            <a:r>
              <a:rPr lang="fr-FR" b="1" i="0" dirty="0">
                <a:solidFill>
                  <a:srgbClr val="080808"/>
                </a:solidFill>
                <a:latin typeface="Consolas" panose="020B0609020204030204" pitchFamily="49" charset="0"/>
              </a:rPr>
              <a:t>.</a:t>
            </a:r>
            <a:r>
              <a:rPr lang="fr-FR" b="1" i="0" dirty="0">
                <a:solidFill>
                  <a:srgbClr val="067D17"/>
                </a:solidFill>
                <a:latin typeface="Consolas" panose="020B0609020204030204" pitchFamily="49" charset="0"/>
              </a:rPr>
              <a:t>'/</a:t>
            </a:r>
            <a:r>
              <a:rPr lang="fr-FR" b="1" i="0" dirty="0" err="1">
                <a:solidFill>
                  <a:srgbClr val="067D17"/>
                </a:solidFill>
                <a:latin typeface="Consolas" panose="020B0609020204030204" pitchFamily="49" charset="0"/>
              </a:rPr>
              <a:t>vendor</a:t>
            </a:r>
            <a:r>
              <a:rPr lang="fr-FR" b="1" i="0" dirty="0">
                <a:solidFill>
                  <a:srgbClr val="067D17"/>
                </a:solidFill>
                <a:latin typeface="Consolas" panose="020B0609020204030204" pitchFamily="49" charset="0"/>
              </a:rPr>
              <a:t>/</a:t>
            </a:r>
            <a:r>
              <a:rPr lang="fr-FR" b="1" i="0" dirty="0" err="1">
                <a:solidFill>
                  <a:srgbClr val="067D17"/>
                </a:solidFill>
                <a:latin typeface="Consolas" panose="020B0609020204030204" pitchFamily="49" charset="0"/>
              </a:rPr>
              <a:t>autoload.php</a:t>
            </a:r>
            <a:r>
              <a:rPr lang="fr-FR" b="1" i="0" dirty="0">
                <a:solidFill>
                  <a:srgbClr val="067D17"/>
                </a:solidFill>
                <a:latin typeface="Consolas" panose="020B0609020204030204" pitchFamily="49" charset="0"/>
              </a:rPr>
              <a:t>'</a:t>
            </a:r>
            <a:r>
              <a:rPr lang="fr-FR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endParaRPr lang="fr-FR" b="1" i="0" dirty="0">
              <a:solidFill>
                <a:srgbClr val="0033B3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fr-FR" b="1" i="0" dirty="0">
                <a:solidFill>
                  <a:srgbClr val="0033B3"/>
                </a:solidFill>
                <a:latin typeface="Consolas" panose="020B0609020204030204" pitchFamily="49" charset="0"/>
              </a:rPr>
              <a:t>use </a:t>
            </a:r>
            <a:r>
              <a:rPr lang="fr-FR" b="1" i="0" dirty="0" err="1">
                <a:solidFill>
                  <a:srgbClr val="000000"/>
                </a:solidFill>
                <a:latin typeface="Consolas" panose="020B0609020204030204" pitchFamily="49" charset="0"/>
              </a:rPr>
              <a:t>Prj</a:t>
            </a:r>
            <a:r>
              <a:rPr lang="fr-FR" b="1" i="0" dirty="0">
                <a:solidFill>
                  <a:srgbClr val="080808"/>
                </a:solidFill>
                <a:latin typeface="Consolas" panose="020B0609020204030204" pitchFamily="49" charset="0"/>
              </a:rPr>
              <a:t>\</a:t>
            </a:r>
            <a:r>
              <a:rPr lang="fr-F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MySql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\Connection</a:t>
            </a:r>
            <a:r>
              <a:rPr lang="fr-FR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endParaRPr lang="fr-FR" b="1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fr-FR" b="1" i="0" dirty="0">
                <a:solidFill>
                  <a:srgbClr val="080808"/>
                </a:solidFill>
                <a:latin typeface="Consolas" panose="020B0609020204030204" pitchFamily="49" charset="0"/>
              </a:rPr>
              <a:t>…</a:t>
            </a:r>
            <a:br>
              <a:rPr lang="fr-FR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br>
              <a:rPr lang="fr-FR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endParaRPr lang="fr-FR" b="1" i="0" dirty="0">
              <a:solidFill>
                <a:srgbClr val="080808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C81B791-D109-400E-9350-A48C5815008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28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85D3E78-6B9C-4E4F-8DF4-6D4319CA9EAD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7D69CCC4-1CB5-4EDF-A884-66841329E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400" y="4261564"/>
            <a:ext cx="5337000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Uniquement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dans les </a:t>
            </a: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programmes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</a:p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Jamais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d'inclusions dans une </a:t>
            </a: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classe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</a:p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 </a:t>
            </a:r>
            <a:r>
              <a:rPr lang="fr-F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classe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doit rester </a:t>
            </a:r>
            <a:r>
              <a:rPr lang="fr-F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indépendante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5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Développement orienté objet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1 classe = 1 fichier</a:t>
            </a:r>
            <a:endParaRPr lang="fr-FR" b="1" dirty="0"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fr-FR" dirty="0"/>
              <a:t>Utilisation des classes</a:t>
            </a:r>
          </a:p>
          <a:p>
            <a:pPr lvl="1">
              <a:defRPr/>
            </a:pPr>
            <a:r>
              <a:rPr lang="fr-FR" dirty="0"/>
              <a:t>dans les programmes : </a:t>
            </a:r>
            <a:r>
              <a:rPr lang="fr-FR" b="1" dirty="0" err="1">
                <a:latin typeface="Consolas" panose="020B0609020204030204" pitchFamily="49" charset="0"/>
              </a:rPr>
              <a:t>require_once</a:t>
            </a:r>
            <a:r>
              <a:rPr lang="fr-FR" dirty="0"/>
              <a:t> </a:t>
            </a:r>
          </a:p>
          <a:p>
            <a:pPr lvl="1">
              <a:defRPr/>
            </a:pPr>
            <a:r>
              <a:rPr lang="fr-FR" dirty="0"/>
              <a:t>dans les classes : </a:t>
            </a:r>
            <a:r>
              <a:rPr lang="fr-FR" b="1" dirty="0" err="1">
                <a:latin typeface="Consolas" panose="020B0609020204030204" pitchFamily="49" charset="0"/>
              </a:rPr>
              <a:t>require_once</a:t>
            </a:r>
            <a:r>
              <a:rPr lang="fr-FR" dirty="0"/>
              <a:t> </a:t>
            </a:r>
          </a:p>
          <a:p>
            <a:pPr eaLnBrk="1" hangingPunct="1">
              <a:defRPr/>
            </a:pPr>
            <a:r>
              <a:rPr lang="fr-FR" dirty="0"/>
              <a:t>Organisation des fichiers de classes</a:t>
            </a:r>
          </a:p>
          <a:p>
            <a:pPr lvl="1">
              <a:defRPr/>
            </a:pPr>
            <a:r>
              <a:rPr lang="fr-FR" dirty="0"/>
              <a:t>petit projet : tout dans une répertoire</a:t>
            </a:r>
            <a:endParaRPr lang="fr-FR" b="1" dirty="0">
              <a:latin typeface="Consolas" panose="020B0609020204030204" pitchFamily="49" charset="0"/>
            </a:endParaRPr>
          </a:p>
          <a:p>
            <a:pPr lvl="1">
              <a:defRPr/>
            </a:pPr>
            <a:r>
              <a:rPr lang="fr-FR" dirty="0"/>
              <a:t>Projet moyen : tout dans divers répertoires</a:t>
            </a:r>
            <a:endParaRPr lang="fr-FR" b="1"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dirty="0"/>
              <a:t>Noms des classes</a:t>
            </a:r>
          </a:p>
          <a:p>
            <a:pPr lvl="1">
              <a:defRPr/>
            </a:pPr>
            <a:r>
              <a:rPr lang="fr-FR" dirty="0"/>
              <a:t>petit projet : peu de classes</a:t>
            </a:r>
            <a:endParaRPr lang="fr-FR" b="1" dirty="0">
              <a:latin typeface="Consolas" panose="020B0609020204030204" pitchFamily="49" charset="0"/>
            </a:endParaRPr>
          </a:p>
          <a:p>
            <a:pPr lvl="1">
              <a:defRPr/>
            </a:pPr>
            <a:r>
              <a:rPr lang="fr-FR" dirty="0"/>
              <a:t>Projet moyen : classes de même nom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737600" y="6449539"/>
            <a:ext cx="2844800" cy="247650"/>
          </a:xfrm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82ABF853-6712-4203-92FB-63E3F3860D51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3</a:t>
            </a:fld>
            <a:endParaRPr lang="fr-FR" altLang="fr-FR" sz="12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553A41E-B92A-41F3-BA52-0677736F3DBB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  <a:endParaRPr lang="fr-FR" dirty="0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B75E2C4C-477A-46FA-8CD7-131B9364B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176" y="2264490"/>
            <a:ext cx="1678706" cy="4890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Fastidieux</a:t>
            </a:r>
            <a:r>
              <a:rPr lang="fr-F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!</a:t>
            </a:r>
            <a:endParaRPr lang="fr-FR" sz="2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31E1E44B-2693-49CA-9DC9-1245C824A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176" y="2762237"/>
            <a:ext cx="2857236" cy="4890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Dépendances fortes</a:t>
            </a: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196D9EEA-21C1-4C4A-B157-099DF08E2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176" y="3638438"/>
            <a:ext cx="2396036" cy="4890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Cas particulier…</a:t>
            </a:r>
            <a:endParaRPr lang="fr-FR" sz="2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AutoShape 5">
            <a:extLst>
              <a:ext uri="{FF2B5EF4-FFF2-40B4-BE49-F238E27FC236}">
                <a16:creationId xmlns:a16="http://schemas.microsoft.com/office/drawing/2014/main" id="{6477638D-487E-4155-8BBD-EB4908B21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176" y="4136185"/>
            <a:ext cx="3014232" cy="4890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Quelle organisation ?</a:t>
            </a:r>
          </a:p>
        </p:txBody>
      </p:sp>
      <p:sp>
        <p:nvSpPr>
          <p:cNvPr id="12" name="AutoShape 5">
            <a:extLst>
              <a:ext uri="{FF2B5EF4-FFF2-40B4-BE49-F238E27FC236}">
                <a16:creationId xmlns:a16="http://schemas.microsoft.com/office/drawing/2014/main" id="{42B22B73-B65F-4904-8706-1FDDE3C8D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176" y="5026909"/>
            <a:ext cx="2396036" cy="4890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Cas particulier…</a:t>
            </a: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21183B9A-CE49-44A5-8755-082090A08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176" y="5524656"/>
            <a:ext cx="2685675" cy="4890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Collisions de noms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D04CF-6D38-492D-B210-AD075BBE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des classes, des fichiers et de l'inclusion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93E444-B6B9-4BFE-B77E-FC2EA099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Nécessité de règles de nommage des fichiers :</a:t>
            </a:r>
          </a:p>
          <a:p>
            <a:pPr lvl="1"/>
            <a:r>
              <a:rPr lang="fr-FR" b="1" dirty="0" err="1">
                <a:latin typeface="Consolas" panose="020B0609020204030204" pitchFamily="49" charset="0"/>
              </a:rPr>
              <a:t>MyClass</a:t>
            </a:r>
            <a:r>
              <a:rPr lang="fr-FR" dirty="0"/>
              <a:t> dans </a:t>
            </a:r>
            <a:r>
              <a:rPr lang="fr-FR" b="1" dirty="0" err="1">
                <a:latin typeface="Consolas" panose="020B0609020204030204" pitchFamily="49" charset="0"/>
              </a:rPr>
              <a:t>MyClass.php</a:t>
            </a:r>
            <a:endParaRPr lang="fr-FR" dirty="0"/>
          </a:p>
          <a:p>
            <a:pPr lvl="1"/>
            <a:r>
              <a:rPr lang="fr-FR" dirty="0"/>
              <a:t>Tous les fichiers dans la sous-arborescence de </a:t>
            </a:r>
            <a:r>
              <a:rPr lang="fr-FR" b="1" dirty="0">
                <a:latin typeface="Consolas" panose="020B0609020204030204" pitchFamily="49" charset="0"/>
              </a:rPr>
              <a:t>src</a:t>
            </a:r>
          </a:p>
          <a:p>
            <a:pPr lvl="1"/>
            <a:r>
              <a:rPr lang="fr-FR" dirty="0"/>
              <a:t>Automatisation possible de l'inclusion</a:t>
            </a:r>
          </a:p>
          <a:p>
            <a:pPr lvl="1"/>
            <a:r>
              <a:rPr lang="fr-FR" dirty="0"/>
              <a:t>Uniformisation des projets</a:t>
            </a:r>
          </a:p>
          <a:p>
            <a:r>
              <a:rPr lang="fr-FR" dirty="0"/>
              <a:t>Noms de classes identiques :</a:t>
            </a:r>
          </a:p>
          <a:p>
            <a:pPr lvl="1"/>
            <a:r>
              <a:rPr lang="fr-FR" dirty="0"/>
              <a:t>Dans le projet ou dans diverses bibliothèques</a:t>
            </a:r>
          </a:p>
          <a:p>
            <a:pPr lvl="1"/>
            <a:r>
              <a:rPr lang="fr-FR" dirty="0"/>
              <a:t>Introduction des espaces de nommage (</a:t>
            </a:r>
            <a:r>
              <a:rPr lang="fr-FR" b="1" dirty="0" err="1">
                <a:latin typeface="Consolas" panose="020B0609020204030204" pitchFamily="49" charset="0"/>
              </a:rPr>
              <a:t>namespace</a:t>
            </a:r>
            <a:r>
              <a:rPr lang="fr-FR" dirty="0"/>
              <a:t>)</a:t>
            </a:r>
          </a:p>
          <a:p>
            <a:r>
              <a:rPr lang="fr-FR" dirty="0"/>
              <a:t>Gestion de l'ensemble</a:t>
            </a:r>
          </a:p>
          <a:p>
            <a:pPr lvl="1"/>
            <a:r>
              <a:rPr lang="fr-FR" dirty="0"/>
              <a:t>Manuelle</a:t>
            </a:r>
          </a:p>
          <a:p>
            <a:pPr lvl="1"/>
            <a:r>
              <a:rPr lang="fr-FR" dirty="0"/>
              <a:t>Utilisation de </a:t>
            </a:r>
            <a:r>
              <a:rPr lang="fr-FR" b="1" dirty="0">
                <a:latin typeface="Consolas" panose="020B0609020204030204" pitchFamily="49" charset="0"/>
              </a:rPr>
              <a:t>Composer</a:t>
            </a:r>
            <a:r>
              <a:rPr lang="fr-FR" dirty="0"/>
              <a:t> : </a:t>
            </a:r>
            <a:r>
              <a:rPr lang="fr-FR" dirty="0">
                <a:hlinkClick r:id="rId2"/>
              </a:rPr>
              <a:t>https://getcomposer.org/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F4C654-2945-4A30-BF18-B8806065E3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17EDDE-5C96-4771-9246-B979166D4769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0F864B-6C32-4299-8560-DBF6E8C6C5D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3D9A7B0-CFCB-42D7-9C04-6FC12FE5B0DD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1EC7A2-429D-4E38-A4CB-17829F131E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133420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Auto-chargement de classes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E39D7EE0-8BD8-474F-9D18-470223D90B01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A498063-0D9D-4803-8F41-53B790BC9886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Auto-chargement de classes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Événement déclenché si une </a:t>
            </a:r>
            <a:r>
              <a:rPr lang="fr-FR" dirty="0">
                <a:solidFill>
                  <a:schemeClr val="bg1"/>
                </a:solidFill>
              </a:rPr>
              <a:t>classe </a:t>
            </a:r>
            <a:r>
              <a:rPr lang="fr-FR" dirty="0"/>
              <a:t>n'est </a:t>
            </a:r>
            <a:r>
              <a:rPr lang="fr-FR" dirty="0">
                <a:solidFill>
                  <a:schemeClr val="bg1"/>
                </a:solidFill>
              </a:rPr>
              <a:t>pas encore définie </a:t>
            </a:r>
            <a:r>
              <a:rPr lang="fr-FR" dirty="0"/>
              <a:t>au moment de son utilisation</a:t>
            </a:r>
          </a:p>
          <a:p>
            <a:pPr eaLnBrk="1" hangingPunct="1">
              <a:defRPr/>
            </a:pPr>
            <a:r>
              <a:rPr lang="fr-FR" dirty="0"/>
              <a:t>Dernière chance pour </a:t>
            </a:r>
            <a:r>
              <a:rPr lang="fr-FR" dirty="0">
                <a:solidFill>
                  <a:schemeClr val="bg1"/>
                </a:solidFill>
              </a:rPr>
              <a:t>inclure </a:t>
            </a:r>
            <a:r>
              <a:rPr lang="fr-FR" dirty="0" err="1">
                <a:solidFill>
                  <a:schemeClr val="bg1"/>
                </a:solidFill>
              </a:rPr>
              <a:t>automagiquement</a:t>
            </a:r>
            <a:r>
              <a:rPr lang="fr-FR" dirty="0"/>
              <a:t> une définition de la classe manquante (et c'est vous le magicien !)</a:t>
            </a:r>
          </a:p>
          <a:p>
            <a:pPr eaLnBrk="1" hangingPunct="1">
              <a:defRPr/>
            </a:pPr>
            <a:r>
              <a:rPr lang="fr-FR" dirty="0"/>
              <a:t>Besoin d’une </a:t>
            </a:r>
            <a:r>
              <a:rPr lang="fr-FR" dirty="0">
                <a:solidFill>
                  <a:schemeClr val="bg1"/>
                </a:solidFill>
              </a:rPr>
              <a:t>règle claire </a:t>
            </a:r>
            <a:r>
              <a:rPr lang="fr-FR" dirty="0"/>
              <a:t>entre le </a:t>
            </a:r>
            <a:r>
              <a:rPr lang="fr-FR" dirty="0">
                <a:solidFill>
                  <a:schemeClr val="bg1"/>
                </a:solidFill>
              </a:rPr>
              <a:t>nom de classe </a:t>
            </a:r>
            <a:r>
              <a:rPr lang="fr-FR" dirty="0"/>
              <a:t>et le </a:t>
            </a:r>
            <a:r>
              <a:rPr lang="fr-FR" dirty="0">
                <a:solidFill>
                  <a:schemeClr val="bg1"/>
                </a:solidFill>
              </a:rPr>
              <a:t>nom du fichier </a:t>
            </a:r>
            <a:r>
              <a:rPr lang="fr-FR" dirty="0"/>
              <a:t>contenant sa définition</a:t>
            </a:r>
          </a:p>
          <a:p>
            <a:pPr>
              <a:defRPr/>
            </a:pPr>
            <a:r>
              <a:rPr lang="fr-FR" dirty="0"/>
              <a:t>Besoin d'unicité du nom de la classe</a:t>
            </a:r>
          </a:p>
          <a:p>
            <a:pPr eaLnBrk="1" hangingPunct="1">
              <a:defRPr/>
            </a:pPr>
            <a:r>
              <a:rPr lang="fr-FR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a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>
                <a:solidFill>
                  <a:srgbClr val="A020F0"/>
                </a:solidFill>
                <a:latin typeface="Consolas" panose="020B0609020204030204" pitchFamily="49" charset="0"/>
              </a:rPr>
              <a:t>new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Point</a:t>
            </a:r>
            <a:r>
              <a:rPr lang="fr-FR" b="1" dirty="0">
                <a:solidFill>
                  <a:srgbClr val="6A5ACD"/>
                </a:solidFill>
                <a:latin typeface="Consolas" panose="020B0609020204030204" pitchFamily="49" charset="0"/>
              </a:rPr>
              <a:t>()</a:t>
            </a:r>
            <a:r>
              <a:rPr lang="fr-FR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  <a:br>
              <a:rPr lang="fr-FR" b="1" dirty="0">
                <a:solidFill>
                  <a:srgbClr val="A020F0"/>
                </a:solidFill>
                <a:latin typeface="Consolas" panose="020B0609020204030204" pitchFamily="49" charset="0"/>
              </a:rPr>
            </a:br>
            <a:r>
              <a:rPr lang="fr-FR" dirty="0"/>
              <a:t>déclencherait automatiquement</a:t>
            </a:r>
            <a:br>
              <a:rPr lang="fr-FR" dirty="0"/>
            </a:br>
            <a:r>
              <a:rPr lang="fr-FR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require_once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 '</a:t>
            </a:r>
            <a:r>
              <a:rPr lang="fr-FR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Point.php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'</a:t>
            </a:r>
            <a:r>
              <a:rPr lang="fr-FR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82ABF853-6712-4203-92FB-63E3F3860D51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795442B-E2AC-4AB1-9291-42FE02061A1A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  <p:extLst>
      <p:ext uri="{BB962C8B-B14F-4D97-AF65-F5344CB8AC3E}">
        <p14:creationId xmlns:p14="http://schemas.microsoft.com/office/powerpoint/2010/main" val="119047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Auto-chargement de classes </a:t>
            </a:r>
            <a:r>
              <a:rPr lang="fr-FR" b="1" dirty="0" err="1">
                <a:latin typeface="Consolas" panose="020B0609020204030204" pitchFamily="49" charset="0"/>
              </a:rPr>
              <a:t>spl_autoload_register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Permet d’</a:t>
            </a:r>
            <a:r>
              <a:rPr lang="fr-FR" dirty="0">
                <a:solidFill>
                  <a:schemeClr val="bg1"/>
                </a:solidFill>
              </a:rPr>
              <a:t>enregistrer une fonction dans la pile d’auto-chargement</a:t>
            </a:r>
          </a:p>
          <a:p>
            <a:pPr>
              <a:defRPr/>
            </a:pPr>
            <a:r>
              <a:rPr lang="fr-FR" dirty="0"/>
              <a:t>Pile de fonctions tentant d'inclure les définitions de classes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en-US" sz="2800" b="1" i="0" dirty="0" err="1">
                <a:solidFill>
                  <a:srgbClr val="00627A"/>
                </a:solidFill>
                <a:latin typeface="Consolas" panose="020B0609020204030204" pitchFamily="49" charset="0"/>
              </a:rPr>
              <a:t>spl_autoload_register</a:t>
            </a: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b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?</a:t>
            </a:r>
            <a:r>
              <a:rPr lang="en-US" sz="28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callable </a:t>
            </a:r>
            <a:r>
              <a:rPr lang="en-US" sz="28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$callback </a:t>
            </a: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= </a:t>
            </a:r>
            <a:r>
              <a:rPr lang="en-US" sz="28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null</a:t>
            </a: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,</a:t>
            </a:r>
            <a:b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lang="en-US" sz="28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bool </a:t>
            </a:r>
            <a:r>
              <a:rPr lang="en-US" sz="28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$throw </a:t>
            </a: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= </a:t>
            </a:r>
            <a:r>
              <a:rPr lang="en-US" sz="28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true</a:t>
            </a: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,</a:t>
            </a:r>
            <a:b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lang="en-US" sz="28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bool </a:t>
            </a:r>
            <a:r>
              <a:rPr lang="en-US" sz="28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$prepend </a:t>
            </a: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= </a:t>
            </a:r>
            <a:r>
              <a:rPr lang="en-US" sz="28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false</a:t>
            </a:r>
            <a:r>
              <a:rPr lang="en-US" sz="28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): </a:t>
            </a:r>
            <a:r>
              <a:rPr lang="en-US" sz="28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bool</a:t>
            </a:r>
          </a:p>
          <a:p>
            <a:r>
              <a:rPr lang="fr-FR" dirty="0"/>
              <a:t>Exemple :</a:t>
            </a:r>
            <a:br>
              <a:rPr lang="fr-FR" dirty="0"/>
            </a:br>
            <a:r>
              <a:rPr lang="en-US" sz="24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spl_autoload_register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b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lang="en-US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function 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string </a:t>
            </a:r>
            <a:r>
              <a:rPr lang="en-US" sz="24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$class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) {</a:t>
            </a:r>
            <a:b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    </a:t>
            </a:r>
            <a:r>
              <a:rPr lang="en-US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require_once</a:t>
            </a:r>
            <a:r>
              <a:rPr lang="en-US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 </a:t>
            </a:r>
            <a:r>
              <a:rPr lang="en-US" sz="2400" b="1" i="1" dirty="0">
                <a:solidFill>
                  <a:srgbClr val="871094"/>
                </a:solidFill>
                <a:latin typeface="Consolas" panose="020B0609020204030204" pitchFamily="49" charset="0"/>
              </a:rPr>
              <a:t>__DIR__ 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. </a:t>
            </a:r>
            <a:r>
              <a:rPr lang="en-US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lang="en-US" sz="2400" b="1" i="0" dirty="0" err="1">
                <a:solidFill>
                  <a:srgbClr val="067D17"/>
                </a:solidFill>
                <a:latin typeface="Consolas" panose="020B0609020204030204" pitchFamily="49" charset="0"/>
              </a:rPr>
              <a:t>src</a:t>
            </a:r>
            <a:r>
              <a:rPr lang="en-US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/</a:t>
            </a:r>
            <a:r>
              <a:rPr lang="en-US" sz="2400" b="1" i="0" dirty="0">
                <a:solidFill>
                  <a:srgbClr val="808080"/>
                </a:solidFill>
                <a:latin typeface="Consolas" panose="020B0609020204030204" pitchFamily="49" charset="0"/>
              </a:rPr>
              <a:t>{</a:t>
            </a:r>
            <a:r>
              <a:rPr lang="en-US" sz="24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$class</a:t>
            </a:r>
            <a:r>
              <a:rPr lang="en-US" sz="2400" b="1" i="0" dirty="0">
                <a:solidFill>
                  <a:srgbClr val="808080"/>
                </a:solidFill>
                <a:latin typeface="Consolas" panose="020B0609020204030204" pitchFamily="49" charset="0"/>
              </a:rPr>
              <a:t>}</a:t>
            </a:r>
            <a:r>
              <a:rPr lang="en-US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.</a:t>
            </a:r>
            <a:r>
              <a:rPr lang="en-US" sz="2400" b="1" i="0" dirty="0" err="1">
                <a:solidFill>
                  <a:srgbClr val="067D17"/>
                </a:solidFill>
                <a:latin typeface="Consolas" panose="020B0609020204030204" pitchFamily="49" charset="0"/>
              </a:rPr>
              <a:t>php</a:t>
            </a:r>
            <a:r>
              <a:rPr lang="en-US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  <a:b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}</a:t>
            </a:r>
            <a:b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40305060-DD3D-4282-AEB1-2210C874CFAF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7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23D7BA8-4696-4994-A9EA-E687B05CF89F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concrète de </a:t>
            </a:r>
            <a:r>
              <a:rPr lang="fr-FR" b="1" dirty="0" err="1">
                <a:latin typeface="Consolas" panose="020B0609020204030204" pitchFamily="49" charset="0"/>
              </a:rPr>
              <a:t>spl_autoload_register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Fichier </a:t>
            </a:r>
            <a:r>
              <a:rPr lang="fr-FR" b="1" dirty="0" err="1">
                <a:latin typeface="Consolas" panose="020B0609020204030204" pitchFamily="49" charset="0"/>
              </a:rPr>
              <a:t>autoload.php</a:t>
            </a:r>
            <a:r>
              <a:rPr lang="fr-FR" dirty="0"/>
              <a:t> :</a:t>
            </a:r>
            <a:br>
              <a:rPr lang="fr-FR" dirty="0"/>
            </a:b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&lt;?</a:t>
            </a:r>
            <a:r>
              <a:rPr lang="fr-FR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php</a:t>
            </a:r>
            <a:b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</a:br>
            <a:r>
              <a:rPr lang="fr-FR" sz="24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spl_autoload_register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</a:t>
            </a:r>
            <a:r>
              <a:rPr lang="fr-FR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function</a:t>
            </a: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 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string </a:t>
            </a:r>
            <a:r>
              <a:rPr lang="fr-FR" sz="24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$class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) {</a:t>
            </a: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    </a:t>
            </a:r>
            <a:r>
              <a:rPr lang="fr-FR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require_once</a:t>
            </a: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 </a:t>
            </a:r>
            <a:r>
              <a:rPr lang="fr-FR" sz="2400" b="1" i="1" dirty="0">
                <a:solidFill>
                  <a:srgbClr val="871094"/>
                </a:solidFill>
                <a:latin typeface="Consolas" panose="020B0609020204030204" pitchFamily="49" charset="0"/>
              </a:rPr>
              <a:t>__DIR__ 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. </a:t>
            </a:r>
            <a:r>
              <a:rPr lang="fr-FR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"src/</a:t>
            </a:r>
            <a:r>
              <a:rPr lang="fr-FR" sz="2400" b="1" i="0" dirty="0">
                <a:solidFill>
                  <a:srgbClr val="808080"/>
                </a:solidFill>
                <a:latin typeface="Consolas" panose="020B0609020204030204" pitchFamily="49" charset="0"/>
              </a:rPr>
              <a:t>{</a:t>
            </a:r>
            <a:r>
              <a:rPr lang="fr-FR" sz="24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$class</a:t>
            </a:r>
            <a:r>
              <a:rPr lang="fr-FR" sz="2400" b="1" i="0" dirty="0">
                <a:solidFill>
                  <a:srgbClr val="808080"/>
                </a:solidFill>
                <a:latin typeface="Consolas" panose="020B0609020204030204" pitchFamily="49" charset="0"/>
              </a:rPr>
              <a:t>}</a:t>
            </a:r>
            <a:r>
              <a:rPr lang="fr-FR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.</a:t>
            </a:r>
            <a:r>
              <a:rPr lang="fr-FR" sz="2400" b="1" i="0" dirty="0" err="1">
                <a:solidFill>
                  <a:srgbClr val="067D17"/>
                </a:solidFill>
                <a:latin typeface="Consolas" panose="020B0609020204030204" pitchFamily="49" charset="0"/>
              </a:rPr>
              <a:t>php</a:t>
            </a:r>
            <a:r>
              <a:rPr lang="fr-FR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"</a:t>
            </a: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    }</a:t>
            </a:r>
            <a:b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fr-FR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fr-FR" dirty="0"/>
              <a:t>Programme uniquement (</a:t>
            </a:r>
            <a:r>
              <a:rPr lang="fr-FR" dirty="0">
                <a:solidFill>
                  <a:schemeClr val="accent4"/>
                </a:solidFill>
              </a:rPr>
              <a:t>jamais dans une classe !</a:t>
            </a:r>
            <a:r>
              <a:rPr lang="fr-FR" dirty="0"/>
              <a:t>) :</a:t>
            </a:r>
            <a:br>
              <a:rPr lang="fr-FR" dirty="0"/>
            </a:br>
            <a:r>
              <a:rPr lang="fr-FR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&lt;?</a:t>
            </a:r>
            <a:r>
              <a:rPr lang="fr-FR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php</a:t>
            </a:r>
            <a:br>
              <a:rPr lang="en-US" sz="2400" b="1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400" b="1" i="0" dirty="0" err="1">
                <a:solidFill>
                  <a:srgbClr val="0033B3"/>
                </a:solidFill>
                <a:latin typeface="Consolas" panose="020B0609020204030204" pitchFamily="49" charset="0"/>
              </a:rPr>
              <a:t>require_once</a:t>
            </a:r>
            <a:r>
              <a:rPr lang="en-US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 </a:t>
            </a:r>
            <a:r>
              <a:rPr lang="en-US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'</a:t>
            </a:r>
            <a:r>
              <a:rPr lang="en-US" sz="2400" b="1" i="0" dirty="0" err="1">
                <a:solidFill>
                  <a:srgbClr val="067D17"/>
                </a:solidFill>
                <a:latin typeface="Consolas" panose="020B0609020204030204" pitchFamily="49" charset="0"/>
              </a:rPr>
              <a:t>autoload.php</a:t>
            </a:r>
            <a:r>
              <a:rPr lang="en-US" sz="2400" b="1" i="0" dirty="0">
                <a:solidFill>
                  <a:srgbClr val="067D17"/>
                </a:solidFill>
                <a:latin typeface="Consolas" panose="020B0609020204030204" pitchFamily="49" charset="0"/>
              </a:rPr>
              <a:t>'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;</a:t>
            </a:r>
            <a:b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b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</a:br>
            <a:r>
              <a:rPr lang="en-US" sz="2400" b="1" i="0" dirty="0">
                <a:solidFill>
                  <a:srgbClr val="660000"/>
                </a:solidFill>
                <a:latin typeface="Consolas" panose="020B0609020204030204" pitchFamily="49" charset="0"/>
              </a:rPr>
              <a:t>$point 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= </a:t>
            </a:r>
            <a:r>
              <a:rPr lang="en-US" sz="2400" b="1" i="0" dirty="0">
                <a:solidFill>
                  <a:srgbClr val="0033B3"/>
                </a:solidFill>
                <a:latin typeface="Consolas" panose="020B0609020204030204" pitchFamily="49" charset="0"/>
              </a:rPr>
              <a:t>new </a:t>
            </a:r>
            <a:r>
              <a:rPr lang="en-US" sz="2400" b="1" i="0" dirty="0">
                <a:solidFill>
                  <a:srgbClr val="000000"/>
                </a:solidFill>
                <a:latin typeface="Consolas" panose="020B0609020204030204" pitchFamily="49" charset="0"/>
              </a:rPr>
              <a:t>Point</a:t>
            </a:r>
            <a:r>
              <a:rPr lang="en-US" sz="2400" b="1" i="0" dirty="0">
                <a:solidFill>
                  <a:srgbClr val="080808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40305060-DD3D-4282-AEB1-2210C874CFAF}" type="slidenum">
              <a:rPr lang="fr-FR" altLang="fr-FR" sz="120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A985D9D-6253-4618-B8F2-9792D0E7659F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085C0F5C-36EC-42E2-8B43-B4D96780B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400" y="4797152"/>
            <a:ext cx="5337000" cy="132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Uniquement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dans les </a:t>
            </a: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programmes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</a:p>
          <a:p>
            <a:pPr eaLnBrk="1" hangingPunct="1">
              <a:defRPr/>
            </a:pP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Jamais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d'inclusions dans une </a:t>
            </a:r>
            <a:r>
              <a:rPr lang="fr-FR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classe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</a:p>
          <a:p>
            <a:pPr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 </a:t>
            </a:r>
            <a:r>
              <a:rPr lang="fr-F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classe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doit rester </a:t>
            </a:r>
            <a:r>
              <a:rPr lang="fr-F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indépendante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8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Espaces de noms</a:t>
            </a:r>
            <a:br>
              <a:rPr lang="fr-FR" dirty="0"/>
            </a:br>
            <a:r>
              <a:rPr lang="fr-FR" dirty="0" err="1">
                <a:latin typeface="Consolas" panose="020B0609020204030204" pitchFamily="49" charset="0"/>
                <a:cs typeface="Courier New" pitchFamily="49" charset="0"/>
              </a:rPr>
              <a:t>namespace</a:t>
            </a:r>
            <a:endParaRPr lang="fr-FR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58B9D1C9-C317-4042-BF6E-59CFF6780D77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  <a:defRPr/>
              </a:pPr>
              <a:t>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1E64F29-58FE-471C-A979-C3F32E8FD921}" type="datetime11">
              <a:rPr lang="fr-FR" smtClean="0"/>
              <a:t>12:56:31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2022-2023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Thème2019-3</Template>
  <TotalTime>11895</TotalTime>
  <Words>1848</Words>
  <Application>Microsoft Office PowerPoint</Application>
  <PresentationFormat>Grand écran</PresentationFormat>
  <Paragraphs>356</Paragraphs>
  <Slides>28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Consolas</vt:lpstr>
      <vt:lpstr>Courier New</vt:lpstr>
      <vt:lpstr>Times New Roman</vt:lpstr>
      <vt:lpstr>Wingdings</vt:lpstr>
      <vt:lpstr>Thème2019-3</vt:lpstr>
      <vt:lpstr>Auto-chargement et espaces de noms</vt:lpstr>
      <vt:lpstr>Problématique</vt:lpstr>
      <vt:lpstr>Développement orienté objet</vt:lpstr>
      <vt:lpstr>Organisation des classes, des fichiers et de l'inclusion</vt:lpstr>
      <vt:lpstr>Auto-chargement de classes</vt:lpstr>
      <vt:lpstr>Auto-chargement de classes</vt:lpstr>
      <vt:lpstr>Auto-chargement de classes spl_autoload_register</vt:lpstr>
      <vt:lpstr>Utilisation concrète de spl_autoload_register</vt:lpstr>
      <vt:lpstr>Espaces de noms namespace</vt:lpstr>
      <vt:lpstr>Espaces de noms</vt:lpstr>
      <vt:lpstr>Exemple de collision de noms de classes</vt:lpstr>
      <vt:lpstr>Déclaration de plusieurs espaces de noms</vt:lpstr>
      <vt:lpstr>Déclaration de plusieurs espaces de noms</vt:lpstr>
      <vt:lpstr>Déclaration d’un espace de noms par fichier</vt:lpstr>
      <vt:lpstr>Espaces de noms et nom de fichier contenant la classe</vt:lpstr>
      <vt:lpstr>Utilisation des espaces de noms</vt:lpstr>
      <vt:lpstr>Utilisation des espaces de noms</vt:lpstr>
      <vt:lpstr>Utilisation des espaces de noms</vt:lpstr>
      <vt:lpstr>Utilisation des espaces de noms</vt:lpstr>
      <vt:lpstr>Utilisation des espaces de noms</vt:lpstr>
      <vt:lpstr>Espace de noms global</vt:lpstr>
      <vt:lpstr>Espaces de noms dans une classe</vt:lpstr>
      <vt:lpstr>Espaces de noms ET auto-chargement</vt:lpstr>
      <vt:lpstr>Espaces de noms : auto-chargement personnel</vt:lpstr>
      <vt:lpstr>Espaces de noms : auto-chargement par Composer</vt:lpstr>
      <vt:lpstr>Initialisation de projet Composer</vt:lpstr>
      <vt:lpstr>Configuration de l'auto-chargement avec Composer</vt:lpstr>
      <vt:lpstr>Utilisation de l'auto-chargement avec Composer</vt:lpstr>
    </vt:vector>
  </TitlesOfParts>
  <Company>UMRS INSERM 514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Cutrona</dc:creator>
  <cp:lastModifiedBy>JEROME CUTRONA</cp:lastModifiedBy>
  <cp:revision>1829</cp:revision>
  <cp:lastPrinted>1601-01-01T00:00:00Z</cp:lastPrinted>
  <dcterms:created xsi:type="dcterms:W3CDTF">2005-09-14T08:47:05Z</dcterms:created>
  <dcterms:modified xsi:type="dcterms:W3CDTF">2023-04-14T10:56:54Z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