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0" r:id="rId1"/>
  </p:sldMasterIdLst>
  <p:notesMasterIdLst>
    <p:notesMasterId r:id="rId110"/>
  </p:notesMasterIdLst>
  <p:handoutMasterIdLst>
    <p:handoutMasterId r:id="rId111"/>
  </p:handoutMasterIdLst>
  <p:sldIdLst>
    <p:sldId id="256" r:id="rId2"/>
    <p:sldId id="414" r:id="rId3"/>
    <p:sldId id="339" r:id="rId4"/>
    <p:sldId id="411" r:id="rId5"/>
    <p:sldId id="340" r:id="rId6"/>
    <p:sldId id="432" r:id="rId7"/>
    <p:sldId id="444" r:id="rId8"/>
    <p:sldId id="445" r:id="rId9"/>
    <p:sldId id="341" r:id="rId10"/>
    <p:sldId id="434" r:id="rId11"/>
    <p:sldId id="415" r:id="rId12"/>
    <p:sldId id="342" r:id="rId13"/>
    <p:sldId id="408" r:id="rId14"/>
    <p:sldId id="442" r:id="rId15"/>
    <p:sldId id="443" r:id="rId16"/>
    <p:sldId id="431" r:id="rId17"/>
    <p:sldId id="343" r:id="rId18"/>
    <p:sldId id="344" r:id="rId19"/>
    <p:sldId id="416" r:id="rId20"/>
    <p:sldId id="345" r:id="rId21"/>
    <p:sldId id="413" r:id="rId22"/>
    <p:sldId id="405" r:id="rId23"/>
    <p:sldId id="349" r:id="rId24"/>
    <p:sldId id="424" r:id="rId25"/>
    <p:sldId id="404" r:id="rId26"/>
    <p:sldId id="422" r:id="rId27"/>
    <p:sldId id="421" r:id="rId28"/>
    <p:sldId id="394" r:id="rId29"/>
    <p:sldId id="452" r:id="rId30"/>
    <p:sldId id="346" r:id="rId31"/>
    <p:sldId id="409" r:id="rId32"/>
    <p:sldId id="417" r:id="rId33"/>
    <p:sldId id="353" r:id="rId34"/>
    <p:sldId id="348" r:id="rId35"/>
    <p:sldId id="350" r:id="rId36"/>
    <p:sldId id="351" r:id="rId37"/>
    <p:sldId id="423" r:id="rId38"/>
    <p:sldId id="352" r:id="rId39"/>
    <p:sldId id="447" r:id="rId40"/>
    <p:sldId id="398" r:id="rId41"/>
    <p:sldId id="454" r:id="rId42"/>
    <p:sldId id="455" r:id="rId43"/>
    <p:sldId id="396" r:id="rId44"/>
    <p:sldId id="397" r:id="rId45"/>
    <p:sldId id="418" r:id="rId46"/>
    <p:sldId id="354" r:id="rId47"/>
    <p:sldId id="355" r:id="rId48"/>
    <p:sldId id="356" r:id="rId49"/>
    <p:sldId id="357" r:id="rId50"/>
    <p:sldId id="358" r:id="rId51"/>
    <p:sldId id="453" r:id="rId52"/>
    <p:sldId id="419" r:id="rId53"/>
    <p:sldId id="426" r:id="rId54"/>
    <p:sldId id="365" r:id="rId55"/>
    <p:sldId id="378" r:id="rId56"/>
    <p:sldId id="368" r:id="rId57"/>
    <p:sldId id="369" r:id="rId58"/>
    <p:sldId id="377" r:id="rId59"/>
    <p:sldId id="379" r:id="rId60"/>
    <p:sldId id="380" r:id="rId61"/>
    <p:sldId id="420" r:id="rId62"/>
    <p:sldId id="361" r:id="rId63"/>
    <p:sldId id="395" r:id="rId64"/>
    <p:sldId id="448" r:id="rId65"/>
    <p:sldId id="449" r:id="rId66"/>
    <p:sldId id="450" r:id="rId67"/>
    <p:sldId id="451" r:id="rId68"/>
    <p:sldId id="363" r:id="rId69"/>
    <p:sldId id="364" r:id="rId70"/>
    <p:sldId id="440" r:id="rId71"/>
    <p:sldId id="370" r:id="rId72"/>
    <p:sldId id="371" r:id="rId73"/>
    <p:sldId id="407" r:id="rId74"/>
    <p:sldId id="406" r:id="rId75"/>
    <p:sldId id="372" r:id="rId76"/>
    <p:sldId id="373" r:id="rId77"/>
    <p:sldId id="374" r:id="rId78"/>
    <p:sldId id="375" r:id="rId79"/>
    <p:sldId id="376" r:id="rId80"/>
    <p:sldId id="441" r:id="rId81"/>
    <p:sldId id="435" r:id="rId82"/>
    <p:sldId id="439" r:id="rId83"/>
    <p:sldId id="436" r:id="rId84"/>
    <p:sldId id="402" r:id="rId85"/>
    <p:sldId id="425" r:id="rId86"/>
    <p:sldId id="381" r:id="rId87"/>
    <p:sldId id="410" r:id="rId88"/>
    <p:sldId id="437" r:id="rId89"/>
    <p:sldId id="438" r:id="rId90"/>
    <p:sldId id="460" r:id="rId91"/>
    <p:sldId id="461" r:id="rId92"/>
    <p:sldId id="462" r:id="rId93"/>
    <p:sldId id="458" r:id="rId94"/>
    <p:sldId id="401" r:id="rId95"/>
    <p:sldId id="403" r:id="rId96"/>
    <p:sldId id="382" r:id="rId97"/>
    <p:sldId id="383" r:id="rId98"/>
    <p:sldId id="384" r:id="rId99"/>
    <p:sldId id="385" r:id="rId100"/>
    <p:sldId id="386" r:id="rId101"/>
    <p:sldId id="399" r:id="rId102"/>
    <p:sldId id="456" r:id="rId103"/>
    <p:sldId id="457" r:id="rId104"/>
    <p:sldId id="400" r:id="rId105"/>
    <p:sldId id="427" r:id="rId106"/>
    <p:sldId id="428" r:id="rId107"/>
    <p:sldId id="429" r:id="rId108"/>
    <p:sldId id="430" r:id="rId10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urier New" panose="02070309020205020404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33"/>
    <a:srgbClr val="99CC99"/>
    <a:srgbClr val="F8F8F8"/>
    <a:srgbClr val="006600"/>
    <a:srgbClr val="FF00FF"/>
    <a:srgbClr val="0000FF"/>
    <a:srgbClr val="CCCCFF"/>
    <a:srgbClr val="9966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5" autoAdjust="0"/>
    <p:restoredTop sz="94725" autoAdjust="0"/>
  </p:normalViewPr>
  <p:slideViewPr>
    <p:cSldViewPr>
      <p:cViewPr varScale="1">
        <p:scale>
          <a:sx n="178" d="100"/>
          <a:sy n="178" d="100"/>
        </p:scale>
        <p:origin x="31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2580" y="14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ADE5D7EF-FA52-4CD1-80DB-17CCFDF6C6A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32723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D6BD640-30E6-454A-95DE-117E7D85F6C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57953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366774-6CC5-41A6-A4D7-9DF1BD093776}" type="slidenum">
              <a:rPr lang="fr-FR" altLang="fr-FR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AFF9D4-A3D5-44B8-9A60-2C4EB406EAB3}" type="slidenum">
              <a:rPr lang="fr-FR" altLang="fr-FR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FDAC6F-3BC5-4577-A1AA-6D3771EF852C}" type="slidenum">
              <a:rPr lang="fr-FR" altLang="fr-FR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FA0616-67E9-471E-B8E6-9458F7A5DA94}" type="slidenum">
              <a:rPr lang="fr-FR" altLang="fr-FR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D33442-0A27-4523-AA1C-D14A383DD9AA}" type="slidenum">
              <a:rPr lang="fr-FR" altLang="fr-FR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0AEBA8-6AAC-4F17-A8BF-A22D454FBF15}" type="slidenum">
              <a:rPr lang="fr-FR" altLang="fr-FR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2577DC-301A-4528-88E6-F4BC69BE8D47}" type="slidenum">
              <a:rPr lang="fr-FR" altLang="fr-FR"/>
              <a:pPr>
                <a:spcBef>
                  <a:spcPct val="0"/>
                </a:spcBef>
              </a:pPr>
              <a:t>23</a:t>
            </a:fld>
            <a:endParaRPr lang="fr-FR" altLang="fr-FR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D01800-E12D-417A-A1D4-B3EE9421BC98}" type="slidenum">
              <a:rPr lang="fr-FR" altLang="fr-FR"/>
              <a:pPr>
                <a:spcBef>
                  <a:spcPct val="0"/>
                </a:spcBef>
              </a:pPr>
              <a:t>25</a:t>
            </a:fld>
            <a:endParaRPr lang="fr-FR" altLang="fr-FR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071E71-3DEF-4DF7-968B-19D1E5EE2381}" type="slidenum">
              <a:rPr lang="fr-FR" altLang="fr-FR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8A4E11-DF6F-47AC-ABA6-A63CFD50168E}" type="slidenum">
              <a:rPr lang="fr-FR" altLang="fr-FR"/>
              <a:pPr>
                <a:spcBef>
                  <a:spcPct val="0"/>
                </a:spcBef>
              </a:pPr>
              <a:t>28</a:t>
            </a:fld>
            <a:endParaRPr lang="fr-FR" altLang="fr-FR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D7424E-FE84-4561-AA8D-2AF487C1D708}" type="slidenum">
              <a:rPr lang="fr-FR" altLang="fr-FR"/>
              <a:pPr>
                <a:spcBef>
                  <a:spcPct val="0"/>
                </a:spcBef>
              </a:pPr>
              <a:t>30</a:t>
            </a:fld>
            <a:endParaRPr lang="fr-FR" altLang="fr-FR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472355-433E-4557-A396-6D9E93EC3902}" type="slidenum">
              <a:rPr lang="fr-FR" altLang="fr-FR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A918E5-3C2E-422D-A404-FA19C829569E}" type="slidenum">
              <a:rPr lang="fr-FR" altLang="fr-FR"/>
              <a:pPr>
                <a:spcBef>
                  <a:spcPct val="0"/>
                </a:spcBef>
              </a:pPr>
              <a:t>31</a:t>
            </a:fld>
            <a:endParaRPr lang="fr-FR" altLang="fr-FR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DD3EC9-2CDA-4264-ADEF-71B715CECA3F}" type="slidenum">
              <a:rPr lang="fr-FR" altLang="fr-FR"/>
              <a:pPr>
                <a:spcBef>
                  <a:spcPct val="0"/>
                </a:spcBef>
              </a:pPr>
              <a:t>33</a:t>
            </a:fld>
            <a:endParaRPr lang="fr-FR" altLang="fr-FR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E14A7E-BAB5-4F9E-A147-F597941B7478}" type="slidenum">
              <a:rPr lang="fr-FR" altLang="fr-FR"/>
              <a:pPr>
                <a:spcBef>
                  <a:spcPct val="0"/>
                </a:spcBef>
              </a:pPr>
              <a:t>34</a:t>
            </a:fld>
            <a:endParaRPr lang="fr-FR" altLang="fr-FR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F53BB8-799D-4C8C-97F1-47F1241C70B0}" type="slidenum">
              <a:rPr lang="fr-FR" altLang="fr-FR"/>
              <a:pPr>
                <a:spcBef>
                  <a:spcPct val="0"/>
                </a:spcBef>
              </a:pPr>
              <a:t>35</a:t>
            </a:fld>
            <a:endParaRPr lang="fr-FR" altLang="fr-FR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6ECC0E-A9A7-4D85-B337-4C3EC0490EBD}" type="slidenum">
              <a:rPr lang="fr-FR" altLang="fr-FR"/>
              <a:pPr>
                <a:spcBef>
                  <a:spcPct val="0"/>
                </a:spcBef>
              </a:pPr>
              <a:t>36</a:t>
            </a:fld>
            <a:endParaRPr lang="fr-FR" altLang="fr-FR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AB3485-2A17-4633-B464-67AF4CC107C6}" type="slidenum">
              <a:rPr lang="fr-FR" altLang="fr-FR"/>
              <a:pPr>
                <a:spcBef>
                  <a:spcPct val="0"/>
                </a:spcBef>
              </a:pPr>
              <a:t>38</a:t>
            </a:fld>
            <a:endParaRPr lang="fr-FR" altLang="fr-FR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7E24AB-E8DB-47B6-8353-8DDE826D2A5C}" type="slidenum">
              <a:rPr lang="fr-FR" altLang="fr-FR"/>
              <a:pPr>
                <a:spcBef>
                  <a:spcPct val="0"/>
                </a:spcBef>
              </a:pPr>
              <a:t>40</a:t>
            </a:fld>
            <a:endParaRPr lang="fr-FR" altLang="fr-FR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7E24AB-E8DB-47B6-8353-8DDE826D2A5C}" type="slidenum">
              <a:rPr lang="fr-FR" altLang="fr-FR"/>
              <a:pPr>
                <a:spcBef>
                  <a:spcPct val="0"/>
                </a:spcBef>
              </a:pPr>
              <a:t>41</a:t>
            </a:fld>
            <a:endParaRPr lang="fr-FR" altLang="fr-FR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1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7E24AB-E8DB-47B6-8353-8DDE826D2A5C}" type="slidenum">
              <a:rPr lang="fr-FR" altLang="fr-FR"/>
              <a:pPr>
                <a:spcBef>
                  <a:spcPct val="0"/>
                </a:spcBef>
              </a:pPr>
              <a:t>42</a:t>
            </a:fld>
            <a:endParaRPr lang="fr-FR" altLang="fr-FR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98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3EAD9C-755B-473D-9928-FE007809C440}" type="slidenum">
              <a:rPr lang="fr-FR" altLang="fr-FR"/>
              <a:pPr>
                <a:spcBef>
                  <a:spcPct val="0"/>
                </a:spcBef>
              </a:pPr>
              <a:t>43</a:t>
            </a:fld>
            <a:endParaRPr lang="fr-FR" altLang="fr-FR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2F07E6-73E8-42D6-A922-68AAA7CA83AE}" type="slidenum">
              <a:rPr lang="fr-FR" altLang="fr-FR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23AAF3-C33F-4212-8423-66CBAF5B23DE}" type="slidenum">
              <a:rPr lang="fr-FR" altLang="fr-FR"/>
              <a:pPr>
                <a:spcBef>
                  <a:spcPct val="0"/>
                </a:spcBef>
              </a:pPr>
              <a:t>44</a:t>
            </a:fld>
            <a:endParaRPr lang="fr-FR" altLang="fr-FR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EB3502-E3B4-4526-A477-F0C72786233C}" type="slidenum">
              <a:rPr lang="fr-FR" altLang="fr-FR"/>
              <a:pPr>
                <a:spcBef>
                  <a:spcPct val="0"/>
                </a:spcBef>
              </a:pPr>
              <a:t>46</a:t>
            </a:fld>
            <a:endParaRPr lang="fr-FR" altLang="fr-FR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70AEE7-FA4B-490A-BD7E-E6016B91301C}" type="slidenum">
              <a:rPr lang="fr-FR" altLang="fr-FR"/>
              <a:pPr>
                <a:spcBef>
                  <a:spcPct val="0"/>
                </a:spcBef>
              </a:pPr>
              <a:t>47</a:t>
            </a:fld>
            <a:endParaRPr lang="fr-FR" altLang="fr-FR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50C231-B750-4577-B602-636E5FB5B4DD}" type="slidenum">
              <a:rPr lang="fr-FR" altLang="fr-FR"/>
              <a:pPr>
                <a:spcBef>
                  <a:spcPct val="0"/>
                </a:spcBef>
              </a:pPr>
              <a:t>48</a:t>
            </a:fld>
            <a:endParaRPr lang="fr-FR" altLang="fr-FR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4F9450-7B87-4C6A-BF8A-DCDD2BB4B9F9}" type="slidenum">
              <a:rPr lang="fr-FR" altLang="fr-FR"/>
              <a:pPr>
                <a:spcBef>
                  <a:spcPct val="0"/>
                </a:spcBef>
              </a:pPr>
              <a:t>49</a:t>
            </a:fld>
            <a:endParaRPr lang="fr-FR" altLang="fr-FR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95F209-4FB6-4083-BCFD-2446FFCCF67A}" type="slidenum">
              <a:rPr lang="fr-FR" altLang="fr-FR"/>
              <a:pPr>
                <a:spcBef>
                  <a:spcPct val="0"/>
                </a:spcBef>
              </a:pPr>
              <a:t>50</a:t>
            </a:fld>
            <a:endParaRPr lang="fr-FR" altLang="fr-FR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4F9450-7B87-4C6A-BF8A-DCDD2BB4B9F9}" type="slidenum">
              <a:rPr lang="fr-FR" altLang="fr-FR"/>
              <a:pPr>
                <a:spcBef>
                  <a:spcPct val="0"/>
                </a:spcBef>
              </a:pPr>
              <a:t>51</a:t>
            </a:fld>
            <a:endParaRPr lang="fr-FR" altLang="fr-FR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262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C116CB-B6C2-4688-A4A7-AEE8F34AC5A7}" type="slidenum">
              <a:rPr lang="fr-FR" altLang="fr-FR"/>
              <a:pPr>
                <a:spcBef>
                  <a:spcPct val="0"/>
                </a:spcBef>
              </a:pPr>
              <a:t>54</a:t>
            </a:fld>
            <a:endParaRPr lang="fr-FR" altLang="fr-FR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89C96F-1629-4564-891F-6D63B877B836}" type="slidenum">
              <a:rPr lang="fr-FR" altLang="fr-FR"/>
              <a:pPr>
                <a:spcBef>
                  <a:spcPct val="0"/>
                </a:spcBef>
              </a:pPr>
              <a:t>55</a:t>
            </a:fld>
            <a:endParaRPr lang="fr-FR" altLang="fr-FR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AE081D-D568-4306-8DB1-71729555F8E0}" type="slidenum">
              <a:rPr lang="fr-FR" altLang="fr-FR"/>
              <a:pPr>
                <a:spcBef>
                  <a:spcPct val="0"/>
                </a:spcBef>
              </a:pPr>
              <a:t>56</a:t>
            </a:fld>
            <a:endParaRPr lang="fr-FR" altLang="fr-FR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472355-433E-4557-A396-6D9E93EC3902}" type="slidenum">
              <a:rPr lang="fr-FR" altLang="fr-FR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277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DE2D8A-258B-40E7-8213-EE766CB27BB1}" type="slidenum">
              <a:rPr lang="fr-FR" altLang="fr-FR"/>
              <a:pPr>
                <a:spcBef>
                  <a:spcPct val="0"/>
                </a:spcBef>
              </a:pPr>
              <a:t>57</a:t>
            </a:fld>
            <a:endParaRPr lang="fr-FR" altLang="fr-FR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EFDDFF-6513-4398-97B5-D331E1F555D5}" type="slidenum">
              <a:rPr lang="fr-FR" altLang="fr-FR"/>
              <a:pPr>
                <a:spcBef>
                  <a:spcPct val="0"/>
                </a:spcBef>
              </a:pPr>
              <a:t>58</a:t>
            </a:fld>
            <a:endParaRPr lang="fr-FR" altLang="fr-FR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AF9904-A1B8-4666-9FE1-4DE9BF2C8301}" type="slidenum">
              <a:rPr lang="fr-FR" altLang="fr-FR"/>
              <a:pPr>
                <a:spcBef>
                  <a:spcPct val="0"/>
                </a:spcBef>
              </a:pPr>
              <a:t>59</a:t>
            </a:fld>
            <a:endParaRPr lang="fr-FR" altLang="fr-FR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A5A6ED-8B85-4469-88BA-CAB16F793E60}" type="slidenum">
              <a:rPr lang="fr-FR" altLang="fr-FR"/>
              <a:pPr>
                <a:spcBef>
                  <a:spcPct val="0"/>
                </a:spcBef>
              </a:pPr>
              <a:t>60</a:t>
            </a:fld>
            <a:endParaRPr lang="fr-FR" altLang="fr-FR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4E59D9-C930-48B7-91A8-AC739925B214}" type="slidenum">
              <a:rPr lang="fr-FR" altLang="fr-FR"/>
              <a:pPr>
                <a:spcBef>
                  <a:spcPct val="0"/>
                </a:spcBef>
              </a:pPr>
              <a:t>62</a:t>
            </a:fld>
            <a:endParaRPr lang="fr-FR" altLang="fr-FR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C2F3B6-0C46-4ACC-ABBF-67B4F90A6393}" type="slidenum">
              <a:rPr lang="fr-FR" altLang="fr-FR"/>
              <a:pPr>
                <a:spcBef>
                  <a:spcPct val="0"/>
                </a:spcBef>
              </a:pPr>
              <a:t>63</a:t>
            </a:fld>
            <a:endParaRPr lang="fr-FR" altLang="fr-FR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F2C3C-309A-4726-A7F4-4BC1B885E230}" type="slidenum">
              <a:rPr lang="fr-FR" altLang="fr-FR"/>
              <a:pPr>
                <a:spcBef>
                  <a:spcPct val="0"/>
                </a:spcBef>
              </a:pPr>
              <a:t>68</a:t>
            </a:fld>
            <a:endParaRPr lang="fr-FR" altLang="fr-FR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ED5EFF-CF90-4F19-A940-17BA36E5E4A9}" type="slidenum">
              <a:rPr lang="fr-FR" altLang="fr-FR"/>
              <a:pPr>
                <a:spcBef>
                  <a:spcPct val="0"/>
                </a:spcBef>
              </a:pPr>
              <a:t>69</a:t>
            </a:fld>
            <a:endParaRPr lang="fr-FR" altLang="fr-FR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DB2588-5907-40F2-9439-B498FB667F34}" type="slidenum">
              <a:rPr lang="fr-FR" altLang="fr-FR"/>
              <a:pPr>
                <a:spcBef>
                  <a:spcPct val="0"/>
                </a:spcBef>
              </a:pPr>
              <a:t>71</a:t>
            </a:fld>
            <a:endParaRPr lang="fr-FR" altLang="fr-FR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CC7448-3E20-4F11-A898-201FFE3AF73E}" type="slidenum">
              <a:rPr lang="fr-FR" altLang="fr-FR"/>
              <a:pPr>
                <a:spcBef>
                  <a:spcPct val="0"/>
                </a:spcBef>
              </a:pPr>
              <a:t>72</a:t>
            </a:fld>
            <a:endParaRPr lang="fr-FR" altLang="fr-FR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472355-433E-4557-A396-6D9E93EC3902}" type="slidenum">
              <a:rPr lang="fr-FR" altLang="fr-FR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687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D14CDA-6D3E-417B-B5D2-388C29095774}" type="slidenum">
              <a:rPr lang="fr-FR" altLang="fr-FR"/>
              <a:pPr>
                <a:spcBef>
                  <a:spcPct val="0"/>
                </a:spcBef>
              </a:pPr>
              <a:t>73</a:t>
            </a:fld>
            <a:endParaRPr lang="fr-FR" altLang="fr-FR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BA7A1A-B2D4-4C80-A7B9-5C2000EE3CB4}" type="slidenum">
              <a:rPr lang="fr-FR" altLang="fr-FR"/>
              <a:pPr>
                <a:spcBef>
                  <a:spcPct val="0"/>
                </a:spcBef>
              </a:pPr>
              <a:t>74</a:t>
            </a:fld>
            <a:endParaRPr lang="fr-FR" altLang="fr-FR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6BC249-23D4-4BFE-911C-30BFE6078F30}" type="slidenum">
              <a:rPr lang="fr-FR" altLang="fr-FR"/>
              <a:pPr>
                <a:spcBef>
                  <a:spcPct val="0"/>
                </a:spcBef>
              </a:pPr>
              <a:t>75</a:t>
            </a:fld>
            <a:endParaRPr lang="fr-FR" altLang="fr-FR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7B28F3-C251-4958-A950-4AB6C99683C2}" type="slidenum">
              <a:rPr lang="fr-FR" altLang="fr-FR"/>
              <a:pPr>
                <a:spcBef>
                  <a:spcPct val="0"/>
                </a:spcBef>
              </a:pPr>
              <a:t>76</a:t>
            </a:fld>
            <a:endParaRPr lang="fr-FR" altLang="fr-FR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D36138-D9A5-4A90-AB03-F39FC5A0CADF}" type="slidenum">
              <a:rPr lang="fr-FR" altLang="fr-FR"/>
              <a:pPr>
                <a:spcBef>
                  <a:spcPct val="0"/>
                </a:spcBef>
              </a:pPr>
              <a:t>77</a:t>
            </a:fld>
            <a:endParaRPr lang="fr-FR" altLang="fr-FR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EFA95D-F5C8-42DE-9216-D029E1B256F3}" type="slidenum">
              <a:rPr lang="fr-FR" altLang="fr-FR"/>
              <a:pPr>
                <a:spcBef>
                  <a:spcPct val="0"/>
                </a:spcBef>
              </a:pPr>
              <a:t>78</a:t>
            </a:fld>
            <a:endParaRPr lang="fr-FR" altLang="fr-FR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1F43D-22ED-4DF5-BA48-56B0AD20753B}" type="slidenum">
              <a:rPr lang="fr-FR" altLang="fr-FR"/>
              <a:pPr>
                <a:spcBef>
                  <a:spcPct val="0"/>
                </a:spcBef>
              </a:pPr>
              <a:t>79</a:t>
            </a:fld>
            <a:endParaRPr lang="fr-FR" altLang="fr-FR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CC7448-3E20-4F11-A898-201FFE3AF73E}" type="slidenum">
              <a:rPr lang="fr-FR" altLang="fr-FR"/>
              <a:pPr>
                <a:spcBef>
                  <a:spcPct val="0"/>
                </a:spcBef>
              </a:pPr>
              <a:t>81</a:t>
            </a:fld>
            <a:endParaRPr lang="fr-FR" altLang="fr-FR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EFA95D-F5C8-42DE-9216-D029E1B256F3}" type="slidenum">
              <a:rPr lang="fr-FR" altLang="fr-FR"/>
              <a:pPr>
                <a:spcBef>
                  <a:spcPct val="0"/>
                </a:spcBef>
              </a:pPr>
              <a:t>82</a:t>
            </a:fld>
            <a:endParaRPr lang="fr-FR" altLang="fr-FR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8F9314-51DA-458E-96DB-6307D901991D}" type="slidenum">
              <a:rPr lang="fr-FR" altLang="fr-FR"/>
              <a:pPr>
                <a:spcBef>
                  <a:spcPct val="0"/>
                </a:spcBef>
              </a:pPr>
              <a:t>84</a:t>
            </a:fld>
            <a:endParaRPr lang="fr-FR" altLang="fr-FR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472355-433E-4557-A396-6D9E93EC3902}" type="slidenum">
              <a:rPr lang="fr-FR" altLang="fr-FR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419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1794B8-B541-4D2B-AE2B-BCEC661BB429}" type="slidenum">
              <a:rPr lang="fr-FR" altLang="fr-FR"/>
              <a:pPr>
                <a:spcBef>
                  <a:spcPct val="0"/>
                </a:spcBef>
              </a:pPr>
              <a:t>86</a:t>
            </a:fld>
            <a:endParaRPr lang="fr-FR" altLang="fr-FR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57D6A3-6C02-4651-B384-40C4E12C5C7D}" type="slidenum">
              <a:rPr lang="fr-FR" altLang="fr-FR"/>
              <a:pPr>
                <a:spcBef>
                  <a:spcPct val="0"/>
                </a:spcBef>
              </a:pPr>
              <a:t>87</a:t>
            </a:fld>
            <a:endParaRPr lang="fr-FR" altLang="fr-FR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A2BF2F6-56AE-4D1A-A74C-B70E9022CAB9}" type="slidenum">
              <a:rPr lang="fr-FR" altLang="fr-FR"/>
              <a:pPr>
                <a:spcBef>
                  <a:spcPct val="0"/>
                </a:spcBef>
              </a:pPr>
              <a:t>88</a:t>
            </a:fld>
            <a:endParaRPr lang="fr-FR" altLang="fr-FR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A1AFD1-06FA-4EC3-A09D-43FF9BA82C95}" type="slidenum">
              <a:rPr lang="fr-FR" altLang="fr-FR"/>
              <a:pPr>
                <a:spcBef>
                  <a:spcPct val="0"/>
                </a:spcBef>
              </a:pPr>
              <a:t>94</a:t>
            </a:fld>
            <a:endParaRPr lang="fr-FR" altLang="fr-FR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2C21D3-D39A-4174-AA25-9737CD520A36}" type="slidenum">
              <a:rPr lang="fr-FR" altLang="fr-FR"/>
              <a:pPr>
                <a:spcBef>
                  <a:spcPct val="0"/>
                </a:spcBef>
              </a:pPr>
              <a:t>95</a:t>
            </a:fld>
            <a:endParaRPr lang="fr-FR" altLang="fr-FR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646B5E-BF52-40F9-A69B-433EBBDDEC9A}" type="slidenum">
              <a:rPr lang="fr-FR" altLang="fr-FR"/>
              <a:pPr>
                <a:spcBef>
                  <a:spcPct val="0"/>
                </a:spcBef>
              </a:pPr>
              <a:t>96</a:t>
            </a:fld>
            <a:endParaRPr lang="fr-FR" altLang="fr-FR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26AA26-E79A-48FB-9EEB-45C3C60B310D}" type="slidenum">
              <a:rPr lang="fr-FR" altLang="fr-FR"/>
              <a:pPr>
                <a:spcBef>
                  <a:spcPct val="0"/>
                </a:spcBef>
              </a:pPr>
              <a:t>97</a:t>
            </a:fld>
            <a:endParaRPr lang="fr-FR" altLang="fr-FR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93EA22-A0B5-429D-B0F5-4F3B12492D18}" type="slidenum">
              <a:rPr lang="fr-FR" altLang="fr-FR"/>
              <a:pPr>
                <a:spcBef>
                  <a:spcPct val="0"/>
                </a:spcBef>
              </a:pPr>
              <a:t>98</a:t>
            </a:fld>
            <a:endParaRPr lang="fr-FR" altLang="fr-FR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7352A7-6874-437C-9D99-92548B111A62}" type="slidenum">
              <a:rPr lang="fr-FR" altLang="fr-FR"/>
              <a:pPr>
                <a:spcBef>
                  <a:spcPct val="0"/>
                </a:spcBef>
              </a:pPr>
              <a:t>99</a:t>
            </a:fld>
            <a:endParaRPr lang="fr-FR" altLang="fr-FR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A4DBE1-A2B9-434B-B312-CC626BBFBF0F}" type="slidenum">
              <a:rPr lang="fr-FR" altLang="fr-FR"/>
              <a:pPr>
                <a:spcBef>
                  <a:spcPct val="0"/>
                </a:spcBef>
              </a:pPr>
              <a:t>100</a:t>
            </a:fld>
            <a:endParaRPr lang="fr-FR" altLang="fr-FR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C0C619-B9FB-478B-AA06-2106506D1C6B}" type="slidenum">
              <a:rPr lang="fr-FR" altLang="fr-FR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1D9FC4-1E5A-416B-8411-6A00AC09DB6B}" type="slidenum">
              <a:rPr lang="fr-FR" altLang="fr-FR"/>
              <a:pPr>
                <a:spcBef>
                  <a:spcPct val="0"/>
                </a:spcBef>
              </a:pPr>
              <a:t>101</a:t>
            </a:fld>
            <a:endParaRPr lang="fr-FR" altLang="fr-FR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1D9FC4-1E5A-416B-8411-6A00AC09DB6B}" type="slidenum">
              <a:rPr lang="fr-FR" altLang="fr-FR"/>
              <a:pPr>
                <a:spcBef>
                  <a:spcPct val="0"/>
                </a:spcBef>
              </a:pPr>
              <a:t>102</a:t>
            </a:fld>
            <a:endParaRPr lang="fr-FR" altLang="fr-FR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080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1D9FC4-1E5A-416B-8411-6A00AC09DB6B}" type="slidenum">
              <a:rPr lang="fr-FR" altLang="fr-FR"/>
              <a:pPr>
                <a:spcBef>
                  <a:spcPct val="0"/>
                </a:spcBef>
              </a:pPr>
              <a:t>103</a:t>
            </a:fld>
            <a:endParaRPr lang="fr-FR" altLang="fr-FR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9190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E5E38B-824B-4B24-84E0-A8D8282753C6}" type="slidenum">
              <a:rPr lang="fr-FR" altLang="fr-FR"/>
              <a:pPr>
                <a:spcBef>
                  <a:spcPct val="0"/>
                </a:spcBef>
              </a:pPr>
              <a:t>104</a:t>
            </a:fld>
            <a:endParaRPr lang="fr-FR" altLang="fr-FR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C0C619-B9FB-478B-AA06-2106506D1C6B}" type="slidenum">
              <a:rPr lang="fr-FR" altLang="fr-FR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64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ACDAD8-1272-4B82-92E1-4178B72E41CC}" type="slidenum">
              <a:rPr lang="fr-FR" altLang="fr-FR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30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A0E7F96-8366-4874-A6AF-01CA17AC8474}" type="datetime11">
              <a:rPr lang="fr-FR" smtClean="0"/>
              <a:t>07:53:29</a:t>
            </a:fld>
            <a:endParaRPr lang="fr-F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fld id="{499B8110-C861-43D3-A671-7E1D05EA7431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336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8BFEE-8334-4C65-A518-8D1DAD9A6C2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E2D0D-1264-4894-B565-B4586B7D204E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76693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60340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60340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71F2C-5C18-4C20-BD69-396DFE39B5B0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92A06-EC5A-49CE-96F5-100D76440849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847826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578AD-9055-498E-A7C7-2FBFAA953CA2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5D548-256B-4430-9C42-2592E3886418}" type="datetime11">
              <a:rPr lang="fr-FR" smtClean="0"/>
              <a:t>07:53:29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149726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8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2204242-6B10-4B6E-866C-24225CE250F3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4C569A5-F1C7-47A7-8871-19F1CE1E4A17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368927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lephp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942975"/>
            <a:ext cx="499745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ctr">
              <a:defRPr sz="4000" b="1" cap="small" spc="1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1493F12-1FD8-468A-84EB-CBB0F18C6571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1114012-5E93-4186-9029-E4CB3C40036A}" type="datetime11">
              <a:rPr lang="fr-FR" smtClean="0"/>
              <a:t>07:53:29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141103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62C3F7-3097-4712-942C-B0A1B277AEC0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4AA97B-CA87-4D7C-98DC-F26A58183C1F}" type="datetime11">
              <a:rPr lang="fr-FR" smtClean="0"/>
              <a:t>07:53:29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365984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3CF9498-B6B4-4B25-9C67-79D58A5C302E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96AC317-E46D-4C2D-8FA0-7871607FC3F8}" type="datetime11">
              <a:rPr lang="fr-FR" smtClean="0"/>
              <a:t>07:53:29</a:t>
            </a:fld>
            <a:endParaRPr lang="fr-F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57686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951991-BD7A-482D-85C5-667299EF6E6F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7D65AC4-E663-4ED3-9FF8-A960922DA08B}" type="datetime11">
              <a:rPr lang="fr-FR" smtClean="0"/>
              <a:t>07:53:29</a:t>
            </a:fld>
            <a:endParaRPr lang="fr-F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132145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BECB57-B030-4AEC-93C7-47B0CD809B26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19BD49B-5031-4FE9-86C7-0EE88E8220BB}" type="datetime11">
              <a:rPr lang="fr-FR" smtClean="0"/>
              <a:t>07:53:29</a:t>
            </a:fld>
            <a:endParaRPr lang="fr-F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44801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BE4308-EF49-404E-9754-01EA4CA270A2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2668D4E-24A0-4704-93BB-A9076D500B11}" type="datetime11">
              <a:rPr lang="fr-FR" smtClean="0"/>
              <a:t>07:53:29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43548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C55A7-6D12-4024-9BC5-F1959FA6EB9B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822C2-A2CD-4BF0-A630-3AF8F1861F39}" type="datetime11">
              <a:rPr lang="fr-FR" smtClean="0"/>
              <a:t>07:53:29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7786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1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53188"/>
            <a:ext cx="284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1EA0610C-C538-409D-BFA6-227E1C568EA6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1220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53188"/>
            <a:ext cx="284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D07A2DF-BE6D-4467-B1DB-89433AE21425}" type="datetime11">
              <a:rPr lang="fr-FR" smtClean="0"/>
              <a:t>07:53:29</a:t>
            </a:fld>
            <a:endParaRPr lang="fr-FR"/>
          </a:p>
        </p:txBody>
      </p:sp>
      <p:sp>
        <p:nvSpPr>
          <p:cNvPr id="1220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53188"/>
            <a:ext cx="3860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1220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20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274638"/>
            <a:ext cx="1095900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  <p:sldLayoutId id="2147484562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3techs.com/technologies/overview/programming_language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php.net/supported-versions.php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3techs.com/technologies/details/pl-php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p.net/manual/fr/language.types.callable.php" TargetMode="External"/><Relationship Id="rId7" Type="http://schemas.openxmlformats.org/officeDocument/2006/relationships/hyperlink" Target="https://www.php.net/manual/fr/language.types.declarations.php" TargetMode="External"/><Relationship Id="rId2" Type="http://schemas.openxmlformats.org/officeDocument/2006/relationships/hyperlink" Target="https://www.php.net/manual/fr/language.operators.type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hp.net/manual/fr/language.types.declarations.php#language.types.declarations.mixed" TargetMode="External"/><Relationship Id="rId5" Type="http://schemas.openxmlformats.org/officeDocument/2006/relationships/hyperlink" Target="https://www.php.net/manual/fr/class.traversable.php" TargetMode="External"/><Relationship Id="rId4" Type="http://schemas.openxmlformats.org/officeDocument/2006/relationships/hyperlink" Target="https://www.php.net/manual/fr/language.types.iterable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 anchor="ctr" anchorCtr="0"/>
          <a:lstStyle/>
          <a:p>
            <a:pPr eaLnBrk="1" hangingPunct="1">
              <a:defRPr/>
            </a:pPr>
            <a:r>
              <a:rPr lang="fr-FR" dirty="0"/>
              <a:t>Programmation Web :</a:t>
            </a:r>
            <a:br>
              <a:rPr lang="fr-FR" dirty="0"/>
            </a:br>
            <a:r>
              <a:rPr lang="fr-FR" dirty="0"/>
              <a:t>PHP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/>
              <a:t>Jérôme CUTRONA</a:t>
            </a:r>
          </a:p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jerome.cutrona@univ-reims.fr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2F27AF-9CAE-4CF1-9024-BEEAA43C8D85}" type="datetime11">
              <a:rPr lang="fr-FR" smtClean="0"/>
              <a:t>07:53:29</a:t>
            </a:fld>
            <a:endParaRPr lang="fr-F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29F28F-2FA9-489A-B709-45EFA0D2A92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fr-FR" altLang="fr-FR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79376" y="274638"/>
            <a:ext cx="11233248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Principales extensions de PHP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3D734D-F761-42A3-AD40-7E6BC748867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r-FR" altLang="fr-FR" sz="12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5E71E0E-F328-4B42-80C4-60FDB29C2557}" type="datetime11">
              <a:rPr lang="fr-FR" smtClean="0"/>
              <a:t>07:53:29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336" y="980728"/>
            <a:ext cx="11953328" cy="5400600"/>
          </a:xfrm>
          <a:prstGeom prst="rect">
            <a:avLst/>
          </a:prstGeom>
        </p:spPr>
        <p:txBody>
          <a:bodyPr wrap="square" numCol="9">
            <a:noAutofit/>
          </a:bodyPr>
          <a:lstStyle/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Apache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APC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APCu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APD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Arrays</a:t>
            </a:r>
            <a:endParaRPr lang="fr-FR" sz="1400" b="1" spc="-8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BBCode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BC Math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bcompiler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BLENC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BLENC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Bzip2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Cairo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Calendar</a:t>
            </a:r>
            <a:endParaRPr lang="fr-FR" sz="1400" b="1" spc="-8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chdb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Classkit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Classes</a:t>
            </a:r>
            <a:b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</a:t>
            </a:r>
            <a:r>
              <a:rPr lang="fr-FR" sz="1400" b="1" spc="-8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Objects</a:t>
            </a:r>
            <a:endParaRPr lang="fr-FR" sz="1400" b="1" spc="-8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COM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Crack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CSPRNG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Ctype</a:t>
            </a:r>
            <a:endParaRPr lang="fr-FR" sz="1400" b="1" spc="-8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CUBRID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cURL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Cyrus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Date/Time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DBA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dBase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DB++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dbx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Direct IO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Directories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DOM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 Structures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Eio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Enchant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Error</a:t>
            </a: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Handling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Ev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Event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Program </a:t>
            </a: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execution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Exif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Expect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FAM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FANN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FANN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FrontBase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FDF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Fileinfo</a:t>
            </a:r>
            <a:endParaRPr lang="fr-FR" sz="1400" b="1" spc="-8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filePro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Filesystem</a:t>
            </a:r>
            <a:endParaRPr lang="fr-FR" sz="1400" b="1" spc="-8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Filter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FastCGI</a:t>
            </a: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Process</a:t>
            </a: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Manager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FriBiDi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FTP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Handling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Gearman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Gender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GeoIP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Gettext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Gmagick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GMP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GnuPG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Gupnp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haru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Hash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HRTime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htscanner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Hyperwave</a:t>
            </a: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API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Firebird</a:t>
            </a: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</a:t>
            </a: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InterBase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IBM DB2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iconv</a:t>
            </a:r>
            <a:endParaRPr lang="fr-FR" sz="1400" b="1" spc="-8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ID3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Informix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GD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ImageMagick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IMAP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inclued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 Options/Info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Ingres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Inotify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intl</a:t>
            </a:r>
            <a:endParaRPr lang="fr-FR" sz="1400" b="1" spc="-8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JSON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Judy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KADM5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KTaglib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Lapack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LDAP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Libevent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libxml</a:t>
            </a:r>
            <a:endParaRPr lang="fr-FR" sz="1400" b="1" spc="-8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Lua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LZF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Mail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Mailparse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Math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MaxDB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Multibyte</a:t>
            </a: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String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Mcrypt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MCVE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Memcache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Memcached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Memtrack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Mhash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Mimetype</a:t>
            </a:r>
            <a:endParaRPr lang="fr-FR" sz="1400" b="1" spc="-8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Ming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Misc</a:t>
            </a: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mnoGoSearch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Mongo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MongoDB</a:t>
            </a: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\BSON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MongoDB</a:t>
            </a:r>
            <a:b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\Dr</a:t>
            </a:r>
            <a:r>
              <a:rPr lang="fr-FR" sz="1400" b="1" kern="1000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iver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mqseries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Msession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mSQL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Mssql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MySQL (Original)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MySQLi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Mysqlnd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mysqlnd_mem</a:t>
            </a:r>
            <a:r>
              <a:rPr lang="fr-FR" sz="1400" b="1" kern="1000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mysqlnd_ms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mysqlnd_mux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mysqlnd_qc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mysqlnd_uh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Ncurses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Gopher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Network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Newt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YP/NIS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NSAPI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OAuth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OCI8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oggvorbis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OPcache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OpenAL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OpenSSL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Output Cont</a:t>
            </a:r>
            <a:r>
              <a:rPr lang="fr-FR" sz="1400" b="1" kern="1000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rol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Paradox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Parle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Parsekit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Password</a:t>
            </a: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Hashing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PCNTL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PCRE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PDF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PDO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4D (PDO)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CUBRID(PDO)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MS SQL</a:t>
            </a:r>
            <a:r>
              <a:rPr lang="fr-FR" sz="1400" b="1" kern="1000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Server</a:t>
            </a: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(PDO)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Firebi</a:t>
            </a:r>
            <a:r>
              <a:rPr lang="fr-FR" sz="1400" b="1" kern="1000" spc="-9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rd</a:t>
            </a:r>
            <a:br>
              <a:rPr lang="fr-FR" sz="1400" b="1" kern="1000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(PDO)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IBM (PDO)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Inform</a:t>
            </a:r>
            <a:r>
              <a:rPr lang="fr-FR" sz="1400" b="1" kern="1000" spc="-9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ix</a:t>
            </a:r>
            <a:r>
              <a:rPr lang="fr-FR" sz="1400" b="1" kern="1000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(PDO)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MySQL (PDO)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Oracle (PDO)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ODBC and DB2 (PDO)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PostgreSQL (PDO)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SQLite</a:t>
            </a: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(PDO)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MS SQL Server (PDO)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PostgreSQL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Phar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Phdfs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POSIX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Proctitle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Pspell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pthreads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Quickhash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Radius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Rar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Readline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Recode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Reflection</a:t>
            </a:r>
            <a:endParaRPr lang="fr-FR" sz="1400" b="1" spc="-8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POSIX </a:t>
            </a:r>
            <a:r>
              <a:rPr lang="fr-FR" sz="1400" b="1" spc="-8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Regex</a:t>
            </a:r>
            <a:endParaRPr lang="fr-FR" sz="1400" b="1" spc="-8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RPM Reader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RRD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runkit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SAM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SCA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scream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SDO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SDO DAS XML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SDO-DAS-</a:t>
            </a: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Relational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Seaslog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Semaphore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Sessions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Session </a:t>
            </a: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PgSQL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Shared</a:t>
            </a: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Memory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SimpleXML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SNMP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SOAP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Sockets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Sodium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Solr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Sphinx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SPL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SPL Types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SQLite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SQLite3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SQLSRV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ssdeep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SSH2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Statistics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Stomp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Streams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Strings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SVM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SVN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Swish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Swoole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Sybase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Sync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Taint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TCP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Tidy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Tokenizer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tokyo_tyrant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Trader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UI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ODBC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uopz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URLs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V8js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Variable handling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Varnish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vpopmail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WDDX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Weakref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win32ps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win32service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WinCache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wkhtmltox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xattr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xdiff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Xhprof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XML </a:t>
            </a: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Parser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XMLDiff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XMLReader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XML-RPC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XMLWriter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XSL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Yaconf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Yaf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Yaml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Yar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YAZ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Zip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Zlib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0MQ messaging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FR" sz="1400" b="1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ZooKeeper</a:t>
            </a:r>
            <a:endParaRPr lang="fr-FR" sz="1400" b="1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3314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48220E-B907-41D5-ABF6-190B9DE9379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100</a:t>
            </a:fld>
            <a:endParaRPr lang="fr-FR" altLang="fr-FR" sz="1200"/>
          </a:p>
        </p:txBody>
      </p:sp>
      <p:sp>
        <p:nvSpPr>
          <p:cNvPr id="13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BAA4570-496B-453D-AA47-33CBE63BAC1F}" type="datetime11">
              <a:rPr lang="fr-FR" smtClean="0"/>
              <a:t>07:53:29</a:t>
            </a:fld>
            <a:endParaRPr lang="fr-FR"/>
          </a:p>
        </p:txBody>
      </p:sp>
      <p:sp>
        <p:nvSpPr>
          <p:cNvPr id="14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16426" name="Rectangle 10"/>
          <p:cNvSpPr>
            <a:spLocks noChangeArrowheads="1"/>
          </p:cNvSpPr>
          <p:nvPr/>
        </p:nvSpPr>
        <p:spPr bwMode="auto">
          <a:xfrm>
            <a:off x="609600" y="274638"/>
            <a:ext cx="109728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fr-F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Gestion des erreurs – (Mauvais) Exemple</a:t>
            </a:r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609600" y="1196975"/>
            <a:ext cx="5715000" cy="4895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5000"/>
              </a:spcBef>
              <a:buClr>
                <a:schemeClr val="folHlink"/>
              </a:buClr>
              <a:defRPr/>
            </a:pP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&lt;?</a:t>
            </a:r>
            <a:r>
              <a:rPr lang="fr-FR" b="1" dirty="0" err="1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php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 eaLnBrk="1" hangingPunct="1">
              <a:spcBef>
                <a:spcPct val="5000"/>
              </a:spcBef>
              <a:buClr>
                <a:schemeClr val="folHlink"/>
              </a:buClr>
              <a:defRPr/>
            </a:pP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html </a:t>
            </a: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= 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&lt;&lt;&lt;</a:t>
            </a:r>
            <a:r>
              <a:rPr lang="fr-FR" b="1" dirty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HTML</a:t>
            </a:r>
            <a:endParaRPr lang="fr-FR" b="1" dirty="0">
              <a:solidFill>
                <a:srgbClr val="6A5A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 eaLnBrk="1" hangingPunct="1">
              <a:spcBef>
                <a:spcPct val="5000"/>
              </a:spcBef>
              <a:buClr>
                <a:schemeClr val="folHlink"/>
              </a:buClr>
              <a:defRPr/>
            </a:pP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</a:t>
            </a: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html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 eaLnBrk="1" hangingPunct="1">
              <a:spcBef>
                <a:spcPct val="5000"/>
              </a:spcBef>
              <a:buClr>
                <a:schemeClr val="folHlink"/>
              </a:buClr>
              <a:defRPr/>
            </a:pP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</a:t>
            </a:r>
            <a:r>
              <a:rPr lang="fr-FR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head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 eaLnBrk="1" hangingPunct="1">
              <a:spcBef>
                <a:spcPct val="5000"/>
              </a:spcBef>
              <a:buClr>
                <a:schemeClr val="folHlink"/>
              </a:buClr>
              <a:defRPr/>
            </a:pP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</a:t>
            </a:r>
            <a:r>
              <a:rPr lang="fr-FR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title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  <a:r>
              <a:rPr lang="fr-F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die-exit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&lt;/</a:t>
            </a:r>
            <a:r>
              <a:rPr lang="fr-FR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title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 eaLnBrk="1" hangingPunct="1">
              <a:spcBef>
                <a:spcPct val="5000"/>
              </a:spcBef>
              <a:buClr>
                <a:schemeClr val="folHlink"/>
              </a:buClr>
              <a:defRPr/>
            </a:pP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&lt;/</a:t>
            </a:r>
            <a:r>
              <a:rPr lang="fr-FR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head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 eaLnBrk="1" hangingPunct="1">
              <a:spcBef>
                <a:spcPct val="5000"/>
              </a:spcBef>
              <a:buClr>
                <a:schemeClr val="folHlink"/>
              </a:buClr>
              <a:defRPr/>
            </a:pP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</a:t>
            </a: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body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 eaLnBrk="1" hangingPunct="1">
              <a:spcBef>
                <a:spcPct val="5000"/>
              </a:spcBef>
              <a:buClr>
                <a:schemeClr val="folHlink"/>
              </a:buClr>
              <a:defRPr/>
            </a:pP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HTML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;</a:t>
            </a:r>
            <a:endParaRPr lang="fr-FR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 eaLnBrk="1" hangingPunct="1">
              <a:spcBef>
                <a:spcPct val="5000"/>
              </a:spcBef>
              <a:buClr>
                <a:schemeClr val="folHlink"/>
              </a:buClr>
              <a:defRPr/>
            </a:pP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if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!</a:t>
            </a:r>
            <a:r>
              <a:rPr lang="fr-FR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isset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val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)) {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 eaLnBrk="1" hangingPunct="1">
              <a:spcBef>
                <a:spcPct val="5000"/>
              </a:spcBef>
              <a:buClr>
                <a:schemeClr val="folHlink"/>
              </a:buClr>
              <a:defRPr/>
            </a:pP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 die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b="1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html</a:t>
            </a:r>
            <a:r>
              <a:rPr lang="fr-FR" b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.</a:t>
            </a:r>
            <a:r>
              <a:rPr lang="fr-FR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"</a:t>
            </a:r>
            <a:r>
              <a:rPr lang="fr-FR" b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problème val</a:t>
            </a:r>
            <a:r>
              <a:rPr lang="fr-FR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"</a:t>
            </a:r>
            <a:r>
              <a:rPr lang="fr-FR" b="1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)</a:t>
            </a:r>
            <a:r>
              <a:rPr lang="fr-FR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;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 eaLnBrk="1" hangingPunct="1">
              <a:spcBef>
                <a:spcPct val="5000"/>
              </a:spcBef>
              <a:buClr>
                <a:schemeClr val="folHlink"/>
              </a:buClr>
              <a:defRPr/>
            </a:pP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 /* Au delà de ce point,</a:t>
            </a:r>
          </a:p>
          <a:p>
            <a:pPr marL="342900" indent="-342900" eaLnBrk="1" hangingPunct="1">
              <a:spcBef>
                <a:spcPct val="5000"/>
              </a:spcBef>
              <a:buClr>
                <a:schemeClr val="folHlink"/>
              </a:buClr>
              <a:defRPr/>
            </a:pP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    fin du script */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 eaLnBrk="1" hangingPunct="1">
              <a:spcBef>
                <a:spcPct val="5000"/>
              </a:spcBef>
              <a:buClr>
                <a:schemeClr val="folHlink"/>
              </a:buClr>
              <a:defRPr/>
            </a:pP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}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 eaLnBrk="1" hangingPunct="1">
              <a:spcBef>
                <a:spcPct val="5000"/>
              </a:spcBef>
              <a:buClr>
                <a:schemeClr val="folHlink"/>
              </a:buClr>
              <a:defRPr/>
            </a:pP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html </a:t>
            </a: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.=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&lt;&lt;&lt;</a:t>
            </a:r>
            <a:r>
              <a:rPr lang="fr-FR" b="1" dirty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HTML</a:t>
            </a:r>
          </a:p>
          <a:p>
            <a:pPr marL="342900" indent="-342900" eaLnBrk="1" hangingPunct="1">
              <a:spcBef>
                <a:spcPct val="5000"/>
              </a:spcBef>
              <a:buClr>
                <a:schemeClr val="folHlink"/>
              </a:buClr>
              <a:defRPr/>
            </a:pPr>
            <a:r>
              <a:rPr lang="fr-F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Choix: </a:t>
            </a: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val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 eaLnBrk="1" hangingPunct="1">
              <a:spcBef>
                <a:spcPct val="5000"/>
              </a:spcBef>
              <a:buClr>
                <a:schemeClr val="folHlink"/>
              </a:buClr>
              <a:defRPr/>
            </a:pP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&lt;/</a:t>
            </a: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body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 eaLnBrk="1" hangingPunct="1">
              <a:spcBef>
                <a:spcPct val="5000"/>
              </a:spcBef>
              <a:buClr>
                <a:schemeClr val="folHlink"/>
              </a:buClr>
              <a:defRPr/>
            </a:pP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&lt;/</a:t>
            </a: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html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7824192" y="1196976"/>
            <a:ext cx="3709491" cy="2308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html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fr-FR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head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fr-FR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title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fr-FR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die-exit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</a:t>
            </a:r>
            <a:r>
              <a:rPr lang="fr-FR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title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</a:t>
            </a:r>
            <a:r>
              <a:rPr lang="fr-FR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head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body</a:t>
            </a:r>
            <a:r>
              <a:rPr lang="fr-FR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problème val</a:t>
            </a:r>
          </a:p>
        </p:txBody>
      </p:sp>
      <p:sp>
        <p:nvSpPr>
          <p:cNvPr id="64520" name="Rectangle 5"/>
          <p:cNvSpPr>
            <a:spLocks noChangeArrowheads="1"/>
          </p:cNvSpPr>
          <p:nvPr/>
        </p:nvSpPr>
        <p:spPr bwMode="auto">
          <a:xfrm>
            <a:off x="5105400" y="1196975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PHP</a:t>
            </a:r>
          </a:p>
        </p:txBody>
      </p:sp>
      <p:sp>
        <p:nvSpPr>
          <p:cNvPr id="64521" name="Rectangle 6"/>
          <p:cNvSpPr>
            <a:spLocks noChangeArrowheads="1"/>
          </p:cNvSpPr>
          <p:nvPr/>
        </p:nvSpPr>
        <p:spPr bwMode="auto">
          <a:xfrm>
            <a:off x="10466883" y="1196975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HTML</a:t>
            </a:r>
          </a:p>
        </p:txBody>
      </p:sp>
      <p:sp>
        <p:nvSpPr>
          <p:cNvPr id="64522" name="Rectangle 7"/>
          <p:cNvSpPr>
            <a:spLocks noChangeArrowheads="1"/>
          </p:cNvSpPr>
          <p:nvPr/>
        </p:nvSpPr>
        <p:spPr bwMode="auto">
          <a:xfrm>
            <a:off x="10333533" y="4038600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Navigateur</a:t>
            </a:r>
          </a:p>
        </p:txBody>
      </p:sp>
      <p:sp>
        <p:nvSpPr>
          <p:cNvPr id="316424" name="AutoShape 8"/>
          <p:cNvSpPr>
            <a:spLocks noChangeArrowheads="1"/>
          </p:cNvSpPr>
          <p:nvPr/>
        </p:nvSpPr>
        <p:spPr bwMode="auto">
          <a:xfrm>
            <a:off x="6324600" y="1718320"/>
            <a:ext cx="1499592" cy="846584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16425" name="AutoShape 9"/>
          <p:cNvSpPr>
            <a:spLocks noChangeArrowheads="1"/>
          </p:cNvSpPr>
          <p:nvPr/>
        </p:nvSpPr>
        <p:spPr bwMode="auto">
          <a:xfrm rot="5400000">
            <a:off x="9514383" y="3467100"/>
            <a:ext cx="5334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16427" name="Text Box 11"/>
          <p:cNvSpPr txBox="1">
            <a:spLocks noChangeArrowheads="1"/>
          </p:cNvSpPr>
          <p:nvPr/>
        </p:nvSpPr>
        <p:spPr bwMode="auto">
          <a:xfrm>
            <a:off x="7859117" y="4038601"/>
            <a:ext cx="3709491" cy="2016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defRPr/>
            </a:pPr>
            <a:endParaRPr lang="fr-FR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problème val</a:t>
            </a:r>
          </a:p>
        </p:txBody>
      </p:sp>
      <p:sp>
        <p:nvSpPr>
          <p:cNvPr id="316428" name="AutoShape 12"/>
          <p:cNvSpPr>
            <a:spLocks noChangeArrowheads="1"/>
          </p:cNvSpPr>
          <p:nvPr/>
        </p:nvSpPr>
        <p:spPr bwMode="auto">
          <a:xfrm>
            <a:off x="5455958" y="3495675"/>
            <a:ext cx="3311786" cy="531209"/>
          </a:xfrm>
          <a:prstGeom prst="wedgeRoundRectCallout">
            <a:avLst>
              <a:gd name="adj1" fmla="val 37860"/>
              <a:gd name="adj2" fmla="val -153807"/>
              <a:gd name="adj3" fmla="val 1666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HTML non </a:t>
            </a:r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valide</a:t>
            </a:r>
            <a:r>
              <a:rPr lang="fr-F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8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Gestion de l'affichage des erreurs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error_reporting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2E8B57"/>
                </a:solidFill>
                <a:latin typeface="Consolas" panose="020B0609020204030204" pitchFamily="49" charset="0"/>
              </a:rPr>
              <a:t>?</a:t>
            </a:r>
            <a:r>
              <a:rPr lang="fr-FR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$</a:t>
            </a:r>
            <a:r>
              <a:rPr lang="fr-FR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error_level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fr-FR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null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):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endParaRPr lang="fr-FR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defRPr/>
            </a:pPr>
            <a:endParaRPr lang="fr-FR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443235-F589-4C7C-B725-48FBB3770E1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101</a:t>
            </a:fld>
            <a:endParaRPr lang="fr-FR" altLang="fr-FR" sz="1200"/>
          </a:p>
        </p:txBody>
      </p:sp>
      <p:sp>
        <p:nvSpPr>
          <p:cNvPr id="44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B3F414-BBB9-4210-ADC2-5161418A903C}" type="datetime11">
              <a:rPr lang="fr-FR" smtClean="0"/>
              <a:t>07:53:29</a:t>
            </a:fld>
            <a:endParaRPr lang="fr-FR"/>
          </a:p>
        </p:txBody>
      </p:sp>
      <p:sp>
        <p:nvSpPr>
          <p:cNvPr id="45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35243" name="AutoShape 395"/>
          <p:cNvSpPr>
            <a:spLocks noChangeArrowheads="1"/>
          </p:cNvSpPr>
          <p:nvPr/>
        </p:nvSpPr>
        <p:spPr bwMode="auto">
          <a:xfrm>
            <a:off x="5037498" y="5157192"/>
            <a:ext cx="5163046" cy="122455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php.ini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graphicFrame>
        <p:nvGraphicFramePr>
          <p:cNvPr id="335255" name="Group 4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323573"/>
              </p:ext>
            </p:extLst>
          </p:nvPr>
        </p:nvGraphicFramePr>
        <p:xfrm>
          <a:off x="551782" y="1772816"/>
          <a:ext cx="2663825" cy="4893579"/>
        </p:xfrm>
        <a:graphic>
          <a:graphicData uri="http://schemas.openxmlformats.org/drawingml/2006/table">
            <a:tbl>
              <a:tblPr/>
              <a:tblGrid>
                <a:gridCol w="266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Constante</a:t>
                      </a:r>
                    </a:p>
                  </a:txBody>
                  <a:tcPr marT="45728" marB="4572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E_ERROR</a:t>
                      </a:r>
                    </a:p>
                  </a:txBody>
                  <a:tcPr marL="180000" marR="36000" marT="25204" marB="2520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E_WARNING</a:t>
                      </a:r>
                    </a:p>
                  </a:txBody>
                  <a:tcPr marL="180000" marR="36000" marT="25204" marB="2520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E_PARSE</a:t>
                      </a:r>
                    </a:p>
                  </a:txBody>
                  <a:tcPr marL="180000" marR="36000" marT="25204" marB="2520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E_NOTICE</a:t>
                      </a:r>
                    </a:p>
                  </a:txBody>
                  <a:tcPr marL="180000" marR="36000" marT="25204" marB="2520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E_CORE_ERROR</a:t>
                      </a:r>
                    </a:p>
                  </a:txBody>
                  <a:tcPr marL="180000" marR="36000" marT="25204" marB="2520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E_CORE_WARNING</a:t>
                      </a:r>
                    </a:p>
                  </a:txBody>
                  <a:tcPr marL="180000" marR="36000" marT="25204" marB="2520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E_COMPILE_ERROR</a:t>
                      </a:r>
                    </a:p>
                  </a:txBody>
                  <a:tcPr marL="180000" marR="36000" marT="25204" marB="2520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E_COMPILE_WARNING</a:t>
                      </a:r>
                    </a:p>
                  </a:txBody>
                  <a:tcPr marL="180000" marR="36000" marT="25204" marB="2520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E_USER_ERROR</a:t>
                      </a:r>
                    </a:p>
                  </a:txBody>
                  <a:tcPr marL="180000" marR="36000" marT="25204" marB="2520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E_USER_WARNING</a:t>
                      </a:r>
                    </a:p>
                  </a:txBody>
                  <a:tcPr marL="180000" marR="36000" marT="25204" marB="2520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E_USER_NOTICE</a:t>
                      </a:r>
                    </a:p>
                  </a:txBody>
                  <a:tcPr marL="180000" marR="36000" marT="25204" marB="2520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E_STRICT</a:t>
                      </a:r>
                    </a:p>
                  </a:txBody>
                  <a:tcPr marL="180000" marR="36000" marT="25204" marB="2520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E_RECOVERABLE_ERROR</a:t>
                      </a:r>
                    </a:p>
                  </a:txBody>
                  <a:tcPr marL="180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930020"/>
                  </a:ext>
                </a:extLst>
              </a:tr>
              <a:tr h="244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E_DEPRECATED</a:t>
                      </a:r>
                    </a:p>
                  </a:txBody>
                  <a:tcPr marL="180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85012"/>
                  </a:ext>
                </a:extLst>
              </a:tr>
              <a:tr h="244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E_USER_DEPRECATED</a:t>
                      </a:r>
                    </a:p>
                  </a:txBody>
                  <a:tcPr marL="180000" marR="3600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095809"/>
                  </a:ext>
                </a:extLst>
              </a:tr>
              <a:tr h="28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E_ALL</a:t>
                      </a:r>
                    </a:p>
                  </a:txBody>
                  <a:tcPr marL="180000" marR="36000" marT="25204" marB="25204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35222" name="AutoShape 374"/>
          <p:cNvSpPr>
            <a:spLocks noChangeArrowheads="1"/>
          </p:cNvSpPr>
          <p:nvPr/>
        </p:nvSpPr>
        <p:spPr bwMode="auto">
          <a:xfrm>
            <a:off x="8256240" y="2274996"/>
            <a:ext cx="2492190" cy="5788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Ancien niveau</a:t>
            </a:r>
          </a:p>
        </p:txBody>
      </p:sp>
      <p:sp>
        <p:nvSpPr>
          <p:cNvPr id="335225" name="AutoShape 377"/>
          <p:cNvSpPr>
            <a:spLocks noChangeArrowheads="1"/>
          </p:cNvSpPr>
          <p:nvPr/>
        </p:nvSpPr>
        <p:spPr bwMode="auto">
          <a:xfrm>
            <a:off x="4066072" y="3284984"/>
            <a:ext cx="7520272" cy="153233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Sur un serveur en production, </a:t>
            </a:r>
            <a:r>
              <a:rPr lang="fr-FR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toute erreur affichée</a:t>
            </a:r>
            <a:r>
              <a:rPr lang="fr-FR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donne des indices sur les scripts et </a:t>
            </a:r>
            <a:r>
              <a:rPr lang="fr-FR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rend le site vulnérable</a:t>
            </a:r>
          </a:p>
        </p:txBody>
      </p:sp>
      <p:sp>
        <p:nvSpPr>
          <p:cNvPr id="335241" name="AutoShape 393"/>
          <p:cNvSpPr>
            <a:spLocks noChangeArrowheads="1"/>
          </p:cNvSpPr>
          <p:nvPr/>
        </p:nvSpPr>
        <p:spPr bwMode="auto">
          <a:xfrm>
            <a:off x="5140685" y="5727186"/>
            <a:ext cx="4708557" cy="5788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display_errors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boolean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335242" name="AutoShape 394"/>
          <p:cNvCxnSpPr>
            <a:cxnSpLocks noChangeShapeType="1"/>
            <a:endCxn id="335222" idx="3"/>
          </p:cNvCxnSpPr>
          <p:nvPr/>
        </p:nvCxnSpPr>
        <p:spPr bwMode="auto">
          <a:xfrm rot="16200000" flipH="1">
            <a:off x="10121792" y="1937799"/>
            <a:ext cx="881306" cy="371970"/>
          </a:xfrm>
          <a:prstGeom prst="bentConnector4">
            <a:avLst>
              <a:gd name="adj1" fmla="val 33579"/>
              <a:gd name="adj2" fmla="val 161457"/>
            </a:avLst>
          </a:prstGeom>
          <a:noFill/>
          <a:ln w="38100">
            <a:solidFill>
              <a:schemeClr val="tx1"/>
            </a:solidFill>
            <a:miter lim="800000"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5253" name="Text Box 405"/>
          <p:cNvSpPr txBox="1">
            <a:spLocks noChangeArrowheads="1"/>
          </p:cNvSpPr>
          <p:nvPr/>
        </p:nvSpPr>
        <p:spPr bwMode="auto">
          <a:xfrm>
            <a:off x="3392215" y="2918094"/>
            <a:ext cx="615553" cy="183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eaLnBrk="1" hangingPunct="1">
              <a:defRPr/>
            </a:pPr>
            <a:r>
              <a:rPr lang="fr-F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Débogage</a:t>
            </a:r>
          </a:p>
        </p:txBody>
      </p:sp>
      <p:sp>
        <p:nvSpPr>
          <p:cNvPr id="335254" name="Line 406"/>
          <p:cNvSpPr>
            <a:spLocks noChangeShapeType="1"/>
          </p:cNvSpPr>
          <p:nvPr/>
        </p:nvSpPr>
        <p:spPr bwMode="auto">
          <a:xfrm>
            <a:off x="3431506" y="2198956"/>
            <a:ext cx="0" cy="38877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7" name="AutoShape 374"/>
          <p:cNvSpPr>
            <a:spLocks noChangeArrowheads="1"/>
          </p:cNvSpPr>
          <p:nvPr/>
        </p:nvSpPr>
        <p:spPr bwMode="auto">
          <a:xfrm>
            <a:off x="4675882" y="2271134"/>
            <a:ext cx="2840235" cy="5788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Nouveau niveau</a:t>
            </a:r>
          </a:p>
        </p:txBody>
      </p:sp>
      <p:cxnSp>
        <p:nvCxnSpPr>
          <p:cNvPr id="24" name="AutoShape 394"/>
          <p:cNvCxnSpPr>
            <a:cxnSpLocks noChangeShapeType="1"/>
            <a:endCxn id="17" idx="3"/>
          </p:cNvCxnSpPr>
          <p:nvPr/>
        </p:nvCxnSpPr>
        <p:spPr bwMode="auto">
          <a:xfrm rot="16200000" flipH="1">
            <a:off x="6841047" y="1885505"/>
            <a:ext cx="809298" cy="540841"/>
          </a:xfrm>
          <a:prstGeom prst="bentConnector4">
            <a:avLst>
              <a:gd name="adj1" fmla="val 32118"/>
              <a:gd name="adj2" fmla="val 142268"/>
            </a:avLst>
          </a:prstGeom>
          <a:noFill/>
          <a:ln w="38100">
            <a:solidFill>
              <a:schemeClr val="tx1"/>
            </a:solidFill>
            <a:miter lim="800000"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3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243" grpId="0" animBg="1" autoUpdateAnimBg="0"/>
      <p:bldP spid="335222" grpId="0" animBg="1" autoUpdateAnimBg="0"/>
      <p:bldP spid="335225" grpId="0" animBg="1" autoUpdateAnimBg="0"/>
      <p:bldP spid="335241" grpId="0" animBg="1" autoUpdateAnimBg="0"/>
      <p:bldP spid="335253" grpId="0" autoUpdateAnimBg="0"/>
      <p:bldP spid="17" grpId="0" animBg="1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07">
            <a:extLst>
              <a:ext uri="{FF2B5EF4-FFF2-40B4-BE49-F238E27FC236}">
                <a16:creationId xmlns:a16="http://schemas.microsoft.com/office/drawing/2014/main" id="{9172C267-636C-4770-8BBE-F2E0BA8C2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956554"/>
              </p:ext>
            </p:extLst>
          </p:nvPr>
        </p:nvGraphicFramePr>
        <p:xfrm>
          <a:off x="624466" y="1268413"/>
          <a:ext cx="10942322" cy="5044112"/>
        </p:xfrm>
        <a:graphic>
          <a:graphicData uri="http://schemas.openxmlformats.org/drawingml/2006/table">
            <a:tbl>
              <a:tblPr/>
              <a:tblGrid>
                <a:gridCol w="2231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00304898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968682453"/>
                    </a:ext>
                  </a:extLst>
                </a:gridCol>
                <a:gridCol w="448884">
                  <a:extLst>
                    <a:ext uri="{9D8B030D-6E8A-4147-A177-3AD203B41FA5}">
                      <a16:colId xmlns:a16="http://schemas.microsoft.com/office/drawing/2014/main" val="2293099715"/>
                    </a:ext>
                  </a:extLst>
                </a:gridCol>
                <a:gridCol w="448884">
                  <a:extLst>
                    <a:ext uri="{9D8B030D-6E8A-4147-A177-3AD203B41FA5}">
                      <a16:colId xmlns:a16="http://schemas.microsoft.com/office/drawing/2014/main" val="1883053344"/>
                    </a:ext>
                  </a:extLst>
                </a:gridCol>
                <a:gridCol w="448884">
                  <a:extLst>
                    <a:ext uri="{9D8B030D-6E8A-4147-A177-3AD203B41FA5}">
                      <a16:colId xmlns:a16="http://schemas.microsoft.com/office/drawing/2014/main" val="3124385334"/>
                    </a:ext>
                  </a:extLst>
                </a:gridCol>
                <a:gridCol w="448884">
                  <a:extLst>
                    <a:ext uri="{9D8B030D-6E8A-4147-A177-3AD203B41FA5}">
                      <a16:colId xmlns:a16="http://schemas.microsoft.com/office/drawing/2014/main" val="3679872996"/>
                    </a:ext>
                  </a:extLst>
                </a:gridCol>
                <a:gridCol w="448884">
                  <a:extLst>
                    <a:ext uri="{9D8B030D-6E8A-4147-A177-3AD203B41FA5}">
                      <a16:colId xmlns:a16="http://schemas.microsoft.com/office/drawing/2014/main" val="1220994416"/>
                    </a:ext>
                  </a:extLst>
                </a:gridCol>
                <a:gridCol w="448884">
                  <a:extLst>
                    <a:ext uri="{9D8B030D-6E8A-4147-A177-3AD203B41FA5}">
                      <a16:colId xmlns:a16="http://schemas.microsoft.com/office/drawing/2014/main" val="2833978083"/>
                    </a:ext>
                  </a:extLst>
                </a:gridCol>
                <a:gridCol w="448884">
                  <a:extLst>
                    <a:ext uri="{9D8B030D-6E8A-4147-A177-3AD203B41FA5}">
                      <a16:colId xmlns:a16="http://schemas.microsoft.com/office/drawing/2014/main" val="265997915"/>
                    </a:ext>
                  </a:extLst>
                </a:gridCol>
                <a:gridCol w="448884">
                  <a:extLst>
                    <a:ext uri="{9D8B030D-6E8A-4147-A177-3AD203B41FA5}">
                      <a16:colId xmlns:a16="http://schemas.microsoft.com/office/drawing/2014/main" val="3007423834"/>
                    </a:ext>
                  </a:extLst>
                </a:gridCol>
                <a:gridCol w="448884">
                  <a:extLst>
                    <a:ext uri="{9D8B030D-6E8A-4147-A177-3AD203B41FA5}">
                      <a16:colId xmlns:a16="http://schemas.microsoft.com/office/drawing/2014/main" val="1080405675"/>
                    </a:ext>
                  </a:extLst>
                </a:gridCol>
                <a:gridCol w="448884">
                  <a:extLst>
                    <a:ext uri="{9D8B030D-6E8A-4147-A177-3AD203B41FA5}">
                      <a16:colId xmlns:a16="http://schemas.microsoft.com/office/drawing/2014/main" val="2417029630"/>
                    </a:ext>
                  </a:extLst>
                </a:gridCol>
                <a:gridCol w="448884">
                  <a:extLst>
                    <a:ext uri="{9D8B030D-6E8A-4147-A177-3AD203B41FA5}">
                      <a16:colId xmlns:a16="http://schemas.microsoft.com/office/drawing/2014/main" val="934178999"/>
                    </a:ext>
                  </a:extLst>
                </a:gridCol>
                <a:gridCol w="448884">
                  <a:extLst>
                    <a:ext uri="{9D8B030D-6E8A-4147-A177-3AD203B41FA5}">
                      <a16:colId xmlns:a16="http://schemas.microsoft.com/office/drawing/2014/main" val="4062092787"/>
                    </a:ext>
                  </a:extLst>
                </a:gridCol>
                <a:gridCol w="448884">
                  <a:extLst>
                    <a:ext uri="{9D8B030D-6E8A-4147-A177-3AD203B41FA5}">
                      <a16:colId xmlns:a16="http://schemas.microsoft.com/office/drawing/2014/main" val="3634271082"/>
                    </a:ext>
                  </a:extLst>
                </a:gridCol>
                <a:gridCol w="448884">
                  <a:extLst>
                    <a:ext uri="{9D8B030D-6E8A-4147-A177-3AD203B41FA5}">
                      <a16:colId xmlns:a16="http://schemas.microsoft.com/office/drawing/2014/main" val="970909575"/>
                    </a:ext>
                  </a:extLst>
                </a:gridCol>
                <a:gridCol w="448884">
                  <a:extLst>
                    <a:ext uri="{9D8B030D-6E8A-4147-A177-3AD203B41FA5}">
                      <a16:colId xmlns:a16="http://schemas.microsoft.com/office/drawing/2014/main" val="575999929"/>
                    </a:ext>
                  </a:extLst>
                </a:gridCol>
                <a:gridCol w="448884">
                  <a:extLst>
                    <a:ext uri="{9D8B030D-6E8A-4147-A177-3AD203B41FA5}">
                      <a16:colId xmlns:a16="http://schemas.microsoft.com/office/drawing/2014/main" val="222804984"/>
                    </a:ext>
                  </a:extLst>
                </a:gridCol>
                <a:gridCol w="448884">
                  <a:extLst>
                    <a:ext uri="{9D8B030D-6E8A-4147-A177-3AD203B41FA5}">
                      <a16:colId xmlns:a16="http://schemas.microsoft.com/office/drawing/2014/main" val="4158079208"/>
                    </a:ext>
                  </a:extLst>
                </a:gridCol>
              </a:tblGrid>
              <a:tr h="331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Constante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Val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63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…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14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13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12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11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10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9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8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7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6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5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4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E_ERROR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…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E_WARNING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E_PARSE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E_NOTICE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E_CORE_ERROR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16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E_CORE_WARNING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32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E_COMPILE_ERROR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E_COMPILE_WARNING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128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E_USER_ERROR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256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E_USER_WARNING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512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E_USER_NOTICE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1024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E_STRICT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2048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E_RECOVERABLE_ERROR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4096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E_DEPRECATED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8192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491068"/>
                  </a:ext>
                </a:extLst>
              </a:tr>
              <a:tr h="29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E_USER_DEPRECATED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16384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730130"/>
                  </a:ext>
                </a:extLst>
              </a:tr>
              <a:tr h="29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E_ALL</a:t>
                      </a:r>
                    </a:p>
                  </a:txBody>
                  <a:tcPr marL="36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32767</a:t>
                      </a:r>
                    </a:p>
                  </a:txBody>
                  <a:tcPr marL="180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180000" marR="3600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6000" marR="0" marT="25204" marB="252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59308"/>
                  </a:ext>
                </a:extLst>
              </a:tr>
            </a:tbl>
          </a:graphicData>
        </a:graphic>
      </p:graphicFrame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Gestion de l'affichage des erreurs : opérations sur bits</a:t>
            </a:r>
          </a:p>
        </p:txBody>
      </p:sp>
      <p:sp>
        <p:nvSpPr>
          <p:cNvPr id="4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443235-F589-4C7C-B725-48FBB3770E1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102</a:t>
            </a:fld>
            <a:endParaRPr lang="fr-FR" altLang="fr-FR" sz="1200"/>
          </a:p>
        </p:txBody>
      </p:sp>
      <p:sp>
        <p:nvSpPr>
          <p:cNvPr id="44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B3F414-BBB9-4210-ADC2-5161418A903C}" type="datetime11">
              <a:rPr lang="fr-FR" smtClean="0"/>
              <a:t>07:53:29</a:t>
            </a:fld>
            <a:endParaRPr lang="fr-FR" dirty="0"/>
          </a:p>
        </p:txBody>
      </p:sp>
      <p:sp>
        <p:nvSpPr>
          <p:cNvPr id="45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5289496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Gestion de l'affichage des erreurs : opérations sur bits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200" b="1" kern="100" dirty="0">
                <a:solidFill>
                  <a:srgbClr val="FF8000"/>
                </a:solidFill>
                <a:latin typeface="Consolas" panose="020B0609020204030204" pitchFamily="49" charset="0"/>
              </a:rPr>
              <a:t>// Désactiver le rapport d'erreurs</a:t>
            </a:r>
            <a:br>
              <a:rPr lang="fr-FR" sz="2200" b="1" kern="100" dirty="0">
                <a:solidFill>
                  <a:srgbClr val="FF8000"/>
                </a:solidFill>
                <a:latin typeface="Consolas" panose="020B0609020204030204" pitchFamily="49" charset="0"/>
              </a:rPr>
            </a:br>
            <a:r>
              <a:rPr lang="fr-FR" sz="2200" b="1" kern="100" dirty="0" err="1">
                <a:solidFill>
                  <a:srgbClr val="0000BB"/>
                </a:solidFill>
                <a:latin typeface="Consolas" panose="020B0609020204030204" pitchFamily="49" charset="0"/>
              </a:rPr>
              <a:t>error_reporting</a:t>
            </a:r>
            <a: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  <a:t>(</a:t>
            </a:r>
            <a:r>
              <a:rPr lang="fr-FR" sz="2200" b="1" kern="100" dirty="0">
                <a:solidFill>
                  <a:srgbClr val="0000BB"/>
                </a:solidFill>
                <a:latin typeface="Consolas" panose="020B0609020204030204" pitchFamily="49" charset="0"/>
              </a:rPr>
              <a:t>0</a:t>
            </a:r>
            <a: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  <a:t>);</a:t>
            </a:r>
            <a:b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</a:br>
            <a:b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</a:br>
            <a:r>
              <a:rPr lang="fr-FR" sz="2200" b="1" kern="100" dirty="0">
                <a:solidFill>
                  <a:srgbClr val="FF8000"/>
                </a:solidFill>
                <a:latin typeface="Consolas" panose="020B0609020204030204" pitchFamily="49" charset="0"/>
              </a:rPr>
              <a:t>// Rapporte les erreurs d'exécution de script</a:t>
            </a:r>
            <a:br>
              <a:rPr lang="fr-FR" sz="2200" b="1" kern="100" dirty="0">
                <a:solidFill>
                  <a:srgbClr val="FF8000"/>
                </a:solidFill>
                <a:latin typeface="Consolas" panose="020B0609020204030204" pitchFamily="49" charset="0"/>
              </a:rPr>
            </a:br>
            <a:r>
              <a:rPr lang="fr-FR" sz="2200" b="1" kern="100" dirty="0" err="1">
                <a:solidFill>
                  <a:srgbClr val="0000BB"/>
                </a:solidFill>
                <a:latin typeface="Consolas" panose="020B0609020204030204" pitchFamily="49" charset="0"/>
              </a:rPr>
              <a:t>error_reporting</a:t>
            </a:r>
            <a: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  <a:t>(</a:t>
            </a:r>
            <a:r>
              <a:rPr lang="fr-FR" sz="2200" b="1" kern="100" dirty="0">
                <a:solidFill>
                  <a:srgbClr val="0000BB"/>
                </a:solidFill>
                <a:latin typeface="Consolas" panose="020B0609020204030204" pitchFamily="49" charset="0"/>
              </a:rPr>
              <a:t>E_ERROR </a:t>
            </a:r>
            <a: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  <a:t>| </a:t>
            </a:r>
            <a:r>
              <a:rPr lang="fr-FR" sz="2200" b="1" kern="100" dirty="0">
                <a:solidFill>
                  <a:srgbClr val="0000BB"/>
                </a:solidFill>
                <a:latin typeface="Consolas" panose="020B0609020204030204" pitchFamily="49" charset="0"/>
              </a:rPr>
              <a:t>E_WARNING </a:t>
            </a:r>
            <a: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  <a:t>| </a:t>
            </a:r>
            <a:r>
              <a:rPr lang="fr-FR" sz="2200" b="1" kern="100" dirty="0">
                <a:solidFill>
                  <a:srgbClr val="0000BB"/>
                </a:solidFill>
                <a:latin typeface="Consolas" panose="020B0609020204030204" pitchFamily="49" charset="0"/>
              </a:rPr>
              <a:t>E_PARSE</a:t>
            </a:r>
            <a: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  <a:t>);</a:t>
            </a:r>
            <a:b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</a:br>
            <a:b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</a:br>
            <a:r>
              <a:rPr lang="fr-FR" sz="2200" b="1" kern="100" dirty="0">
                <a:solidFill>
                  <a:srgbClr val="FF8000"/>
                </a:solidFill>
                <a:latin typeface="Consolas" panose="020B0609020204030204" pitchFamily="49" charset="0"/>
              </a:rPr>
              <a:t>// Rapporter les E_NOTICE peut vous aider à améliorer vos scripts</a:t>
            </a:r>
            <a:br>
              <a:rPr lang="fr-FR" sz="2200" b="1" kern="100" dirty="0">
                <a:solidFill>
                  <a:srgbClr val="FF8000"/>
                </a:solidFill>
                <a:latin typeface="Consolas" panose="020B0609020204030204" pitchFamily="49" charset="0"/>
              </a:rPr>
            </a:br>
            <a:r>
              <a:rPr lang="fr-FR" sz="2200" b="1" kern="100" dirty="0">
                <a:solidFill>
                  <a:srgbClr val="FF8000"/>
                </a:solidFill>
                <a:latin typeface="Consolas" panose="020B0609020204030204" pitchFamily="49" charset="0"/>
              </a:rPr>
              <a:t>// (variables non initialisées, ...)</a:t>
            </a:r>
            <a:br>
              <a:rPr lang="fr-FR" sz="2200" b="1" kern="100" dirty="0">
                <a:solidFill>
                  <a:srgbClr val="FF8000"/>
                </a:solidFill>
                <a:latin typeface="Consolas" panose="020B0609020204030204" pitchFamily="49" charset="0"/>
              </a:rPr>
            </a:br>
            <a:r>
              <a:rPr lang="fr-FR" sz="2200" b="1" kern="100" dirty="0" err="1">
                <a:solidFill>
                  <a:srgbClr val="0000BB"/>
                </a:solidFill>
                <a:latin typeface="Consolas" panose="020B0609020204030204" pitchFamily="49" charset="0"/>
              </a:rPr>
              <a:t>error_reporting</a:t>
            </a:r>
            <a: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  <a:t>(</a:t>
            </a:r>
            <a:r>
              <a:rPr lang="fr-FR" sz="2200" b="1" kern="100" dirty="0">
                <a:solidFill>
                  <a:srgbClr val="0000BB"/>
                </a:solidFill>
                <a:latin typeface="Consolas" panose="020B0609020204030204" pitchFamily="49" charset="0"/>
              </a:rPr>
              <a:t>E_ERROR </a:t>
            </a:r>
            <a: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  <a:t>| </a:t>
            </a:r>
            <a:r>
              <a:rPr lang="fr-FR" sz="2200" b="1" kern="100" dirty="0">
                <a:solidFill>
                  <a:srgbClr val="0000BB"/>
                </a:solidFill>
                <a:latin typeface="Consolas" panose="020B0609020204030204" pitchFamily="49" charset="0"/>
              </a:rPr>
              <a:t>E_WARNING </a:t>
            </a:r>
            <a: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  <a:t>| </a:t>
            </a:r>
            <a:r>
              <a:rPr lang="fr-FR" sz="2200" b="1" kern="100" dirty="0">
                <a:solidFill>
                  <a:srgbClr val="0000BB"/>
                </a:solidFill>
                <a:latin typeface="Consolas" panose="020B0609020204030204" pitchFamily="49" charset="0"/>
              </a:rPr>
              <a:t>E_PARSE </a:t>
            </a:r>
            <a: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  <a:t>| </a:t>
            </a:r>
            <a:r>
              <a:rPr lang="fr-FR" sz="2200" b="1" kern="100" dirty="0">
                <a:solidFill>
                  <a:srgbClr val="0000BB"/>
                </a:solidFill>
                <a:latin typeface="Consolas" panose="020B0609020204030204" pitchFamily="49" charset="0"/>
              </a:rPr>
              <a:t>E_NOTICE</a:t>
            </a:r>
            <a: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  <a:t>);</a:t>
            </a:r>
            <a:b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</a:br>
            <a:b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</a:br>
            <a:r>
              <a:rPr lang="fr-FR" sz="2200" b="1" kern="100" dirty="0">
                <a:solidFill>
                  <a:srgbClr val="FF8000"/>
                </a:solidFill>
                <a:latin typeface="Consolas" panose="020B0609020204030204" pitchFamily="49" charset="0"/>
              </a:rPr>
              <a:t>// Rapporte toutes les erreurs à part les E_NOTICE</a:t>
            </a:r>
            <a:br>
              <a:rPr lang="fr-FR" sz="2200" b="1" kern="100" dirty="0">
                <a:solidFill>
                  <a:srgbClr val="FF8000"/>
                </a:solidFill>
                <a:latin typeface="Consolas" panose="020B0609020204030204" pitchFamily="49" charset="0"/>
              </a:rPr>
            </a:br>
            <a:r>
              <a:rPr lang="fr-FR" sz="2200" b="1" kern="100" dirty="0" err="1">
                <a:solidFill>
                  <a:srgbClr val="0000BB"/>
                </a:solidFill>
                <a:latin typeface="Consolas" panose="020B0609020204030204" pitchFamily="49" charset="0"/>
              </a:rPr>
              <a:t>error_reporting</a:t>
            </a:r>
            <a: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  <a:t>(</a:t>
            </a:r>
            <a:r>
              <a:rPr lang="fr-FR" sz="2200" b="1" kern="100" dirty="0">
                <a:solidFill>
                  <a:srgbClr val="0000BB"/>
                </a:solidFill>
                <a:latin typeface="Consolas" panose="020B0609020204030204" pitchFamily="49" charset="0"/>
              </a:rPr>
              <a:t>E_ALL </a:t>
            </a:r>
            <a: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  <a:t>&amp; ~</a:t>
            </a:r>
            <a:r>
              <a:rPr lang="fr-FR" sz="2200" b="1" kern="100" dirty="0">
                <a:solidFill>
                  <a:srgbClr val="0000BB"/>
                </a:solidFill>
                <a:latin typeface="Consolas" panose="020B0609020204030204" pitchFamily="49" charset="0"/>
              </a:rPr>
              <a:t>E_NOTICE</a:t>
            </a:r>
            <a: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  <a:t>);</a:t>
            </a:r>
            <a:b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</a:br>
            <a:b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</a:br>
            <a:r>
              <a:rPr lang="fr-FR" sz="2200" b="1" kern="100" dirty="0">
                <a:solidFill>
                  <a:srgbClr val="FF8000"/>
                </a:solidFill>
                <a:latin typeface="Consolas" panose="020B0609020204030204" pitchFamily="49" charset="0"/>
              </a:rPr>
              <a:t>// Rapporte toutes les erreurs PHP</a:t>
            </a:r>
            <a:br>
              <a:rPr lang="fr-FR" sz="2200" b="1" kern="100" dirty="0">
                <a:solidFill>
                  <a:srgbClr val="FF8000"/>
                </a:solidFill>
                <a:latin typeface="Consolas" panose="020B0609020204030204" pitchFamily="49" charset="0"/>
              </a:rPr>
            </a:br>
            <a:r>
              <a:rPr lang="fr-FR" sz="2200" b="1" kern="100" dirty="0" err="1">
                <a:solidFill>
                  <a:srgbClr val="0000BB"/>
                </a:solidFill>
                <a:latin typeface="Consolas" panose="020B0609020204030204" pitchFamily="49" charset="0"/>
              </a:rPr>
              <a:t>error_reporting</a:t>
            </a:r>
            <a: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  <a:t>(</a:t>
            </a:r>
            <a:r>
              <a:rPr lang="fr-FR" sz="2200" b="1" kern="100" dirty="0">
                <a:solidFill>
                  <a:srgbClr val="0000BB"/>
                </a:solidFill>
                <a:latin typeface="Consolas" panose="020B0609020204030204" pitchFamily="49" charset="0"/>
              </a:rPr>
              <a:t>E_ALL</a:t>
            </a:r>
            <a:r>
              <a:rPr lang="fr-FR" sz="2200" b="1" kern="100" dirty="0">
                <a:solidFill>
                  <a:srgbClr val="007700"/>
                </a:solidFill>
                <a:latin typeface="Consolas" panose="020B0609020204030204" pitchFamily="49" charset="0"/>
              </a:rPr>
              <a:t>);</a:t>
            </a:r>
            <a:r>
              <a:rPr lang="fr-FR" sz="2200" b="1" dirty="0">
                <a:solidFill>
                  <a:srgbClr val="008080"/>
                </a:solidFill>
                <a:latin typeface="Consolas" panose="020B0609020204030204" pitchFamily="49" charset="0"/>
              </a:rPr>
              <a:t>	</a:t>
            </a:r>
          </a:p>
        </p:txBody>
      </p:sp>
      <p:sp>
        <p:nvSpPr>
          <p:cNvPr id="4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443235-F589-4C7C-B725-48FBB3770E1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103</a:t>
            </a:fld>
            <a:endParaRPr lang="fr-FR" altLang="fr-FR" sz="1200"/>
          </a:p>
        </p:txBody>
      </p:sp>
      <p:sp>
        <p:nvSpPr>
          <p:cNvPr id="44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B3F414-BBB9-4210-ADC2-5161418A903C}" type="datetime11">
              <a:rPr lang="fr-FR" smtClean="0"/>
              <a:t>07:53:29</a:t>
            </a:fld>
            <a:endParaRPr lang="fr-FR" dirty="0"/>
          </a:p>
        </p:txBody>
      </p:sp>
      <p:sp>
        <p:nvSpPr>
          <p:cNvPr id="45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149962995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Opérateur de contrôle d'erreur en phase de développement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v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>
                <a:solidFill>
                  <a:srgbClr val="008080"/>
                </a:solidFill>
                <a:latin typeface="Consolas" panose="020B0609020204030204" pitchFamily="49" charset="0"/>
              </a:rPr>
              <a:t>file</a:t>
            </a:r>
            <a:r>
              <a:rPr lang="fr-FR" b="1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b="1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b="1">
                <a:solidFill>
                  <a:srgbClr val="FF00FF"/>
                </a:solidFill>
                <a:latin typeface="Consolas" panose="020B0609020204030204" pitchFamily="49" charset="0"/>
              </a:rPr>
              <a:t>dummy.txt</a:t>
            </a:r>
            <a:r>
              <a:rPr lang="fr-FR" b="1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b="1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endParaRPr lang="fr-FR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   or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>
                <a:solidFill>
                  <a:srgbClr val="008080"/>
                </a:solidFill>
                <a:latin typeface="Consolas" panose="020B0609020204030204" pitchFamily="49" charset="0"/>
              </a:rPr>
              <a:t>die</a:t>
            </a:r>
            <a:r>
              <a:rPr lang="fr-FR" b="1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b="1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b="1">
                <a:solidFill>
                  <a:srgbClr val="FF00FF"/>
                </a:solidFill>
                <a:latin typeface="Consolas" panose="020B0609020204030204" pitchFamily="49" charset="0"/>
              </a:rPr>
              <a:t>Problème de lecture</a:t>
            </a:r>
            <a:r>
              <a:rPr lang="fr-FR" b="1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fr-FR" b="1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b="1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59FE00-FE77-4E7F-A6B1-B621713DDA9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104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5CC7AFA-60F9-430D-A4CF-440EC972ECB2}" type="datetime11">
              <a:rPr lang="fr-FR" smtClean="0"/>
              <a:t>07:53:29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35876" name="AutoShape 4"/>
          <p:cNvSpPr>
            <a:spLocks noChangeArrowheads="1"/>
          </p:cNvSpPr>
          <p:nvPr/>
        </p:nvSpPr>
        <p:spPr bwMode="auto">
          <a:xfrm>
            <a:off x="838970" y="2461017"/>
            <a:ext cx="10369598" cy="13280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Warning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file(dummy.txt):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failed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to open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stream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No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such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file or directory in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dummy.php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on line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8</a:t>
            </a:r>
            <a:b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Problème de lecture</a:t>
            </a:r>
          </a:p>
        </p:txBody>
      </p:sp>
      <p:sp>
        <p:nvSpPr>
          <p:cNvPr id="335877" name="AutoShape 5"/>
          <p:cNvSpPr>
            <a:spLocks noChangeArrowheads="1"/>
          </p:cNvSpPr>
          <p:nvPr/>
        </p:nvSpPr>
        <p:spPr bwMode="auto">
          <a:xfrm>
            <a:off x="838970" y="5441950"/>
            <a:ext cx="10369598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Problème de lecture</a:t>
            </a:r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609600" y="4365625"/>
            <a:ext cx="8229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8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</a:t>
            </a: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@</a:t>
            </a:r>
            <a:r>
              <a:rPr lang="fr-FR" sz="2800" b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file</a:t>
            </a:r>
            <a:r>
              <a:rPr lang="fr-FR" sz="2800" b="1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</a:t>
            </a:r>
            <a:r>
              <a:rPr lang="fr-FR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dummy.txt</a:t>
            </a:r>
            <a:r>
              <a:rPr lang="fr-FR"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</a:t>
            </a:r>
            <a:r>
              <a:rPr lang="fr-FR" sz="2800" b="1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endParaRPr lang="fr-FR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sz="28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or</a:t>
            </a: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800" b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die</a:t>
            </a:r>
            <a:r>
              <a:rPr lang="fr-FR" sz="2800" b="1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</a:t>
            </a:r>
            <a:r>
              <a:rPr lang="fr-FR" sz="2800" b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Problème de lecture</a:t>
            </a:r>
            <a:r>
              <a:rPr lang="fr-FR"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</a:t>
            </a:r>
            <a:r>
              <a:rPr lang="fr-FR" sz="2800" b="1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lang="fr-FR"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endParaRPr lang="fr-FR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35879" name="AutoShape 7"/>
          <p:cNvSpPr>
            <a:spLocks noChangeArrowheads="1"/>
          </p:cNvSpPr>
          <p:nvPr/>
        </p:nvSpPr>
        <p:spPr bwMode="auto">
          <a:xfrm>
            <a:off x="5658396" y="1268413"/>
            <a:ext cx="2309812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Fichier absent</a:t>
            </a:r>
          </a:p>
        </p:txBody>
      </p:sp>
      <p:sp>
        <p:nvSpPr>
          <p:cNvPr id="335883" name="Oval 11"/>
          <p:cNvSpPr>
            <a:spLocks noChangeArrowheads="1"/>
          </p:cNvSpPr>
          <p:nvPr/>
        </p:nvSpPr>
        <p:spPr bwMode="auto">
          <a:xfrm>
            <a:off x="1530449" y="4398616"/>
            <a:ext cx="504825" cy="501650"/>
          </a:xfrm>
          <a:prstGeom prst="ellips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658396" y="4362450"/>
            <a:ext cx="2309812" cy="5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Fichier absent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6" grpId="0" animBg="1"/>
      <p:bldP spid="335877" grpId="0" animBg="1"/>
      <p:bldP spid="335878" grpId="0"/>
      <p:bldP spid="335879" grpId="0" animBg="1"/>
      <p:bldP spid="335883" grpId="0" animBg="1"/>
      <p:bldP spid="1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Savoir utiliser la documentation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AB95F5-1163-41FC-9508-EF065DF5A42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45BC35-372C-4B3F-89AE-0A61C0DC9B1E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Utiliser la documentation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dirty="0">
                <a:solidFill>
                  <a:schemeClr val="accent2"/>
                </a:solidFill>
              </a:rPr>
              <a:t>Comment lire la définition d'une fonction (prototype)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dirty="0">
              <a:solidFill>
                <a:schemeClr val="accent2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fr-FR" dirty="0"/>
              <a:t>Chaque fonction dans le manuel est documentée pour permettre une compréhension rapide. Savoir décoder le texte rendra votre apprentissage plus facile. Plutôt que de dépendre d'exemples prêts en copier/coller, il est plus utile de savoir lire la définition d'une fonction (prototype).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fr-FR" i="1" dirty="0"/>
              <a:t>Source : http://www.php.net</a:t>
            </a:r>
          </a:p>
          <a:p>
            <a:pPr eaLnBrk="1" hangingPunct="1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D62490-B6AD-40C2-AEE1-B8F07CFB111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B1480D-F1D3-4182-98EB-E805C2E608EB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Exemple : </a:t>
            </a:r>
            <a:r>
              <a:rPr lang="fr-FR" dirty="0" err="1"/>
              <a:t>array_rand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862123-F4CF-4816-A9C8-49219753920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935CD6-846B-4EF8-9308-4ADFC8E2A4EF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38" y="980728"/>
            <a:ext cx="899632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à coins arrondis 7"/>
          <p:cNvSpPr/>
          <p:nvPr/>
        </p:nvSpPr>
        <p:spPr bwMode="auto">
          <a:xfrm>
            <a:off x="7320136" y="1651277"/>
            <a:ext cx="3055938" cy="469900"/>
          </a:xfrm>
          <a:prstGeom prst="wedgeRoundRectCallout">
            <a:avLst>
              <a:gd name="adj1" fmla="val 6088"/>
              <a:gd name="adj2" fmla="val -164644"/>
              <a:gd name="adj3" fmla="val 16667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Moteur de recherche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6888088" y="5373216"/>
            <a:ext cx="4664075" cy="469900"/>
          </a:xfrm>
          <a:prstGeom prst="wedgeRoundRectCallout">
            <a:avLst>
              <a:gd name="adj1" fmla="val -21553"/>
              <a:gd name="adj2" fmla="val -124842"/>
              <a:gd name="adj3" fmla="val 16667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Fonctions de la même extension</a:t>
            </a: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3143672" y="1181377"/>
            <a:ext cx="2676525" cy="469900"/>
          </a:xfrm>
          <a:prstGeom prst="wedgeRoundRectCallout">
            <a:avLst>
              <a:gd name="adj1" fmla="val -61102"/>
              <a:gd name="adj2" fmla="val 39130"/>
              <a:gd name="adj3" fmla="val 16667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Fonction courante</a:t>
            </a: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3522266" y="2208213"/>
            <a:ext cx="1511300" cy="469900"/>
          </a:xfrm>
          <a:prstGeom prst="wedgeRoundRectCallout">
            <a:avLst>
              <a:gd name="adj1" fmla="val -31792"/>
              <a:gd name="adj2" fmla="val -109837"/>
              <a:gd name="adj3" fmla="val 16667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Descriptif</a:t>
            </a: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5157347" y="1803535"/>
            <a:ext cx="1546225" cy="469900"/>
          </a:xfrm>
          <a:prstGeom prst="wedgeRoundRectCallout">
            <a:avLst>
              <a:gd name="adj1" fmla="val -82175"/>
              <a:gd name="adj2" fmla="val 14170"/>
              <a:gd name="adj3" fmla="val 16667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Prototype</a:t>
            </a: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5930459" y="2309813"/>
            <a:ext cx="2833688" cy="838200"/>
          </a:xfrm>
          <a:prstGeom prst="wedgeRoundRectCallout">
            <a:avLst>
              <a:gd name="adj1" fmla="val -82175"/>
              <a:gd name="adj2" fmla="val 14170"/>
              <a:gd name="adj3" fmla="val 16667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Liste et description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 paramètres</a:t>
            </a: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2639616" y="2678113"/>
            <a:ext cx="2393950" cy="469900"/>
          </a:xfrm>
          <a:prstGeom prst="wedgeRoundRectCallout">
            <a:avLst>
              <a:gd name="adj1" fmla="val 21585"/>
              <a:gd name="adj2" fmla="val 130080"/>
              <a:gd name="adj3" fmla="val 16667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Valeur de retour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911424" y="2060848"/>
            <a:ext cx="2381794" cy="469916"/>
          </a:xfrm>
          <a:prstGeom prst="wedgeRoundRectCallout">
            <a:avLst>
              <a:gd name="adj1" fmla="val 23426"/>
              <a:gd name="adj2" fmla="val -104035"/>
              <a:gd name="adj3" fmla="val 16667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Version de PHP</a:t>
            </a: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0311" y="3270258"/>
            <a:ext cx="1828800" cy="469900"/>
          </a:xfrm>
          <a:prstGeom prst="wedgeRoundRectCallout">
            <a:avLst>
              <a:gd name="adj1" fmla="val 23582"/>
              <a:gd name="adj2" fmla="val 105370"/>
              <a:gd name="adj3" fmla="val 16667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Notes utiles</a:t>
            </a: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2102321" y="4668378"/>
            <a:ext cx="1811338" cy="469900"/>
          </a:xfrm>
          <a:prstGeom prst="wedgeRoundRectCallout">
            <a:avLst>
              <a:gd name="adj1" fmla="val -22140"/>
              <a:gd name="adj2" fmla="val 126407"/>
              <a:gd name="adj3" fmla="val 16667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À voir aussi</a:t>
            </a:r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3275414" y="3740170"/>
            <a:ext cx="1582212" cy="469916"/>
          </a:xfrm>
          <a:prstGeom prst="wedgeRoundRectCallout">
            <a:avLst>
              <a:gd name="adj1" fmla="val -22140"/>
              <a:gd name="adj2" fmla="val 126407"/>
              <a:gd name="adj3" fmla="val 16667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Exemples</a:t>
            </a: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2609993" y="5301208"/>
            <a:ext cx="3159648" cy="469916"/>
          </a:xfrm>
          <a:prstGeom prst="wedgeRoundRectCallout">
            <a:avLst>
              <a:gd name="adj1" fmla="val -23812"/>
              <a:gd name="adj2" fmla="val 101140"/>
              <a:gd name="adj3" fmla="val 16667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Notes des utilisateurs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376" y="274638"/>
            <a:ext cx="11233248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Lecture du prototype d’une fonction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nn-NO" b="1" dirty="0">
                <a:solidFill>
                  <a:srgbClr val="737373"/>
                </a:solidFill>
                <a:latin typeface="Consolas" panose="020B0609020204030204" pitchFamily="49" charset="0"/>
                <a:cs typeface="Courier New" pitchFamily="49" charset="0"/>
              </a:rPr>
              <a:t>    </a:t>
            </a:r>
            <a:r>
              <a:rPr lang="nn-NO" b="1" dirty="0">
                <a:solidFill>
                  <a:schemeClr val="bg2"/>
                </a:solidFill>
                <a:latin typeface="Consolas" panose="020B0609020204030204" pitchFamily="49" charset="0"/>
                <a:cs typeface="Courier New" pitchFamily="49" charset="0"/>
              </a:rPr>
              <a:t>mb_ereg</a:t>
            </a:r>
            <a:r>
              <a:rPr lang="nn-NO" b="1" dirty="0">
                <a:solidFill>
                  <a:srgbClr val="737373"/>
                </a:solidFill>
                <a:latin typeface="Consolas" panose="020B0609020204030204" pitchFamily="49" charset="0"/>
                <a:cs typeface="Courier New" pitchFamily="49" charset="0"/>
              </a:rPr>
              <a:t> </a:t>
            </a:r>
            <a:r>
              <a:rPr lang="nn-NO" b="1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nn-NO" b="1" dirty="0">
                <a:solidFill>
                  <a:srgbClr val="737373"/>
                </a:solidFill>
                <a:latin typeface="Consolas" panose="020B0609020204030204" pitchFamily="49" charset="0"/>
                <a:cs typeface="Courier New" pitchFamily="49" charset="0"/>
              </a:rPr>
              <a:t> </a:t>
            </a:r>
            <a:r>
              <a:rPr lang="nn-NO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string</a:t>
            </a:r>
            <a:r>
              <a:rPr lang="nn-NO" b="1" dirty="0">
                <a:solidFill>
                  <a:srgbClr val="737373"/>
                </a:solidFill>
                <a:latin typeface="Consolas" panose="020B0609020204030204" pitchFamily="49" charset="0"/>
                <a:cs typeface="Courier New" pitchFamily="49" charset="0"/>
              </a:rPr>
              <a:t> </a:t>
            </a:r>
            <a:r>
              <a:rPr lang="nn-NO" sz="3200" b="1" dirty="0">
                <a:solidFill>
                  <a:schemeClr val="bg2"/>
                </a:solidFill>
                <a:latin typeface="Consolas" panose="020B0609020204030204" pitchFamily="49" charset="0"/>
                <a:cs typeface="Courier New" pitchFamily="49" charset="0"/>
              </a:rPr>
              <a:t>$pattern</a:t>
            </a:r>
            <a:r>
              <a:rPr lang="nn-NO" b="1" dirty="0">
                <a:solidFill>
                  <a:srgbClr val="737373"/>
                </a:solidFill>
                <a:latin typeface="Consolas" panose="020B0609020204030204" pitchFamily="49" charset="0"/>
                <a:cs typeface="Courier New" pitchFamily="49" charset="0"/>
              </a:rPr>
              <a:t> </a:t>
            </a:r>
            <a:r>
              <a:rPr lang="nn-NO" b="1" dirty="0">
                <a:latin typeface="Consolas" panose="020B0609020204030204" pitchFamily="49" charset="0"/>
                <a:cs typeface="Courier New" pitchFamily="49" charset="0"/>
              </a:rPr>
              <a:t>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nn-NO" b="1" dirty="0">
                <a:solidFill>
                  <a:srgbClr val="737373"/>
                </a:solidFill>
                <a:latin typeface="Consolas" panose="020B0609020204030204" pitchFamily="49" charset="0"/>
                <a:cs typeface="Courier New" pitchFamily="49" charset="0"/>
              </a:rPr>
              <a:t>              </a:t>
            </a:r>
            <a:r>
              <a:rPr lang="nn-NO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string</a:t>
            </a:r>
            <a:r>
              <a:rPr lang="nn-NO" b="1" dirty="0">
                <a:solidFill>
                  <a:srgbClr val="737373"/>
                </a:solidFill>
                <a:latin typeface="Consolas" panose="020B0609020204030204" pitchFamily="49" charset="0"/>
                <a:cs typeface="Courier New" pitchFamily="49" charset="0"/>
              </a:rPr>
              <a:t> </a:t>
            </a:r>
            <a:r>
              <a:rPr lang="nn-NO" sz="3200" b="1" dirty="0">
                <a:solidFill>
                  <a:schemeClr val="bg2"/>
                </a:solidFill>
                <a:latin typeface="Consolas" panose="020B0609020204030204" pitchFamily="49" charset="0"/>
                <a:cs typeface="Courier New" pitchFamily="49" charset="0"/>
              </a:rPr>
              <a:t>$string</a:t>
            </a:r>
          </a:p>
          <a:p>
            <a:pPr>
              <a:buNone/>
              <a:defRPr/>
            </a:pPr>
            <a:r>
              <a:rPr lang="nn-NO" b="1" dirty="0">
                <a:solidFill>
                  <a:srgbClr val="737373"/>
                </a:solidFill>
                <a:latin typeface="Consolas" panose="020B0609020204030204" pitchFamily="49" charset="0"/>
                <a:cs typeface="Courier New" pitchFamily="49" charset="0"/>
              </a:rPr>
              <a:t>            </a:t>
            </a:r>
            <a:r>
              <a:rPr lang="nn-NO" b="1" dirty="0">
                <a:latin typeface="Consolas" panose="020B0609020204030204" pitchFamily="49" charset="0"/>
                <a:cs typeface="Courier New" pitchFamily="49" charset="0"/>
              </a:rPr>
              <a:t>[,</a:t>
            </a:r>
            <a:r>
              <a:rPr lang="nn-NO" b="1" dirty="0">
                <a:solidFill>
                  <a:srgbClr val="737373"/>
                </a:solidFill>
                <a:latin typeface="Consolas" panose="020B0609020204030204" pitchFamily="49" charset="0"/>
                <a:cs typeface="Courier New" pitchFamily="49" charset="0"/>
              </a:rPr>
              <a:t> </a:t>
            </a:r>
            <a:r>
              <a:rPr lang="nn-NO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array</a:t>
            </a:r>
            <a:r>
              <a:rPr lang="nn-NO" b="1" dirty="0">
                <a:solidFill>
                  <a:srgbClr val="737373"/>
                </a:solidFill>
                <a:latin typeface="Consolas" panose="020B0609020204030204" pitchFamily="49" charset="0"/>
                <a:cs typeface="Courier New" pitchFamily="49" charset="0"/>
              </a:rPr>
              <a:t> </a:t>
            </a:r>
            <a:r>
              <a:rPr lang="nn-NO" sz="3200" b="1" dirty="0">
                <a:solidFill>
                  <a:schemeClr val="bg2"/>
                </a:solidFill>
                <a:latin typeface="Consolas" panose="020B0609020204030204" pitchFamily="49" charset="0"/>
                <a:cs typeface="Courier New" pitchFamily="49" charset="0"/>
              </a:rPr>
              <a:t>$regs</a:t>
            </a:r>
            <a:r>
              <a:rPr lang="nn-NO" b="1" dirty="0">
                <a:solidFill>
                  <a:srgbClr val="737373"/>
                </a:solidFill>
                <a:latin typeface="Consolas" panose="020B0609020204030204" pitchFamily="49" charset="0"/>
                <a:cs typeface="Courier New" pitchFamily="49" charset="0"/>
              </a:rPr>
              <a:t> </a:t>
            </a:r>
            <a:r>
              <a:rPr lang="nn-NO" b="1" dirty="0">
                <a:latin typeface="Consolas" panose="020B0609020204030204" pitchFamily="49" charset="0"/>
                <a:cs typeface="Courier New" pitchFamily="49" charset="0"/>
              </a:rPr>
              <a:t>] ) : </a:t>
            </a:r>
            <a:r>
              <a:rPr lang="nn-NO" b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endParaRPr lang="nn-NO" b="1" dirty="0"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nn-NO" dirty="0"/>
              <a:t>Les </a:t>
            </a:r>
            <a:r>
              <a:rPr lang="nn-NO" dirty="0">
                <a:solidFill>
                  <a:schemeClr val="bg1"/>
                </a:solidFill>
              </a:rPr>
              <a:t>types</a:t>
            </a:r>
            <a:r>
              <a:rPr lang="nn-NO" dirty="0"/>
              <a:t> et </a:t>
            </a:r>
            <a:r>
              <a:rPr lang="nn-NO" dirty="0">
                <a:solidFill>
                  <a:schemeClr val="bg1"/>
                </a:solidFill>
              </a:rPr>
              <a:t>pseudo-types</a:t>
            </a:r>
            <a:r>
              <a:rPr lang="nn-NO" dirty="0"/>
              <a:t> sont présents à des fins de documentation 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boolean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, integer, float, string, array, object, resource, NULL, callable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buNone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mixed, number, void,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array|object</a:t>
            </a:r>
            <a:endParaRPr lang="en-US" b="1" dirty="0"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$...</a:t>
            </a:r>
            <a:endParaRPr lang="nn-NO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9DF9AE-79BC-4D66-83AC-8145EE4114D7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8AE249F-FA1D-4A37-8057-B3B93A5376A4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703164" y="2455044"/>
            <a:ext cx="2779713" cy="469900"/>
          </a:xfrm>
          <a:prstGeom prst="wedgeRoundRectCallout">
            <a:avLst>
              <a:gd name="adj1" fmla="val -25171"/>
              <a:gd name="adj2" fmla="val -185184"/>
              <a:gd name="adj3" fmla="val 16667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Nom de la fonction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5375920" y="3544312"/>
            <a:ext cx="1809750" cy="469900"/>
          </a:xfrm>
          <a:prstGeom prst="wedgeRoundRectCallout">
            <a:avLst>
              <a:gd name="adj1" fmla="val -25171"/>
              <a:gd name="adj2" fmla="val -185184"/>
              <a:gd name="adj3" fmla="val 16667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Paramètres</a:t>
            </a: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7392144" y="3538362"/>
            <a:ext cx="2703512" cy="469900"/>
          </a:xfrm>
          <a:prstGeom prst="wedgeRoundRectCallout">
            <a:avLst>
              <a:gd name="adj1" fmla="val -41211"/>
              <a:gd name="adj2" fmla="val -182175"/>
              <a:gd name="adj3" fmla="val 16667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4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 Type » </a:t>
            </a: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retour</a:t>
            </a: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3365872" y="2445519"/>
            <a:ext cx="3378200" cy="479425"/>
          </a:xfrm>
          <a:prstGeom prst="wedgeRoundRectCallout">
            <a:avLst>
              <a:gd name="adj1" fmla="val -25171"/>
              <a:gd name="adj2" fmla="val -185184"/>
              <a:gd name="adj3" fmla="val 16667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4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 Type » </a:t>
            </a: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</a:t>
            </a:r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$pattern</a:t>
            </a: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2639616" y="3544312"/>
            <a:ext cx="2987675" cy="469900"/>
          </a:xfrm>
          <a:prstGeom prst="wedgeRoundRectCallout">
            <a:avLst>
              <a:gd name="adj1" fmla="val -25171"/>
              <a:gd name="adj2" fmla="val -185184"/>
              <a:gd name="adj3" fmla="val 16667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Paramètre optionnel</a:t>
            </a: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10342736" y="4128399"/>
            <a:ext cx="963613" cy="469900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types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9198148" y="5013325"/>
            <a:ext cx="2108200" cy="469900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pseudo-types</a:t>
            </a: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8904312" y="5805488"/>
            <a:ext cx="2402187" cy="469916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pseudo-variable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Fonctionnement de PHP en mode Web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AB8733-692A-4C33-AABA-3E9DA73E6F0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9810FB2-7D2D-46A9-9AC5-D622AD755BFE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68" y="274638"/>
            <a:ext cx="11377264" cy="647700"/>
          </a:xfrm>
        </p:spPr>
        <p:txBody>
          <a:bodyPr/>
          <a:lstStyle/>
          <a:p>
            <a:pPr>
              <a:defRPr/>
            </a:pPr>
            <a:r>
              <a:rPr lang="fr-FR" dirty="0"/>
              <a:t>Fonctionnement de PHP en mode serveur</a:t>
            </a:r>
          </a:p>
        </p:txBody>
      </p:sp>
      <p:sp>
        <p:nvSpPr>
          <p:cNvPr id="3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2D8587-A5DA-4E79-B108-CE5CD74CD54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r-FR" altLang="fr-FR" sz="1200"/>
          </a:p>
        </p:txBody>
      </p:sp>
      <p:sp>
        <p:nvSpPr>
          <p:cNvPr id="3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F139E5-A50A-4B8A-ADEA-C07AC7362505}" type="datetime11">
              <a:rPr lang="fr-FR" smtClean="0"/>
              <a:t>07:53:29</a:t>
            </a:fld>
            <a:endParaRPr lang="fr-FR"/>
          </a:p>
        </p:txBody>
      </p:sp>
      <p:sp>
        <p:nvSpPr>
          <p:cNvPr id="3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  <a:endParaRPr lang="fr-FR" dirty="0"/>
          </a:p>
        </p:txBody>
      </p:sp>
      <p:sp>
        <p:nvSpPr>
          <p:cNvPr id="271388" name="Réseau"/>
          <p:cNvSpPr>
            <a:spLocks noChangeArrowheads="1"/>
          </p:cNvSpPr>
          <p:nvPr/>
        </p:nvSpPr>
        <p:spPr bwMode="auto">
          <a:xfrm>
            <a:off x="2208213" y="908051"/>
            <a:ext cx="8521882" cy="5185245"/>
          </a:xfrm>
          <a:prstGeom prst="cloud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b" anchorCtr="0"/>
          <a:lstStyle/>
          <a:p>
            <a:pPr algn="ctr" eaLnBrk="1" hangingPunct="1">
              <a:defRPr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Réseau</a:t>
            </a:r>
          </a:p>
        </p:txBody>
      </p:sp>
      <p:sp>
        <p:nvSpPr>
          <p:cNvPr id="7175" name="Serveur"/>
          <p:cNvSpPr>
            <a:spLocks noChangeArrowheads="1"/>
          </p:cNvSpPr>
          <p:nvPr/>
        </p:nvSpPr>
        <p:spPr bwMode="auto">
          <a:xfrm>
            <a:off x="7621588" y="3862388"/>
            <a:ext cx="3960812" cy="25193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Serveur</a:t>
            </a:r>
          </a:p>
        </p:txBody>
      </p:sp>
      <p:sp>
        <p:nvSpPr>
          <p:cNvPr id="271366" name="Serveur Web"/>
          <p:cNvSpPr>
            <a:spLocks noChangeArrowheads="1"/>
          </p:cNvSpPr>
          <p:nvPr/>
        </p:nvSpPr>
        <p:spPr bwMode="auto">
          <a:xfrm>
            <a:off x="7837489" y="4365626"/>
            <a:ext cx="2447925" cy="1800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Serveur Web</a:t>
            </a:r>
          </a:p>
        </p:txBody>
      </p:sp>
      <p:sp>
        <p:nvSpPr>
          <p:cNvPr id="271367" name="Module PHP"/>
          <p:cNvSpPr>
            <a:spLocks noChangeArrowheads="1"/>
          </p:cNvSpPr>
          <p:nvPr/>
        </p:nvSpPr>
        <p:spPr bwMode="auto">
          <a:xfrm>
            <a:off x="8053389" y="4870450"/>
            <a:ext cx="2016125" cy="1079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Module PHP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574338" y="4365626"/>
            <a:ext cx="863600" cy="936625"/>
            <a:chOff x="2336" y="2659"/>
            <a:chExt cx="544" cy="590"/>
          </a:xfrm>
        </p:grpSpPr>
        <p:sp>
          <p:nvSpPr>
            <p:cNvPr id="271370" name="Rectangle 10"/>
            <p:cNvSpPr>
              <a:spLocks noChangeArrowheads="1"/>
            </p:cNvSpPr>
            <p:nvPr/>
          </p:nvSpPr>
          <p:spPr bwMode="auto">
            <a:xfrm>
              <a:off x="2336" y="2659"/>
              <a:ext cx="363" cy="4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defRPr/>
              </a:pPr>
              <a:endPara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sp>
          <p:nvSpPr>
            <p:cNvPr id="271371" name="Rectangle 11"/>
            <p:cNvSpPr>
              <a:spLocks noChangeArrowheads="1"/>
            </p:cNvSpPr>
            <p:nvPr/>
          </p:nvSpPr>
          <p:spPr bwMode="auto">
            <a:xfrm>
              <a:off x="2426" y="2705"/>
              <a:ext cx="363" cy="4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defRPr/>
              </a:pPr>
              <a:endPara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sp>
          <p:nvSpPr>
            <p:cNvPr id="7205" name="Rectangle 12"/>
            <p:cNvSpPr>
              <a:spLocks noChangeArrowheads="1"/>
            </p:cNvSpPr>
            <p:nvPr/>
          </p:nvSpPr>
          <p:spPr bwMode="auto">
            <a:xfrm>
              <a:off x="2517" y="2750"/>
              <a:ext cx="363" cy="4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fr-FR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.html</a:t>
              </a:r>
            </a:p>
            <a:p>
              <a:pPr eaLnBrk="1" hangingPunct="1">
                <a:defRPr/>
              </a:pPr>
              <a:r>
                <a:rPr lang="fr-FR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.php</a:t>
              </a:r>
            </a:p>
            <a:p>
              <a:pPr eaLnBrk="1" hangingPunct="1">
                <a:defRPr/>
              </a:pPr>
              <a:r>
                <a:rPr lang="fr-FR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.jpg</a:t>
              </a:r>
            </a:p>
          </p:txBody>
        </p:sp>
      </p:grpSp>
      <p:sp>
        <p:nvSpPr>
          <p:cNvPr id="271374" name="AutoShape 14"/>
          <p:cNvSpPr>
            <a:spLocks noChangeArrowheads="1"/>
          </p:cNvSpPr>
          <p:nvPr/>
        </p:nvSpPr>
        <p:spPr bwMode="auto">
          <a:xfrm>
            <a:off x="10069514" y="48704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71375" name="AutoShape 15"/>
          <p:cNvSpPr>
            <a:spLocks noChangeArrowheads="1"/>
          </p:cNvSpPr>
          <p:nvPr/>
        </p:nvSpPr>
        <p:spPr bwMode="auto">
          <a:xfrm rot="5400000">
            <a:off x="9384507" y="4474369"/>
            <a:ext cx="504825" cy="287338"/>
          </a:xfrm>
          <a:prstGeom prst="leftRightArrow">
            <a:avLst>
              <a:gd name="adj1" fmla="val 50000"/>
              <a:gd name="adj2" fmla="val 35138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71376" name="AutoShape 16"/>
          <p:cNvSpPr>
            <a:spLocks noChangeArrowheads="1"/>
          </p:cNvSpPr>
          <p:nvPr/>
        </p:nvSpPr>
        <p:spPr bwMode="auto">
          <a:xfrm rot="5400000">
            <a:off x="9097170" y="3971133"/>
            <a:ext cx="504825" cy="287337"/>
          </a:xfrm>
          <a:prstGeom prst="leftRightArrow">
            <a:avLst>
              <a:gd name="adj1" fmla="val 50000"/>
              <a:gd name="adj2" fmla="val 35138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7184" name="Client"/>
          <p:cNvSpPr>
            <a:spLocks noChangeArrowheads="1"/>
          </p:cNvSpPr>
          <p:nvPr/>
        </p:nvSpPr>
        <p:spPr bwMode="auto">
          <a:xfrm>
            <a:off x="615949" y="1125539"/>
            <a:ext cx="2592388" cy="188753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Client</a:t>
            </a:r>
          </a:p>
        </p:txBody>
      </p:sp>
      <p:sp>
        <p:nvSpPr>
          <p:cNvPr id="271382" name="Navigateur"/>
          <p:cNvSpPr>
            <a:spLocks noChangeArrowheads="1"/>
          </p:cNvSpPr>
          <p:nvPr/>
        </p:nvSpPr>
        <p:spPr bwMode="auto">
          <a:xfrm>
            <a:off x="1119188" y="1541464"/>
            <a:ext cx="1925637" cy="13287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Navigateur</a:t>
            </a:r>
          </a:p>
          <a:p>
            <a:pPr lvl="1" eaLnBrk="1" hangingPunct="1">
              <a:buFontTx/>
              <a:buChar char="•"/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HTML</a:t>
            </a:r>
          </a:p>
          <a:p>
            <a:pPr lvl="1" eaLnBrk="1" hangingPunct="1">
              <a:buFontTx/>
              <a:buChar char="•"/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JavaScript</a:t>
            </a:r>
          </a:p>
          <a:p>
            <a:pPr lvl="1" eaLnBrk="1" hangingPunct="1">
              <a:buFontTx/>
              <a:buChar char="•"/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CSS</a:t>
            </a:r>
          </a:p>
        </p:txBody>
      </p:sp>
      <p:sp>
        <p:nvSpPr>
          <p:cNvPr id="271383" name="AutoShape 23"/>
          <p:cNvSpPr>
            <a:spLocks noChangeArrowheads="1"/>
          </p:cNvSpPr>
          <p:nvPr/>
        </p:nvSpPr>
        <p:spPr bwMode="auto">
          <a:xfrm>
            <a:off x="615949" y="1917700"/>
            <a:ext cx="503238" cy="287338"/>
          </a:xfrm>
          <a:prstGeom prst="leftRightArrow">
            <a:avLst>
              <a:gd name="adj1" fmla="val 50000"/>
              <a:gd name="adj2" fmla="val 35028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71384" name="Source PHP" hidden="1"/>
          <p:cNvSpPr>
            <a:spLocks noChangeArrowheads="1"/>
          </p:cNvSpPr>
          <p:nvPr/>
        </p:nvSpPr>
        <p:spPr bwMode="auto">
          <a:xfrm>
            <a:off x="6167438" y="4077072"/>
            <a:ext cx="2857500" cy="203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400" b="1" dirty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&lt;?</a:t>
            </a:r>
            <a:r>
              <a:rPr lang="fr-FR" sz="1400" b="1" dirty="0" err="1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php</a:t>
            </a:r>
            <a:endParaRPr lang="fr-FR" sz="1400" b="1" dirty="0">
              <a:solidFill>
                <a:srgbClr val="99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14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echo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sz="1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&lt;&lt;&lt;</a:t>
            </a:r>
            <a:r>
              <a:rPr lang="fr-FR" sz="1400" b="1" dirty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HTML</a:t>
            </a:r>
          </a:p>
          <a:p>
            <a:pPr eaLnBrk="1" hangingPunct="1">
              <a:defRPr/>
            </a:pP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</a:t>
            </a:r>
            <a:r>
              <a:rPr lang="fr-FR" sz="14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html</a:t>
            </a: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&lt;</a:t>
            </a:r>
            <a:r>
              <a:rPr lang="fr-FR" sz="14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head</a:t>
            </a: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 &lt;</a:t>
            </a:r>
            <a:r>
              <a:rPr lang="fr-FR" sz="14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title</a:t>
            </a: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  <a:r>
              <a:rPr lang="fr-FR" sz="1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Hello</a:t>
            </a: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&lt;/</a:t>
            </a:r>
            <a:r>
              <a:rPr lang="fr-FR" sz="14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title</a:t>
            </a: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&lt;/</a:t>
            </a:r>
            <a:r>
              <a:rPr lang="fr-FR" sz="14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head</a:t>
            </a: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&lt;</a:t>
            </a:r>
            <a:r>
              <a:rPr lang="fr-FR" sz="14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body</a:t>
            </a: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  <a:r>
              <a:rPr lang="fr-FR" sz="1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Hello world</a:t>
            </a: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&lt;/</a:t>
            </a:r>
            <a:r>
              <a:rPr lang="fr-FR" sz="14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body</a:t>
            </a: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&lt;/</a:t>
            </a:r>
            <a:r>
              <a:rPr lang="fr-FR" sz="14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html</a:t>
            </a: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fr-FR" sz="1400" b="1" dirty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HTML;</a:t>
            </a:r>
          </a:p>
        </p:txBody>
      </p:sp>
      <p:sp>
        <p:nvSpPr>
          <p:cNvPr id="41" name="Serveur"/>
          <p:cNvSpPr>
            <a:spLocks noChangeArrowheads="1"/>
          </p:cNvSpPr>
          <p:nvPr/>
        </p:nvSpPr>
        <p:spPr bwMode="auto">
          <a:xfrm>
            <a:off x="10128448" y="1484784"/>
            <a:ext cx="1669852" cy="158417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Serveur BD</a:t>
            </a:r>
          </a:p>
        </p:txBody>
      </p:sp>
      <p:cxnSp>
        <p:nvCxnSpPr>
          <p:cNvPr id="271389" name="Flèche"/>
          <p:cNvCxnSpPr>
            <a:cxnSpLocks noChangeShapeType="1"/>
            <a:stCxn id="7175" idx="0"/>
            <a:endCxn id="7184" idx="3"/>
          </p:cNvCxnSpPr>
          <p:nvPr/>
        </p:nvCxnSpPr>
        <p:spPr bwMode="auto">
          <a:xfrm rot="16200000" flipV="1">
            <a:off x="5508626" y="-230981"/>
            <a:ext cx="1793080" cy="6393657"/>
          </a:xfrm>
          <a:prstGeom prst="curvedConnector2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1393" name="GET /hello.php"/>
          <p:cNvSpPr>
            <a:spLocks noChangeArrowheads="1"/>
          </p:cNvSpPr>
          <p:nvPr/>
        </p:nvSpPr>
        <p:spPr bwMode="auto">
          <a:xfrm>
            <a:off x="1888330" y="1629246"/>
            <a:ext cx="2470548" cy="738664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GET /hello.php HTTP/1.0</a:t>
            </a:r>
          </a:p>
          <a:p>
            <a:pPr eaLnBrk="1" hangingPunct="1">
              <a:defRPr/>
            </a:pP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User-Agent: Mozilla/5.0</a:t>
            </a:r>
          </a:p>
          <a:p>
            <a:pPr eaLnBrk="1" hangingPunct="1">
              <a:defRPr/>
            </a:pP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271394" name="Exécution programme"/>
          <p:cNvSpPr>
            <a:spLocks noChangeArrowheads="1"/>
          </p:cNvSpPr>
          <p:nvPr/>
        </p:nvSpPr>
        <p:spPr bwMode="auto">
          <a:xfrm>
            <a:off x="2412945" y="2756567"/>
            <a:ext cx="7364526" cy="138931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Exécution d’un programme sur le serveur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Construction de la réponse HTTP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Fin du programme</a:t>
            </a:r>
          </a:p>
        </p:txBody>
      </p:sp>
      <p:sp>
        <p:nvSpPr>
          <p:cNvPr id="271390" name="Source HTML"/>
          <p:cNvSpPr>
            <a:spLocks noChangeArrowheads="1"/>
          </p:cNvSpPr>
          <p:nvPr/>
        </p:nvSpPr>
        <p:spPr bwMode="auto">
          <a:xfrm>
            <a:off x="8220869" y="3888482"/>
            <a:ext cx="2569934" cy="2031325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200 OK HTTP/1.X</a:t>
            </a:r>
          </a:p>
          <a:p>
            <a:pPr eaLnBrk="1" hangingPunct="1">
              <a:defRPr/>
            </a:pP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Content-Type: </a:t>
            </a:r>
            <a:r>
              <a:rPr lang="fr-F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text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/html</a:t>
            </a:r>
          </a:p>
          <a:p>
            <a:pPr eaLnBrk="1" hangingPunct="1">
              <a:defRPr/>
            </a:pPr>
            <a:endParaRPr lang="fr-FR" sz="14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</a:t>
            </a:r>
            <a:r>
              <a:rPr lang="fr-FR" sz="14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html</a:t>
            </a: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</a:t>
            </a:r>
            <a:r>
              <a:rPr lang="fr-FR" sz="14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head</a:t>
            </a: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</a:t>
            </a:r>
            <a:r>
              <a:rPr lang="fr-FR" sz="14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title</a:t>
            </a: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  <a:r>
              <a:rPr lang="fr-FR" sz="1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Hello</a:t>
            </a: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&lt;/</a:t>
            </a:r>
            <a:r>
              <a:rPr lang="fr-FR" sz="14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title</a:t>
            </a: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&lt;/</a:t>
            </a:r>
            <a:r>
              <a:rPr lang="fr-FR" sz="1400" b="1" dirty="0" err="1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head</a:t>
            </a: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</a:t>
            </a:r>
            <a:r>
              <a:rPr lang="fr-FR" sz="14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body</a:t>
            </a: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  <a:r>
              <a:rPr lang="fr-FR" sz="1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Hello world</a:t>
            </a: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&lt;/</a:t>
            </a:r>
            <a:r>
              <a:rPr lang="fr-FR" sz="14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body</a:t>
            </a: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&lt;/</a:t>
            </a:r>
            <a:r>
              <a:rPr lang="fr-FR" sz="14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html</a:t>
            </a:r>
            <a:r>
              <a:rPr lang="fr-FR" sz="1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271396" name="Protocole HTTP"/>
          <p:cNvSpPr>
            <a:spLocks noChangeArrowheads="1"/>
          </p:cNvSpPr>
          <p:nvPr/>
        </p:nvSpPr>
        <p:spPr bwMode="auto">
          <a:xfrm>
            <a:off x="5913226" y="1613253"/>
            <a:ext cx="2033316" cy="453967"/>
          </a:xfrm>
          <a:prstGeom prst="horizontalScroll">
            <a:avLst/>
          </a:prstGeom>
          <a:solidFill>
            <a:schemeClr val="accent4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Protocole HTTP</a:t>
            </a:r>
          </a:p>
        </p:txBody>
      </p:sp>
      <p:sp>
        <p:nvSpPr>
          <p:cNvPr id="271397" name="hello.php"/>
          <p:cNvSpPr>
            <a:spLocks noChangeArrowheads="1"/>
          </p:cNvSpPr>
          <p:nvPr/>
        </p:nvSpPr>
        <p:spPr bwMode="auto">
          <a:xfrm>
            <a:off x="8551541" y="5771750"/>
            <a:ext cx="1350018" cy="3779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hello.php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71398" name="Connexion sur le serveur (port 80)"/>
          <p:cNvSpPr>
            <a:spLocks noChangeArrowheads="1"/>
          </p:cNvSpPr>
          <p:nvPr/>
        </p:nvSpPr>
        <p:spPr bwMode="auto">
          <a:xfrm>
            <a:off x="1912938" y="981076"/>
            <a:ext cx="3698875" cy="377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Connexion sur le serveur (port 80)</a:t>
            </a:r>
          </a:p>
        </p:txBody>
      </p:sp>
      <p:sp>
        <p:nvSpPr>
          <p:cNvPr id="271399" name="Requête HTTP du client (hello.php)"/>
          <p:cNvSpPr>
            <a:spLocks noChangeArrowheads="1"/>
          </p:cNvSpPr>
          <p:nvPr/>
        </p:nvSpPr>
        <p:spPr bwMode="auto">
          <a:xfrm>
            <a:off x="1912938" y="977901"/>
            <a:ext cx="4222750" cy="384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Requête HTTP du client </a:t>
            </a:r>
            <a:r>
              <a:rPr lang="fr-F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hello.php</a:t>
            </a:r>
            <a:r>
              <a:rPr lang="fr-F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271400" name="Localisation de la ressource"/>
          <p:cNvSpPr>
            <a:spLocks noChangeArrowheads="1"/>
          </p:cNvSpPr>
          <p:nvPr/>
        </p:nvSpPr>
        <p:spPr bwMode="auto">
          <a:xfrm>
            <a:off x="5514591" y="6043055"/>
            <a:ext cx="3063875" cy="377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Localisation de la ressource</a:t>
            </a:r>
          </a:p>
        </p:txBody>
      </p:sp>
      <p:sp>
        <p:nvSpPr>
          <p:cNvPr id="271401" name="Localisation du code PHP dans le fichier"/>
          <p:cNvSpPr>
            <a:spLocks noChangeArrowheads="1"/>
          </p:cNvSpPr>
          <p:nvPr/>
        </p:nvSpPr>
        <p:spPr bwMode="auto">
          <a:xfrm>
            <a:off x="4257291" y="6043055"/>
            <a:ext cx="4321175" cy="377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Localisation du code PHP dans le fichier</a:t>
            </a:r>
          </a:p>
        </p:txBody>
      </p:sp>
      <p:sp>
        <p:nvSpPr>
          <p:cNvPr id="271402" name="Exécution du code PHP"/>
          <p:cNvSpPr>
            <a:spLocks noChangeArrowheads="1"/>
          </p:cNvSpPr>
          <p:nvPr/>
        </p:nvSpPr>
        <p:spPr bwMode="auto">
          <a:xfrm>
            <a:off x="5936866" y="6043055"/>
            <a:ext cx="2641600" cy="377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Exécution du code PHP</a:t>
            </a:r>
          </a:p>
        </p:txBody>
      </p:sp>
      <p:sp>
        <p:nvSpPr>
          <p:cNvPr id="271403" name="Envoi du résultat au client"/>
          <p:cNvSpPr>
            <a:spLocks noChangeArrowheads="1"/>
          </p:cNvSpPr>
          <p:nvPr/>
        </p:nvSpPr>
        <p:spPr bwMode="auto">
          <a:xfrm>
            <a:off x="3830527" y="6042979"/>
            <a:ext cx="4747939" cy="3779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Envoi du résultat au client = réponse HTTP</a:t>
            </a:r>
          </a:p>
        </p:txBody>
      </p:sp>
      <p:sp>
        <p:nvSpPr>
          <p:cNvPr id="271404" name="Fermeture de la connexion"/>
          <p:cNvSpPr>
            <a:spLocks noChangeArrowheads="1"/>
          </p:cNvSpPr>
          <p:nvPr/>
        </p:nvSpPr>
        <p:spPr bwMode="auto">
          <a:xfrm>
            <a:off x="5632066" y="6043055"/>
            <a:ext cx="2946400" cy="377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Fermeture de la connexion</a:t>
            </a:r>
          </a:p>
        </p:txBody>
      </p:sp>
      <p:sp>
        <p:nvSpPr>
          <p:cNvPr id="271405" name="Rendu graphique des données"/>
          <p:cNvSpPr>
            <a:spLocks noChangeArrowheads="1"/>
          </p:cNvSpPr>
          <p:nvPr/>
        </p:nvSpPr>
        <p:spPr bwMode="auto">
          <a:xfrm>
            <a:off x="1912938" y="981076"/>
            <a:ext cx="3352800" cy="377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r-F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Rendu graphique des données</a:t>
            </a:r>
          </a:p>
        </p:txBody>
      </p:sp>
      <p:sp>
        <p:nvSpPr>
          <p:cNvPr id="271368" name="MySQL"/>
          <p:cNvSpPr>
            <a:spLocks noChangeArrowheads="1"/>
          </p:cNvSpPr>
          <p:nvPr/>
        </p:nvSpPr>
        <p:spPr bwMode="auto">
          <a:xfrm>
            <a:off x="10567293" y="1956912"/>
            <a:ext cx="792162" cy="936625"/>
          </a:xfrm>
          <a:prstGeom prst="can">
            <a:avLst>
              <a:gd name="adj" fmla="val 295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MySQL</a:t>
            </a:r>
          </a:p>
        </p:txBody>
      </p:sp>
      <p:cxnSp>
        <p:nvCxnSpPr>
          <p:cNvPr id="42" name="Flèche"/>
          <p:cNvCxnSpPr>
            <a:cxnSpLocks noChangeShapeType="1"/>
            <a:stCxn id="41" idx="2"/>
            <a:endCxn id="271367" idx="3"/>
          </p:cNvCxnSpPr>
          <p:nvPr/>
        </p:nvCxnSpPr>
        <p:spPr bwMode="auto">
          <a:xfrm rot="5400000">
            <a:off x="9345824" y="3792650"/>
            <a:ext cx="2341240" cy="893860"/>
          </a:xfrm>
          <a:prstGeom prst="curvedConnector2">
            <a:avLst/>
          </a:prstGeom>
          <a:noFill/>
          <a:ln w="76200" cap="rnd">
            <a:solidFill>
              <a:schemeClr val="accent5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1406" name="Résultat navigateur" descr="navigateur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49337" y="3068639"/>
            <a:ext cx="1943100" cy="1303337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1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1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1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1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1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1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1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1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1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1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7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71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71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1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52461 0.3027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71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4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71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713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713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71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71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71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1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1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repeatCount="1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71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71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71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1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1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7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71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71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71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1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71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8" dur="250" autoRev="1" fill="remove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9" dur="250" autoRev="1" fill="remove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250" autoRev="1" fill="remove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autoRev="1" fill="remove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63" dur="indefinite"/>
                                        <p:tgtEl>
                                          <p:spTgt spid="2713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4" dur="indefinite"/>
                                        <p:tgtEl>
                                          <p:spTgt spid="27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1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8" dur="1000" fill="hold"/>
                                        <p:tgtEl>
                                          <p:spTgt spid="271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1000" fill="hold"/>
                                        <p:tgtEl>
                                          <p:spTgt spid="271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1000" fill="hold"/>
                                        <p:tgtEl>
                                          <p:spTgt spid="2713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271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71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71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1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1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1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7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1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71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7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27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71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71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1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56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52461 -0.4074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71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71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71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71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71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71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7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1" dur="500"/>
                                        <p:tgtEl>
                                          <p:spTgt spid="27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271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71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71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71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71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7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271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27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1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1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1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6" grpId="0" animBg="1"/>
      <p:bldP spid="271366" grpId="1" animBg="1"/>
      <p:bldP spid="271367" grpId="0" animBg="1"/>
      <p:bldP spid="271367" grpId="1" animBg="1"/>
      <p:bldP spid="271374" grpId="0" animBg="1"/>
      <p:bldP spid="271375" grpId="0" animBg="1"/>
      <p:bldP spid="271376" grpId="0" animBg="1"/>
      <p:bldP spid="271382" grpId="0" animBg="1"/>
      <p:bldP spid="271383" grpId="0" animBg="1"/>
      <p:bldP spid="271384" grpId="0" animBg="1"/>
      <p:bldP spid="271384" grpId="1" animBg="1"/>
      <p:bldP spid="41" grpId="0" animBg="1"/>
      <p:bldP spid="41" grpId="1" animBg="1"/>
      <p:bldP spid="271393" grpId="1" animBg="1"/>
      <p:bldP spid="271393" grpId="2" animBg="1"/>
      <p:bldP spid="271393" grpId="3" animBg="1"/>
      <p:bldP spid="271394" grpId="0" animBg="1"/>
      <p:bldP spid="271394" grpId="1" animBg="1"/>
      <p:bldP spid="271390" grpId="0" animBg="1"/>
      <p:bldP spid="271390" grpId="1" animBg="1"/>
      <p:bldP spid="271390" grpId="3" animBg="1"/>
      <p:bldP spid="271396" grpId="0" animBg="1"/>
      <p:bldP spid="271396" grpId="1" animBg="1"/>
      <p:bldP spid="271396" grpId="2" animBg="1"/>
      <p:bldP spid="271396" grpId="3" animBg="1"/>
      <p:bldP spid="271397" grpId="0" animBg="1"/>
      <p:bldP spid="271398" grpId="0" animBg="1"/>
      <p:bldP spid="271398" grpId="1" animBg="1"/>
      <p:bldP spid="271399" grpId="0" animBg="1"/>
      <p:bldP spid="271399" grpId="1" animBg="1"/>
      <p:bldP spid="271400" grpId="0" animBg="1"/>
      <p:bldP spid="271401" grpId="0" animBg="1"/>
      <p:bldP spid="271401" grpId="1" animBg="1"/>
      <p:bldP spid="271402" grpId="0" animBg="1"/>
      <p:bldP spid="271402" grpId="1" animBg="1"/>
      <p:bldP spid="271403" grpId="0" animBg="1"/>
      <p:bldP spid="271403" grpId="1" animBg="1"/>
      <p:bldP spid="271404" grpId="0" animBg="1"/>
      <p:bldP spid="271404" grpId="1" animBg="1"/>
      <p:bldP spid="271405" grpId="0" animBg="1"/>
      <p:bldP spid="271405" grpId="1" animBg="1"/>
      <p:bldP spid="271368" grpId="0" animBg="1"/>
      <p:bldP spid="27136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945216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Fonctionnement de PHP en mode serveur</a:t>
            </a:r>
          </a:p>
        </p:txBody>
      </p:sp>
      <p:sp>
        <p:nvSpPr>
          <p:cNvPr id="407578" name="Rectangle 2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None/>
              <a:defRPr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835FF3-6D13-41A3-A4D8-6EC2874AB09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EE04F0F-374E-4533-AD85-BFE8B23FF137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2207568" y="1304336"/>
            <a:ext cx="7776864" cy="4731932"/>
          </a:xfrm>
          <a:prstGeom prst="cloud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fr-FR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fr-F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Réseau</a:t>
            </a: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623392" y="1254126"/>
            <a:ext cx="2881313" cy="51911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Client</a:t>
            </a: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8688288" y="1254126"/>
            <a:ext cx="2879725" cy="51911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Serveur</a:t>
            </a:r>
          </a:p>
        </p:txBody>
      </p:sp>
      <p:cxnSp>
        <p:nvCxnSpPr>
          <p:cNvPr id="12" name="Connecteur droit avec flèche 11"/>
          <p:cNvCxnSpPr>
            <a:cxnSpLocks noChangeShapeType="1"/>
          </p:cNvCxnSpPr>
          <p:nvPr/>
        </p:nvCxnSpPr>
        <p:spPr bwMode="auto">
          <a:xfrm>
            <a:off x="3863975" y="1960563"/>
            <a:ext cx="4464050" cy="1444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36"/>
          <p:cNvSpPr>
            <a:spLocks noChangeArrowheads="1"/>
          </p:cNvSpPr>
          <p:nvPr/>
        </p:nvSpPr>
        <p:spPr bwMode="auto">
          <a:xfrm>
            <a:off x="4693522" y="1816101"/>
            <a:ext cx="2850994" cy="37782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Demande de ressource</a:t>
            </a:r>
          </a:p>
        </p:txBody>
      </p:sp>
      <p:sp>
        <p:nvSpPr>
          <p:cNvPr id="14" name="AutoShape 36"/>
          <p:cNvSpPr>
            <a:spLocks noChangeArrowheads="1"/>
          </p:cNvSpPr>
          <p:nvPr/>
        </p:nvSpPr>
        <p:spPr bwMode="auto">
          <a:xfrm>
            <a:off x="8688288" y="2205039"/>
            <a:ext cx="2879725" cy="377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Traitement de la demande</a:t>
            </a:r>
          </a:p>
        </p:txBody>
      </p:sp>
      <p:sp>
        <p:nvSpPr>
          <p:cNvPr id="15" name="AutoShape 36"/>
          <p:cNvSpPr>
            <a:spLocks noChangeArrowheads="1"/>
          </p:cNvSpPr>
          <p:nvPr/>
        </p:nvSpPr>
        <p:spPr bwMode="auto">
          <a:xfrm>
            <a:off x="8688288" y="2636839"/>
            <a:ext cx="2879725" cy="377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ressource </a:t>
            </a: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 « .php »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AutoShape 36"/>
          <p:cNvSpPr>
            <a:spLocks noChangeArrowheads="1"/>
          </p:cNvSpPr>
          <p:nvPr/>
        </p:nvSpPr>
        <p:spPr bwMode="auto">
          <a:xfrm>
            <a:off x="8688288" y="3068638"/>
            <a:ext cx="2879725" cy="6524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Transfert de la demande au module PHP</a:t>
            </a:r>
          </a:p>
        </p:txBody>
      </p:sp>
      <p:sp>
        <p:nvSpPr>
          <p:cNvPr id="17" name="AutoShape 36"/>
          <p:cNvSpPr>
            <a:spLocks noChangeArrowheads="1"/>
          </p:cNvSpPr>
          <p:nvPr/>
        </p:nvSpPr>
        <p:spPr bwMode="auto">
          <a:xfrm>
            <a:off x="8688288" y="3789040"/>
            <a:ext cx="2879725" cy="148125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Exécution du script PHP sur le serveur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Construction de la réponse HTTP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 du script</a:t>
            </a:r>
          </a:p>
        </p:txBody>
      </p:sp>
      <p:cxnSp>
        <p:nvCxnSpPr>
          <p:cNvPr id="19" name="Connecteur droit avec flèche 18"/>
          <p:cNvCxnSpPr>
            <a:cxnSpLocks noChangeShapeType="1"/>
          </p:cNvCxnSpPr>
          <p:nvPr/>
        </p:nvCxnSpPr>
        <p:spPr bwMode="auto">
          <a:xfrm flipH="1">
            <a:off x="3863975" y="5046663"/>
            <a:ext cx="4464050" cy="2159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AutoShape 36"/>
          <p:cNvSpPr>
            <a:spLocks noChangeArrowheads="1"/>
          </p:cNvSpPr>
          <p:nvPr/>
        </p:nvSpPr>
        <p:spPr bwMode="auto">
          <a:xfrm>
            <a:off x="623392" y="5354639"/>
            <a:ext cx="2880000" cy="377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Analyse de la réponse</a:t>
            </a:r>
          </a:p>
        </p:txBody>
      </p:sp>
      <p:sp>
        <p:nvSpPr>
          <p:cNvPr id="24" name="AutoShape 36"/>
          <p:cNvSpPr>
            <a:spLocks noChangeArrowheads="1"/>
          </p:cNvSpPr>
          <p:nvPr/>
        </p:nvSpPr>
        <p:spPr bwMode="auto">
          <a:xfrm>
            <a:off x="623392" y="5799138"/>
            <a:ext cx="2880000" cy="6540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Rendu graphique de la réponse</a:t>
            </a:r>
          </a:p>
        </p:txBody>
      </p:sp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4702198" y="4956101"/>
            <a:ext cx="2833642" cy="377976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Réponse HTTP produite</a:t>
            </a:r>
          </a:p>
        </p:txBody>
      </p:sp>
      <p:sp>
        <p:nvSpPr>
          <p:cNvPr id="25" name="AutoShape 36"/>
          <p:cNvSpPr>
            <a:spLocks noChangeArrowheads="1"/>
          </p:cNvSpPr>
          <p:nvPr/>
        </p:nvSpPr>
        <p:spPr bwMode="auto">
          <a:xfrm>
            <a:off x="623392" y="1843805"/>
            <a:ext cx="2880000" cy="3779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Saisie d’une URL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3" grpId="0" animBg="1"/>
      <p:bldP spid="24" grpId="0" animBg="1"/>
      <p:bldP spid="18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Fonctionnement de PHP en mode serveur Web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4242-6B10-4B6E-866C-24225CE250F3}" type="slidenum">
              <a:rPr lang="fr-FR" altLang="fr-FR" smtClean="0"/>
              <a:pPr/>
              <a:t>14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29A7CC7-C5BE-458B-82E0-A577EBB0D20E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7" name="Nuage 6"/>
          <p:cNvSpPr/>
          <p:nvPr/>
        </p:nvSpPr>
        <p:spPr>
          <a:xfrm>
            <a:off x="5951984" y="1916832"/>
            <a:ext cx="5617922" cy="437319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</a:t>
            </a:r>
          </a:p>
        </p:txBody>
      </p:sp>
      <p:pic>
        <p:nvPicPr>
          <p:cNvPr id="9" name="Picture 9" descr="C:\Users\CuC\AppData\Local\Microsoft\Windows\INetCache\IE\WS3IV3UK\Computer_n_sc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848" y="3125036"/>
            <a:ext cx="1437331" cy="14844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23"/>
          <p:cNvCxnSpPr>
            <a:stCxn id="29" idx="1"/>
            <a:endCxn id="31" idx="1"/>
          </p:cNvCxnSpPr>
          <p:nvPr/>
        </p:nvCxnSpPr>
        <p:spPr>
          <a:xfrm rot="5400000">
            <a:off x="9296792" y="3061456"/>
            <a:ext cx="1" cy="3189653"/>
          </a:xfrm>
          <a:prstGeom prst="curvedConnector3">
            <a:avLst>
              <a:gd name="adj1" fmla="val 22860100000"/>
            </a:avLst>
          </a:prstGeom>
          <a:ln>
            <a:solidFill>
              <a:schemeClr val="accent4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8031686" y="3254418"/>
            <a:ext cx="360040" cy="360040"/>
          </a:xfrm>
          <a:prstGeom prst="ellipse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4" name="Ellipse 13"/>
          <p:cNvSpPr/>
          <p:nvPr/>
        </p:nvSpPr>
        <p:spPr>
          <a:xfrm>
            <a:off x="9315207" y="3254418"/>
            <a:ext cx="360040" cy="36004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7" name="Ellipse 16"/>
          <p:cNvSpPr/>
          <p:nvPr/>
        </p:nvSpPr>
        <p:spPr>
          <a:xfrm>
            <a:off x="9315207" y="3686466"/>
            <a:ext cx="360040" cy="36004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9" name="Ellipse 18"/>
          <p:cNvSpPr/>
          <p:nvPr/>
        </p:nvSpPr>
        <p:spPr>
          <a:xfrm>
            <a:off x="8020715" y="3686466"/>
            <a:ext cx="360040" cy="360040"/>
          </a:xfrm>
          <a:prstGeom prst="ellipse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1" name="Flèche droite 20"/>
          <p:cNvSpPr/>
          <p:nvPr/>
        </p:nvSpPr>
        <p:spPr>
          <a:xfrm>
            <a:off x="8278557" y="4329739"/>
            <a:ext cx="625755" cy="46805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2" name="Flèche gauche 21"/>
          <p:cNvSpPr/>
          <p:nvPr/>
        </p:nvSpPr>
        <p:spPr>
          <a:xfrm>
            <a:off x="8278557" y="4888677"/>
            <a:ext cx="625755" cy="468052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3" name="Ellipse 22"/>
          <p:cNvSpPr/>
          <p:nvPr/>
        </p:nvSpPr>
        <p:spPr>
          <a:xfrm>
            <a:off x="8868538" y="3254418"/>
            <a:ext cx="360040" cy="360040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25" name="Ellipse 24"/>
          <p:cNvSpPr/>
          <p:nvPr/>
        </p:nvSpPr>
        <p:spPr>
          <a:xfrm>
            <a:off x="8879841" y="3687223"/>
            <a:ext cx="360040" cy="36004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775610" y="2834260"/>
            <a:ext cx="741444" cy="374571"/>
          </a:xfrm>
          <a:prstGeom prst="round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Client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9733595" y="2838540"/>
            <a:ext cx="1405052" cy="37457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Serveur Web</a:t>
            </a:r>
          </a:p>
        </p:txBody>
      </p:sp>
      <p:sp>
        <p:nvSpPr>
          <p:cNvPr id="29" name="Organigramme : Délai 28"/>
          <p:cNvSpPr/>
          <p:nvPr/>
        </p:nvSpPr>
        <p:spPr>
          <a:xfrm rot="16200000">
            <a:off x="10738456" y="4349958"/>
            <a:ext cx="306324" cy="306324"/>
          </a:xfrm>
          <a:prstGeom prst="flowChartDela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9" descr="C:\Users\CuC\AppData\Local\Microsoft\Windows\INetCache\IE\WS3IV3UK\Computer_n_sc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00" y="3125036"/>
            <a:ext cx="1437331" cy="14844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rganigramme : Délai 30"/>
          <p:cNvSpPr/>
          <p:nvPr/>
        </p:nvSpPr>
        <p:spPr>
          <a:xfrm rot="16200000">
            <a:off x="7548803" y="4349959"/>
            <a:ext cx="306324" cy="306324"/>
          </a:xfrm>
          <a:prstGeom prst="flowChartDelay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e 38"/>
          <p:cNvGrpSpPr/>
          <p:nvPr/>
        </p:nvGrpSpPr>
        <p:grpSpPr>
          <a:xfrm>
            <a:off x="609600" y="2204864"/>
            <a:ext cx="5690597" cy="3190668"/>
            <a:chOff x="627591" y="2463969"/>
            <a:chExt cx="5690597" cy="3190668"/>
          </a:xfrm>
        </p:grpSpPr>
        <p:sp>
          <p:nvSpPr>
            <p:cNvPr id="8" name="ZoneTexte 7"/>
            <p:cNvSpPr txBox="1"/>
            <p:nvPr/>
          </p:nvSpPr>
          <p:spPr>
            <a:xfrm>
              <a:off x="627591" y="3268569"/>
              <a:ext cx="1825515" cy="374571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fr-FR" dirty="0"/>
                <a:t>2- Requête HTTP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27591" y="2463969"/>
              <a:ext cx="1982993" cy="374571"/>
            </a:xfrm>
            <a:prstGeom prst="roundRect">
              <a:avLst/>
            </a:prstGeom>
            <a:ln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fr-FR" dirty="0"/>
                <a:t>0- Édition de </a:t>
              </a:r>
              <a:r>
                <a:rPr lang="fr-FR" dirty="0" err="1"/>
                <a:t>a.php</a:t>
              </a:r>
              <a:r>
                <a:rPr lang="fr-FR" dirty="0"/>
                <a:t> 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27591" y="3670869"/>
              <a:ext cx="2675584" cy="374571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fr-FR" dirty="0"/>
                <a:t>3- Traitement de la requête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27591" y="4073169"/>
              <a:ext cx="1746951" cy="374571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fr-FR" dirty="0"/>
                <a:t>4- Accès à </a:t>
              </a:r>
              <a:r>
                <a:rPr lang="fr-FR" dirty="0" err="1"/>
                <a:t>a.php</a:t>
              </a:r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27591" y="4475469"/>
              <a:ext cx="2201492" cy="374571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fr-FR" dirty="0"/>
                <a:t>5- Exécution de </a:t>
              </a:r>
              <a:r>
                <a:rPr lang="fr-FR" dirty="0" err="1"/>
                <a:t>a.php</a:t>
              </a:r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27591" y="4877769"/>
              <a:ext cx="3589652" cy="374571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fr-FR" dirty="0"/>
                <a:t>6- Réponse HTTP produite par </a:t>
              </a:r>
              <a:r>
                <a:rPr lang="fr-FR" dirty="0" err="1"/>
                <a:t>a.php</a:t>
              </a:r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27591" y="5280066"/>
              <a:ext cx="3026283" cy="374571"/>
            </a:xfrm>
            <a:prstGeom prst="roundRect">
              <a:avLst/>
            </a:prstGeom>
            <a:solidFill>
              <a:schemeClr val="accent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fr-FR" dirty="0"/>
                <a:t>7- Affichage dans le navigateur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27591" y="2866269"/>
              <a:ext cx="2437794" cy="374571"/>
            </a:xfrm>
            <a:prstGeom prst="roundRect">
              <a:avLst/>
            </a:prstGeom>
            <a:solidFill>
              <a:schemeClr val="accent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fr-FR" dirty="0"/>
                <a:t>1- http://monsite.fr/a.php</a:t>
              </a:r>
            </a:p>
          </p:txBody>
        </p:sp>
        <p:grpSp>
          <p:nvGrpSpPr>
            <p:cNvPr id="32" name="Groupe 31"/>
            <p:cNvGrpSpPr/>
            <p:nvPr/>
          </p:nvGrpSpPr>
          <p:grpSpPr>
            <a:xfrm>
              <a:off x="3062880" y="3077924"/>
              <a:ext cx="2673418" cy="338554"/>
              <a:chOff x="3161021" y="5282194"/>
              <a:chExt cx="2673418" cy="338554"/>
            </a:xfrm>
          </p:grpSpPr>
          <p:cxnSp>
            <p:nvCxnSpPr>
              <p:cNvPr id="33" name="Connecteur droit 32"/>
              <p:cNvCxnSpPr/>
              <p:nvPr/>
            </p:nvCxnSpPr>
            <p:spPr>
              <a:xfrm>
                <a:off x="3161021" y="5466860"/>
                <a:ext cx="1080000" cy="0"/>
              </a:xfrm>
              <a:prstGeom prst="line">
                <a:avLst/>
              </a:prstGeom>
              <a:ln>
                <a:solidFill>
                  <a:schemeClr val="accent4"/>
                </a:solidFill>
                <a:prstDash val="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ZoneTexte 33"/>
              <p:cNvSpPr txBox="1"/>
              <p:nvPr/>
            </p:nvSpPr>
            <p:spPr>
              <a:xfrm>
                <a:off x="4080433" y="5282194"/>
                <a:ext cx="17540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Courier New" panose="02070309020205020404" pitchFamily="49" charset="0"/>
                  </a:rPr>
                  <a:t>Connexion HTTP</a:t>
                </a:r>
              </a:p>
            </p:txBody>
          </p:sp>
        </p:grpSp>
        <p:grpSp>
          <p:nvGrpSpPr>
            <p:cNvPr id="35" name="Groupe 34"/>
            <p:cNvGrpSpPr/>
            <p:nvPr/>
          </p:nvGrpSpPr>
          <p:grpSpPr>
            <a:xfrm>
              <a:off x="3062880" y="5088216"/>
              <a:ext cx="3255308" cy="338554"/>
              <a:chOff x="2997072" y="7292486"/>
              <a:chExt cx="3255308" cy="338554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2997072" y="7477152"/>
                <a:ext cx="1080000" cy="0"/>
              </a:xfrm>
              <a:prstGeom prst="line">
                <a:avLst/>
              </a:prstGeom>
              <a:ln>
                <a:solidFill>
                  <a:schemeClr val="accent4"/>
                </a:solidFill>
                <a:prstDash val="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ZoneTexte 36"/>
              <p:cNvSpPr txBox="1"/>
              <p:nvPr/>
            </p:nvSpPr>
            <p:spPr>
              <a:xfrm>
                <a:off x="3916484" y="7292486"/>
                <a:ext cx="23358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Courier New" panose="02070309020205020404" pitchFamily="49" charset="0"/>
                  </a:rPr>
                  <a:t>Fin de connexion HTTP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2315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2" name="Nuage 71"/>
          <p:cNvSpPr/>
          <p:nvPr/>
        </p:nvSpPr>
        <p:spPr>
          <a:xfrm>
            <a:off x="5951984" y="1916832"/>
            <a:ext cx="5617922" cy="437319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Intranet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Fonctionnement de PHP en mode serveur local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4242-6B10-4B6E-866C-24225CE250F3}" type="slidenum">
              <a:rPr lang="fr-FR" altLang="fr-FR" smtClean="0"/>
              <a:pPr/>
              <a:t>15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B77672-ACE1-47EF-90EF-32D628EBB7AC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8312371" y="2263920"/>
            <a:ext cx="2464149" cy="2315041"/>
          </a:xfrm>
          <a:prstGeom prst="roundRect">
            <a:avLst>
              <a:gd name="adj" fmla="val 6773"/>
            </a:avLst>
          </a:prstGeom>
          <a:solidFill>
            <a:schemeClr val="bg2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Votre PC</a:t>
            </a:r>
          </a:p>
        </p:txBody>
      </p:sp>
      <p:pic>
        <p:nvPicPr>
          <p:cNvPr id="41" name="Picture 9" descr="C:\Users\CuC\AppData\Local\Microsoft\Windows\INetCache\IE\WS3IV3UK\Computer_n_sc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573" y="3023415"/>
            <a:ext cx="1437331" cy="14844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Connecteur droit 23"/>
          <p:cNvCxnSpPr>
            <a:stCxn id="67" idx="1"/>
            <a:endCxn id="66" idx="1"/>
          </p:cNvCxnSpPr>
          <p:nvPr/>
        </p:nvCxnSpPr>
        <p:spPr>
          <a:xfrm rot="5400000" flipH="1">
            <a:off x="8291347" y="3741605"/>
            <a:ext cx="794086" cy="842120"/>
          </a:xfrm>
          <a:prstGeom prst="curvedConnector4">
            <a:avLst>
              <a:gd name="adj1" fmla="val -74226"/>
              <a:gd name="adj2" fmla="val 161188"/>
            </a:avLst>
          </a:prstGeom>
          <a:noFill/>
          <a:ln w="38100" cap="flat" cmpd="sng" algn="ctr">
            <a:solidFill>
              <a:schemeClr val="accent4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6" name="Ellipse 45"/>
          <p:cNvSpPr/>
          <p:nvPr/>
        </p:nvSpPr>
        <p:spPr>
          <a:xfrm>
            <a:off x="10339415" y="3182410"/>
            <a:ext cx="360040" cy="360040"/>
          </a:xfrm>
          <a:prstGeom prst="ellipse">
            <a:avLst/>
          </a:prstGeom>
          <a:solidFill>
            <a:schemeClr val="accent5"/>
          </a:solidFill>
          <a:ln w="25400" cap="flat" cmpd="sng" algn="ctr">
            <a:solidFill>
              <a:schemeClr val="accent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7" name="Ellipse 46"/>
          <p:cNvSpPr/>
          <p:nvPr/>
        </p:nvSpPr>
        <p:spPr>
          <a:xfrm>
            <a:off x="9912960" y="3614458"/>
            <a:ext cx="360040" cy="360040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accent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0" name="Ellipse 49"/>
          <p:cNvSpPr/>
          <p:nvPr/>
        </p:nvSpPr>
        <p:spPr>
          <a:xfrm>
            <a:off x="9912960" y="4046506"/>
            <a:ext cx="360040" cy="360040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accent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52" name="Ellipse 51"/>
          <p:cNvSpPr/>
          <p:nvPr/>
        </p:nvSpPr>
        <p:spPr>
          <a:xfrm>
            <a:off x="10339415" y="4046506"/>
            <a:ext cx="360040" cy="360040"/>
          </a:xfrm>
          <a:prstGeom prst="ellipse">
            <a:avLst/>
          </a:prstGeom>
          <a:solidFill>
            <a:schemeClr val="accent5"/>
          </a:solidFill>
          <a:ln w="25400" cap="flat" cmpd="sng" algn="ctr">
            <a:solidFill>
              <a:schemeClr val="accent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54" name="Flèche droite 53"/>
          <p:cNvSpPr/>
          <p:nvPr/>
        </p:nvSpPr>
        <p:spPr>
          <a:xfrm>
            <a:off x="8112224" y="4614965"/>
            <a:ext cx="625755" cy="46805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8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5" name="Flèche gauche 54"/>
          <p:cNvSpPr/>
          <p:nvPr/>
        </p:nvSpPr>
        <p:spPr>
          <a:xfrm>
            <a:off x="8112224" y="5173903"/>
            <a:ext cx="625755" cy="468052"/>
          </a:xfrm>
          <a:prstGeom prst="leftArrow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8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59" name="Ellipse 58"/>
          <p:cNvSpPr/>
          <p:nvPr/>
        </p:nvSpPr>
        <p:spPr>
          <a:xfrm>
            <a:off x="9912960" y="3182410"/>
            <a:ext cx="360040" cy="360040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accent6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1" name="Ellipse 60"/>
          <p:cNvSpPr/>
          <p:nvPr/>
        </p:nvSpPr>
        <p:spPr>
          <a:xfrm>
            <a:off x="10339415" y="3614458"/>
            <a:ext cx="360040" cy="360040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accent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8356012" y="2648575"/>
            <a:ext cx="741444" cy="374571"/>
          </a:xfrm>
          <a:prstGeom prst="round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fr-FR" dirty="0"/>
              <a:t>Client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9329496" y="2648575"/>
            <a:ext cx="1405052" cy="37457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Serveur Web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9045002" y="25880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solidFill>
                  <a:prstClr val="black"/>
                </a:solidFill>
                <a:latin typeface="Consolas" panose="020B0609020204030204" pitchFamily="49" charset="0"/>
              </a:rPr>
              <a:t>+</a:t>
            </a:r>
          </a:p>
        </p:txBody>
      </p:sp>
      <p:sp>
        <p:nvSpPr>
          <p:cNvPr id="66" name="Organigramme : Délai 65"/>
          <p:cNvSpPr/>
          <p:nvPr/>
        </p:nvSpPr>
        <p:spPr>
          <a:xfrm>
            <a:off x="8267330" y="3612460"/>
            <a:ext cx="306324" cy="306324"/>
          </a:xfrm>
          <a:prstGeom prst="flowChartDelay">
            <a:avLst/>
          </a:prstGeom>
          <a:solidFill>
            <a:schemeClr val="accent5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rganigramme : Délai 66"/>
          <p:cNvSpPr/>
          <p:nvPr/>
        </p:nvSpPr>
        <p:spPr>
          <a:xfrm rot="16200000">
            <a:off x="8956288" y="4253384"/>
            <a:ext cx="306324" cy="306324"/>
          </a:xfrm>
          <a:prstGeom prst="flowChartDelay">
            <a:avLst/>
          </a:prstGeom>
          <a:solidFill>
            <a:schemeClr val="accent2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1" name="Groupe 70"/>
          <p:cNvGrpSpPr/>
          <p:nvPr/>
        </p:nvGrpSpPr>
        <p:grpSpPr>
          <a:xfrm>
            <a:off x="609600" y="2206800"/>
            <a:ext cx="5690597" cy="3190668"/>
            <a:chOff x="636495" y="2420888"/>
            <a:chExt cx="5690597" cy="3190668"/>
          </a:xfrm>
        </p:grpSpPr>
        <p:sp>
          <p:nvSpPr>
            <p:cNvPr id="42" name="ZoneTexte 41"/>
            <p:cNvSpPr txBox="1"/>
            <p:nvPr/>
          </p:nvSpPr>
          <p:spPr>
            <a:xfrm>
              <a:off x="636495" y="3225488"/>
              <a:ext cx="1825515" cy="374571"/>
            </a:xfrm>
            <a:prstGeom prst="roundRect">
              <a:avLst/>
            </a:prstGeom>
            <a:ln>
              <a:solidFill>
                <a:schemeClr val="accent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fr-FR" dirty="0"/>
                <a:t>2- Requête HTTP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36495" y="2420888"/>
              <a:ext cx="1982993" cy="374571"/>
            </a:xfrm>
            <a:prstGeom prst="roundRect">
              <a:avLst/>
            </a:prstGeom>
            <a:ln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fr-FR" dirty="0"/>
                <a:t>0- Édition de </a:t>
              </a:r>
              <a:r>
                <a:rPr lang="fr-FR" dirty="0" err="1"/>
                <a:t>a.php</a:t>
              </a:r>
              <a:r>
                <a:rPr lang="fr-FR" dirty="0"/>
                <a:t> 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636495" y="3627788"/>
              <a:ext cx="2675584" cy="374571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fr-FR" dirty="0"/>
                <a:t>3- Traitement de la requête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636495" y="4030088"/>
              <a:ext cx="1746951" cy="374571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fr-FR" dirty="0"/>
                <a:t>4- Accès à </a:t>
              </a:r>
              <a:r>
                <a:rPr lang="fr-FR" dirty="0" err="1"/>
                <a:t>a.php</a:t>
              </a:r>
              <a:endParaRPr lang="fr-FR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636495" y="4432388"/>
              <a:ext cx="2201492" cy="374571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fr-FR" dirty="0"/>
                <a:t>5- Exécution de </a:t>
              </a:r>
              <a:r>
                <a:rPr lang="fr-FR" dirty="0" err="1"/>
                <a:t>a.php</a:t>
              </a:r>
              <a:endParaRPr lang="fr-FR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636495" y="4834688"/>
              <a:ext cx="3589652" cy="374571"/>
            </a:xfrm>
            <a:prstGeom prst="roundRect">
              <a:avLst/>
            </a:prstGeom>
            <a:ln>
              <a:solidFill>
                <a:schemeClr val="accent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fr-FR" dirty="0"/>
                <a:t>6- Réponse HTTP produite par </a:t>
              </a:r>
              <a:r>
                <a:rPr lang="fr-FR" dirty="0" err="1"/>
                <a:t>a.php</a:t>
              </a:r>
              <a:endParaRPr lang="fr-FR" dirty="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636495" y="5236985"/>
              <a:ext cx="3026283" cy="374571"/>
            </a:xfrm>
            <a:prstGeom prst="roundRect">
              <a:avLst/>
            </a:prstGeom>
            <a:solidFill>
              <a:schemeClr val="accent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fr-FR" dirty="0"/>
                <a:t>7- Affichage dans le navigateur</a:t>
              </a:r>
            </a:p>
          </p:txBody>
        </p:sp>
        <p:grpSp>
          <p:nvGrpSpPr>
            <p:cNvPr id="56" name="Groupe 55"/>
            <p:cNvGrpSpPr/>
            <p:nvPr/>
          </p:nvGrpSpPr>
          <p:grpSpPr>
            <a:xfrm>
              <a:off x="3071784" y="3034393"/>
              <a:ext cx="2673418" cy="338554"/>
              <a:chOff x="3161021" y="5294332"/>
              <a:chExt cx="2673418" cy="338554"/>
            </a:xfrm>
          </p:grpSpPr>
          <p:cxnSp>
            <p:nvCxnSpPr>
              <p:cNvPr id="57" name="Connecteur droit 56"/>
              <p:cNvCxnSpPr/>
              <p:nvPr/>
            </p:nvCxnSpPr>
            <p:spPr>
              <a:xfrm>
                <a:off x="3161021" y="5478998"/>
                <a:ext cx="108000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4"/>
                </a:solidFill>
                <a:prstDash val="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sp>
            <p:nvSpPr>
              <p:cNvPr id="58" name="ZoneTexte 57"/>
              <p:cNvSpPr txBox="1"/>
              <p:nvPr/>
            </p:nvSpPr>
            <p:spPr>
              <a:xfrm>
                <a:off x="4080433" y="5294332"/>
                <a:ext cx="17540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lt"/>
                  </a:rPr>
                  <a:t>Connexion HTTP</a:t>
                </a:r>
              </a:p>
            </p:txBody>
          </p:sp>
        </p:grpSp>
        <p:sp>
          <p:nvSpPr>
            <p:cNvPr id="60" name="ZoneTexte 59"/>
            <p:cNvSpPr txBox="1"/>
            <p:nvPr/>
          </p:nvSpPr>
          <p:spPr>
            <a:xfrm>
              <a:off x="636495" y="2823188"/>
              <a:ext cx="2860224" cy="374571"/>
            </a:xfrm>
            <a:prstGeom prst="roundRect">
              <a:avLst/>
            </a:prstGeom>
            <a:solidFill>
              <a:schemeClr val="accent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fr-FR" dirty="0"/>
                <a:t>1- http://localhost:8080/a.php</a:t>
              </a:r>
            </a:p>
          </p:txBody>
        </p:sp>
        <p:grpSp>
          <p:nvGrpSpPr>
            <p:cNvPr id="68" name="Groupe 67"/>
            <p:cNvGrpSpPr/>
            <p:nvPr/>
          </p:nvGrpSpPr>
          <p:grpSpPr>
            <a:xfrm>
              <a:off x="3071784" y="5044685"/>
              <a:ext cx="3255308" cy="338554"/>
              <a:chOff x="2997072" y="7304624"/>
              <a:chExt cx="3255308" cy="338554"/>
            </a:xfrm>
          </p:grpSpPr>
          <p:cxnSp>
            <p:nvCxnSpPr>
              <p:cNvPr id="69" name="Connecteur droit 68"/>
              <p:cNvCxnSpPr/>
              <p:nvPr/>
            </p:nvCxnSpPr>
            <p:spPr>
              <a:xfrm>
                <a:off x="2997072" y="7489290"/>
                <a:ext cx="108000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4"/>
                </a:solidFill>
                <a:prstDash val="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sp>
            <p:nvSpPr>
              <p:cNvPr id="70" name="ZoneTexte 69"/>
              <p:cNvSpPr txBox="1"/>
              <p:nvPr/>
            </p:nvSpPr>
            <p:spPr>
              <a:xfrm>
                <a:off x="3916484" y="7304624"/>
                <a:ext cx="23358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lt"/>
                  </a:rPr>
                  <a:t>Fin de connexion HTTP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2931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1062" y="274638"/>
            <a:ext cx="10949876" cy="6477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dirty="0"/>
              <a:t>Fonctionnement de PHP en mode serveur au </a:t>
            </a:r>
            <a:r>
              <a:rPr lang="fr-FR" dirty="0" err="1"/>
              <a:t>dpt</a:t>
            </a:r>
            <a:r>
              <a:rPr lang="fr-FR" dirty="0"/>
              <a:t>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484CF4-24B0-4526-996C-AADFB2EB112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78054AD-C8EF-4736-B778-367C3278684C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7" name="Nuage 6"/>
          <p:cNvSpPr/>
          <p:nvPr/>
        </p:nvSpPr>
        <p:spPr bwMode="auto">
          <a:xfrm>
            <a:off x="5807968" y="1771252"/>
            <a:ext cx="5267918" cy="4407773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Intranet</a:t>
            </a:r>
          </a:p>
        </p:txBody>
      </p:sp>
      <p:cxnSp>
        <p:nvCxnSpPr>
          <p:cNvPr id="8" name="Connecteur en arc 7"/>
          <p:cNvCxnSpPr>
            <a:stCxn id="13" idx="3"/>
            <a:endCxn id="12" idx="3"/>
          </p:cNvCxnSpPr>
          <p:nvPr/>
        </p:nvCxnSpPr>
        <p:spPr bwMode="auto">
          <a:xfrm flipV="1">
            <a:off x="11246299" y="2468224"/>
            <a:ext cx="176158" cy="2778314"/>
          </a:xfrm>
          <a:prstGeom prst="curvedConnector3">
            <a:avLst>
              <a:gd name="adj1" fmla="val 240231"/>
            </a:avLst>
          </a:prstGeom>
          <a:ln>
            <a:solidFill>
              <a:srgbClr val="0066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 bwMode="auto">
          <a:xfrm>
            <a:off x="10061064" y="1265755"/>
            <a:ext cx="1395771" cy="37457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Serveur NFS</a:t>
            </a:r>
          </a:p>
        </p:txBody>
      </p:sp>
      <p:sp>
        <p:nvSpPr>
          <p:cNvPr id="10" name="ZoneTexte 9"/>
          <p:cNvSpPr txBox="1"/>
          <p:nvPr/>
        </p:nvSpPr>
        <p:spPr bwMode="auto">
          <a:xfrm>
            <a:off x="9847598" y="4047703"/>
            <a:ext cx="1405052" cy="37457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Serveur Web</a:t>
            </a:r>
          </a:p>
        </p:txBody>
      </p:sp>
      <p:cxnSp>
        <p:nvCxnSpPr>
          <p:cNvPr id="11" name="Connecteur droit 23"/>
          <p:cNvCxnSpPr>
            <a:stCxn id="14" idx="0"/>
            <a:endCxn id="12" idx="1"/>
          </p:cNvCxnSpPr>
          <p:nvPr/>
        </p:nvCxnSpPr>
        <p:spPr bwMode="auto">
          <a:xfrm rot="5400000" flipH="1" flipV="1">
            <a:off x="8244032" y="1158600"/>
            <a:ext cx="578255" cy="3197504"/>
          </a:xfrm>
          <a:prstGeom prst="curvedConnector2">
            <a:avLst/>
          </a:prstGeom>
          <a:ln>
            <a:solidFill>
              <a:srgbClr val="0066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" name="Picture 7" descr="C:\Users\CuC\AppData\Local\Microsoft\Windows\INetCache\IE\26O4KOTW\database-server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1911" y="1669770"/>
            <a:ext cx="1290548" cy="15969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CuC\AppData\Local\Microsoft\Windows\INetCache\IE\23MC12Q7\server-567943_960_72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6593" y="4448083"/>
            <a:ext cx="1129708" cy="15969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CuC\AppData\Local\Microsoft\Windows\INetCache\IE\WS3IV3UK\Computer_n_screen.svg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3185" y="3046479"/>
            <a:ext cx="1562443" cy="16237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14"/>
          <p:cNvCxnSpPr/>
          <p:nvPr/>
        </p:nvCxnSpPr>
        <p:spPr bwMode="auto">
          <a:xfrm>
            <a:off x="5101840" y="1342345"/>
            <a:ext cx="471031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 bwMode="auto">
          <a:xfrm>
            <a:off x="5624568" y="1141296"/>
            <a:ext cx="312617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Accès réseau aux fichiers (NFS)</a:t>
            </a:r>
          </a:p>
        </p:txBody>
      </p:sp>
      <p:cxnSp>
        <p:nvCxnSpPr>
          <p:cNvPr id="17" name="Connecteur droit 23"/>
          <p:cNvCxnSpPr>
            <a:stCxn id="40" idx="1"/>
            <a:endCxn id="41" idx="1"/>
          </p:cNvCxnSpPr>
          <p:nvPr/>
        </p:nvCxnSpPr>
        <p:spPr bwMode="auto">
          <a:xfrm rot="16200000" flipH="1">
            <a:off x="8405442" y="3718935"/>
            <a:ext cx="592488" cy="2554125"/>
          </a:xfrm>
          <a:prstGeom prst="curvedConnector2">
            <a:avLst/>
          </a:prstGeom>
          <a:ln>
            <a:solidFill>
              <a:schemeClr val="accent4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 bwMode="auto">
          <a:xfrm>
            <a:off x="7809451" y="3693669"/>
            <a:ext cx="390611" cy="394440"/>
          </a:xfrm>
          <a:prstGeom prst="ellipse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9" name="Ellipse 18"/>
          <p:cNvSpPr/>
          <p:nvPr/>
        </p:nvSpPr>
        <p:spPr bwMode="auto">
          <a:xfrm>
            <a:off x="11160136" y="3597930"/>
            <a:ext cx="390611" cy="392526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0" name="Ellipse 19"/>
          <p:cNvSpPr/>
          <p:nvPr/>
        </p:nvSpPr>
        <p:spPr bwMode="auto">
          <a:xfrm>
            <a:off x="10769525" y="4796569"/>
            <a:ext cx="390611" cy="39444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10769525" y="5309724"/>
            <a:ext cx="390611" cy="39444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2" name="Ellipse 21"/>
          <p:cNvSpPr/>
          <p:nvPr/>
        </p:nvSpPr>
        <p:spPr bwMode="auto">
          <a:xfrm>
            <a:off x="7809451" y="4166615"/>
            <a:ext cx="390611" cy="392525"/>
          </a:xfrm>
          <a:prstGeom prst="ellipse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3" name="Flèche droite 22"/>
          <p:cNvSpPr/>
          <p:nvPr/>
        </p:nvSpPr>
        <p:spPr bwMode="auto">
          <a:xfrm>
            <a:off x="8440597" y="4578287"/>
            <a:ext cx="679739" cy="511241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Flèche gauche 23"/>
          <p:cNvSpPr/>
          <p:nvPr/>
        </p:nvSpPr>
        <p:spPr bwMode="auto">
          <a:xfrm>
            <a:off x="8237633" y="5231219"/>
            <a:ext cx="681654" cy="511240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7" name="ZoneTexte 26"/>
          <p:cNvSpPr txBox="1"/>
          <p:nvPr/>
        </p:nvSpPr>
        <p:spPr bwMode="auto">
          <a:xfrm>
            <a:off x="6358027" y="2941168"/>
            <a:ext cx="741444" cy="374571"/>
          </a:xfrm>
          <a:prstGeom prst="round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fr-FR" dirty="0"/>
              <a:t>Client</a:t>
            </a:r>
          </a:p>
        </p:txBody>
      </p:sp>
      <p:sp>
        <p:nvSpPr>
          <p:cNvPr id="28" name="Ellipse 27"/>
          <p:cNvSpPr/>
          <p:nvPr/>
        </p:nvSpPr>
        <p:spPr bwMode="auto">
          <a:xfrm>
            <a:off x="7809451" y="3220724"/>
            <a:ext cx="390611" cy="394440"/>
          </a:xfrm>
          <a:prstGeom prst="ellipse">
            <a:avLst/>
          </a:prstGeom>
          <a:solidFill>
            <a:schemeClr val="accent5"/>
          </a:solidFill>
          <a:ln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29" name="Ellipse 28"/>
          <p:cNvSpPr/>
          <p:nvPr/>
        </p:nvSpPr>
        <p:spPr bwMode="auto">
          <a:xfrm>
            <a:off x="8492876" y="2006768"/>
            <a:ext cx="390611" cy="394440"/>
          </a:xfrm>
          <a:prstGeom prst="ellipse">
            <a:avLst/>
          </a:prstGeom>
          <a:ln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21061" y="3176588"/>
            <a:ext cx="1825515" cy="37457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Requête HTTP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21062" y="1770063"/>
            <a:ext cx="4636206" cy="374571"/>
          </a:xfrm>
          <a:prstGeom prst="roundRect">
            <a:avLst/>
          </a:prstGeom>
          <a:solidFill>
            <a:schemeClr val="accent5"/>
          </a:solidFill>
          <a:ln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Édition de </a:t>
            </a:r>
            <a:r>
              <a:rPr lang="fr-F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~cutron01/</a:t>
            </a:r>
            <a:r>
              <a:rPr lang="fr-FR" sz="1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public_html</a:t>
            </a:r>
            <a:r>
              <a:rPr lang="fr-F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/</a:t>
            </a:r>
            <a:r>
              <a:rPr lang="fr-FR" sz="1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a.php</a:t>
            </a:r>
            <a:r>
              <a:rPr lang="fr-F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21062" y="3573463"/>
            <a:ext cx="2675584" cy="37457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Traitement de la requête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21061" y="3970338"/>
            <a:ext cx="4297843" cy="37457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Accès à </a:t>
            </a:r>
            <a:r>
              <a:rPr lang="fr-F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~cutron01/</a:t>
            </a:r>
            <a:r>
              <a:rPr lang="fr-F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public_html</a:t>
            </a:r>
            <a:r>
              <a:rPr lang="fr-F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/</a:t>
            </a:r>
            <a:r>
              <a:rPr lang="fr-F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a.php</a:t>
            </a:r>
            <a:endParaRPr lang="fr-F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21062" y="4368801"/>
            <a:ext cx="2306695" cy="37457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Exécution de </a:t>
            </a:r>
            <a:r>
              <a:rPr lang="fr-F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a.php</a:t>
            </a:r>
            <a:endParaRPr lang="fr-F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21061" y="4765675"/>
            <a:ext cx="3694855" cy="37457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Réponse HTTP produite par </a:t>
            </a:r>
            <a:r>
              <a:rPr lang="fr-F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a.php</a:t>
            </a:r>
            <a:endParaRPr lang="fr-F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21062" y="5162550"/>
            <a:ext cx="3026283" cy="374571"/>
          </a:xfrm>
          <a:prstGeom prst="round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 Affichage dans le navigateur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21062" y="2168525"/>
            <a:ext cx="5267789" cy="374571"/>
          </a:xfrm>
          <a:prstGeom prst="roundRect">
            <a:avLst/>
          </a:prstGeom>
          <a:ln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Enregistrement de </a:t>
            </a:r>
            <a:r>
              <a:rPr lang="fr-F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~cutron01/</a:t>
            </a:r>
            <a:r>
              <a:rPr lang="fr-F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public_html</a:t>
            </a:r>
            <a:r>
              <a:rPr lang="fr-F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/</a:t>
            </a:r>
            <a:r>
              <a:rPr lang="fr-FR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a.php</a:t>
            </a:r>
            <a:endParaRPr lang="fr-F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21062" y="2778125"/>
            <a:ext cx="2808431" cy="374571"/>
          </a:xfrm>
          <a:prstGeom prst="round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fr-F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http://cutron01/a.php</a:t>
            </a:r>
          </a:p>
        </p:txBody>
      </p:sp>
      <p:sp>
        <p:nvSpPr>
          <p:cNvPr id="40" name="Organigramme : Délai 39"/>
          <p:cNvSpPr/>
          <p:nvPr/>
        </p:nvSpPr>
        <p:spPr>
          <a:xfrm rot="16200000">
            <a:off x="7271462" y="4393430"/>
            <a:ext cx="306324" cy="306324"/>
          </a:xfrm>
          <a:prstGeom prst="flowChartDelay">
            <a:avLst/>
          </a:prstGeom>
          <a:solidFill>
            <a:schemeClr val="accent5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rganigramme : Délai 40"/>
          <p:cNvSpPr/>
          <p:nvPr/>
        </p:nvSpPr>
        <p:spPr>
          <a:xfrm>
            <a:off x="9978749" y="5139080"/>
            <a:ext cx="306324" cy="306324"/>
          </a:xfrm>
          <a:prstGeom prst="flowChartDelay">
            <a:avLst/>
          </a:prstGeom>
          <a:solidFill>
            <a:schemeClr val="accent2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>
            <a:off x="3044889" y="3153854"/>
            <a:ext cx="1080000" cy="0"/>
          </a:xfrm>
          <a:prstGeom prst="line">
            <a:avLst/>
          </a:prstGeom>
          <a:noFill/>
          <a:ln w="38100" cap="flat" cmpd="sng" algn="ctr">
            <a:solidFill>
              <a:schemeClr val="accent4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7" name="ZoneTexte 46"/>
          <p:cNvSpPr txBox="1"/>
          <p:nvPr/>
        </p:nvSpPr>
        <p:spPr>
          <a:xfrm>
            <a:off x="3964301" y="2969188"/>
            <a:ext cx="175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Connexion HTTP</a:t>
            </a:r>
          </a:p>
        </p:txBody>
      </p:sp>
      <p:cxnSp>
        <p:nvCxnSpPr>
          <p:cNvPr id="48" name="Connecteur droit 47"/>
          <p:cNvCxnSpPr/>
          <p:nvPr/>
        </p:nvCxnSpPr>
        <p:spPr>
          <a:xfrm>
            <a:off x="3044889" y="5164146"/>
            <a:ext cx="1080000" cy="0"/>
          </a:xfrm>
          <a:prstGeom prst="line">
            <a:avLst/>
          </a:prstGeom>
          <a:noFill/>
          <a:ln w="38100" cap="flat" cmpd="sng" algn="ctr">
            <a:solidFill>
              <a:schemeClr val="accent4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9" name="ZoneTexte 48"/>
          <p:cNvSpPr txBox="1"/>
          <p:nvPr/>
        </p:nvSpPr>
        <p:spPr>
          <a:xfrm>
            <a:off x="3964301" y="4979480"/>
            <a:ext cx="2335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Fin de connexion HTTP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dirty="0"/>
              <a:t>Programme en PHP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1268760"/>
            <a:ext cx="11089232" cy="490344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dirty="0"/>
              <a:t>Délimitation du code PHP dans le fichier </a:t>
            </a:r>
            <a:r>
              <a:rPr lang="fr-FR" b="1">
                <a:latin typeface="Consolas" panose="020B0609020204030204" pitchFamily="49" charset="0"/>
              </a:rPr>
              <a:t>.php</a:t>
            </a:r>
            <a:r>
              <a:rPr lang="fr-FR"/>
              <a:t> :</a:t>
            </a:r>
            <a:endParaRPr lang="fr-FR" dirty="0"/>
          </a:p>
          <a:p>
            <a:pPr eaLnBrk="1" hangingPunct="1"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&lt;?</a:t>
            </a:r>
            <a:r>
              <a:rPr lang="fr-FR" sz="24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php</a:t>
            </a:r>
            <a:r>
              <a:rPr lang="fr-FR" dirty="0">
                <a:latin typeface="Consolas" panose="020B0609020204030204" pitchFamily="49" charset="0"/>
                <a:cs typeface="Courier New" pitchFamily="49" charset="0"/>
              </a:rPr>
              <a:t> Code PHP 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?&gt;</a:t>
            </a:r>
          </a:p>
          <a:p>
            <a:pPr eaLnBrk="1" hangingPunct="1">
              <a:defRPr/>
            </a:pPr>
            <a:endParaRPr lang="fr-FR" sz="2400" b="1" dirty="0">
              <a:solidFill>
                <a:schemeClr val="accent2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&lt;?</a:t>
            </a:r>
            <a:r>
              <a:rPr lang="fr-FR" dirty="0">
                <a:latin typeface="Consolas" panose="020B0609020204030204" pitchFamily="49" charset="0"/>
                <a:cs typeface="Courier New" pitchFamily="49" charset="0"/>
              </a:rPr>
              <a:t> Code PHP 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?&gt;</a:t>
            </a:r>
          </a:p>
          <a:p>
            <a:pPr eaLnBrk="1" hangingPunct="1">
              <a:defRPr/>
            </a:pPr>
            <a:endParaRPr lang="fr-FR" sz="2400" b="1" dirty="0">
              <a:solidFill>
                <a:schemeClr val="accent2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defRPr/>
            </a:pPr>
            <a:endParaRPr lang="fr-FR" sz="2400" b="1" dirty="0">
              <a:solidFill>
                <a:schemeClr val="accent2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&lt;script </a:t>
            </a:r>
            <a:r>
              <a:rPr lang="fr-FR" sz="2400" b="1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language</a:t>
            </a:r>
            <a:r>
              <a:rPr lang="fr-FR" sz="2400" b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="PHP"&gt;</a:t>
            </a:r>
            <a:endParaRPr lang="fr-FR" sz="2400" b="1" dirty="0">
              <a:solidFill>
                <a:schemeClr val="accent2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fr-FR" sz="2800" dirty="0">
                <a:latin typeface="Consolas" panose="020B0609020204030204" pitchFamily="49" charset="0"/>
                <a:cs typeface="Courier New" pitchFamily="49" charset="0"/>
              </a:rPr>
              <a:t>Code PHP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&lt;/script&gt;</a:t>
            </a:r>
          </a:p>
          <a:p>
            <a:pPr eaLnBrk="1" hangingPunct="1"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&lt;%</a:t>
            </a:r>
            <a:r>
              <a:rPr lang="fr-FR" dirty="0">
                <a:latin typeface="Consolas" panose="020B0609020204030204" pitchFamily="49" charset="0"/>
                <a:cs typeface="Courier New" pitchFamily="49" charset="0"/>
              </a:rPr>
              <a:t> Code PHP 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%&gt;</a:t>
            </a:r>
          </a:p>
        </p:txBody>
      </p:sp>
      <p:sp>
        <p:nvSpPr>
          <p:cNvPr id="1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002362-D5F4-4BC3-A640-A27C57CCC9E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fr-FR" altLang="fr-FR" sz="1200"/>
          </a:p>
        </p:txBody>
      </p:sp>
      <p:sp>
        <p:nvSpPr>
          <p:cNvPr id="13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EE4E40-2244-4615-AB7F-D6964FB99F54}" type="datetime11">
              <a:rPr lang="fr-FR" smtClean="0"/>
              <a:t>07:53:29</a:t>
            </a:fld>
            <a:endParaRPr lang="fr-FR"/>
          </a:p>
        </p:txBody>
      </p:sp>
      <p:sp>
        <p:nvSpPr>
          <p:cNvPr id="14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272400" name="Line 16"/>
          <p:cNvSpPr>
            <a:spLocks noChangeShapeType="1"/>
          </p:cNvSpPr>
          <p:nvPr/>
        </p:nvSpPr>
        <p:spPr bwMode="auto">
          <a:xfrm flipV="1">
            <a:off x="1270893" y="4293095"/>
            <a:ext cx="3456955" cy="108081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72401" name="Line 17"/>
          <p:cNvSpPr>
            <a:spLocks noChangeShapeType="1"/>
          </p:cNvSpPr>
          <p:nvPr/>
        </p:nvSpPr>
        <p:spPr bwMode="auto">
          <a:xfrm flipV="1">
            <a:off x="1199456" y="5661248"/>
            <a:ext cx="2376487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72402" name="Line 18"/>
          <p:cNvSpPr>
            <a:spLocks noChangeShapeType="1"/>
          </p:cNvSpPr>
          <p:nvPr/>
        </p:nvSpPr>
        <p:spPr bwMode="auto">
          <a:xfrm flipV="1">
            <a:off x="1199456" y="2924944"/>
            <a:ext cx="2376487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72389" name="AutoShape 5"/>
          <p:cNvSpPr>
            <a:spLocks noChangeArrowheads="1"/>
          </p:cNvSpPr>
          <p:nvPr/>
        </p:nvSpPr>
        <p:spPr bwMode="auto">
          <a:xfrm>
            <a:off x="5879976" y="2780929"/>
            <a:ext cx="5544617" cy="10081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eaLnBrk="1" hangingPunct="1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Dépend de la configuration du serveur</a:t>
            </a:r>
          </a:p>
          <a:p>
            <a:pPr eaLnBrk="1" hangingPunct="1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 à bannir !!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2394" name="AutoShape 10"/>
          <p:cNvSpPr>
            <a:spLocks noChangeArrowheads="1"/>
          </p:cNvSpPr>
          <p:nvPr/>
        </p:nvSpPr>
        <p:spPr bwMode="auto">
          <a:xfrm>
            <a:off x="5879975" y="4221088"/>
            <a:ext cx="5544617" cy="18722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>
            <a:noAutofit/>
          </a:bodyPr>
          <a:lstStyle/>
          <a:p>
            <a:pPr eaLnBrk="1" hangingPunct="1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Supprimés en PHP 7…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890821" y="1772816"/>
            <a:ext cx="5506536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eaLnBrk="1" hangingPunct="1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Fermeture optionnelle et déconseillée</a:t>
            </a:r>
          </a:p>
        </p:txBody>
      </p:sp>
      <p:sp>
        <p:nvSpPr>
          <p:cNvPr id="2" name="Interdiction 1"/>
          <p:cNvSpPr/>
          <p:nvPr/>
        </p:nvSpPr>
        <p:spPr bwMode="auto">
          <a:xfrm>
            <a:off x="3719736" y="1799908"/>
            <a:ext cx="504056" cy="504056"/>
          </a:xfrm>
          <a:prstGeom prst="noSmoking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72390" name="AutoShape 6"/>
          <p:cNvSpPr>
            <a:spLocks noChangeArrowheads="1"/>
          </p:cNvSpPr>
          <p:nvPr/>
        </p:nvSpPr>
        <p:spPr bwMode="auto">
          <a:xfrm>
            <a:off x="8760537" y="3255276"/>
            <a:ext cx="1995452" cy="4086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short_open_tag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 animBg="1"/>
      <p:bldP spid="272394" grpId="0" animBg="1"/>
      <p:bldP spid="15" grpId="0" animBg="1"/>
      <p:bldP spid="2723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Eléments de syntaxe PHP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La syntaxe de PHP est celle de la famille « C »</a:t>
            </a:r>
            <a:br>
              <a:rPr lang="fr-FR" dirty="0"/>
            </a:br>
            <a:r>
              <a:rPr lang="fr-FR" dirty="0"/>
              <a:t>(C, C++, Java, …)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Chaque instruction se termine par « 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  <a:r>
              <a:rPr lang="fr-FR" dirty="0"/>
              <a:t> »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Commentaires: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/*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 jusqu’au prochain 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*/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//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 jusqu’à la fin de la ligne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#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 jusqu’à la fin de la ligne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358E76-F52C-4254-8948-7D77B338270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4B6001-800A-4632-AD71-D40ED486BCF7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2" name="Line 18">
            <a:extLst>
              <a:ext uri="{FF2B5EF4-FFF2-40B4-BE49-F238E27FC236}">
                <a16:creationId xmlns:a16="http://schemas.microsoft.com/office/drawing/2014/main" id="{5B3418E0-4342-6DA3-4AE3-387E195D14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7448" y="5373216"/>
            <a:ext cx="4824536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Variables et types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E1A590-8122-4026-9916-E0E9885D45BA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6E0C305-B421-4654-9304-1FA756DDD08D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Introduction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1684C8-4000-4066-8915-8FF11281B6A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12FB62-7963-4489-AF9A-44267D85BBC0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Les variables et les types de données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Tout identificateur commence par « 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dirty="0"/>
              <a:t> »</a:t>
            </a:r>
            <a:endParaRPr lang="fr-FR" dirty="0"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Les types sont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dirty="0"/>
              <a:t>Numérique entier : 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12</a:t>
            </a:r>
            <a:r>
              <a:rPr lang="fr-FR" dirty="0"/>
              <a:t> ou réel : 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1.54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dirty="0"/>
              <a:t>Chaîne: 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"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Hello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"</a:t>
            </a:r>
            <a:r>
              <a:rPr lang="fr-FR" dirty="0"/>
              <a:t> ou </a:t>
            </a:r>
            <a:r>
              <a:rPr lang="fr-FR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'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Bonjour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'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dirty="0"/>
              <a:t>Booléen: 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true</a:t>
            </a:r>
            <a:r>
              <a:rPr lang="fr-FR" dirty="0">
                <a:latin typeface="Consolas" panose="020B0609020204030204" pitchFamily="49" charset="0"/>
                <a:cs typeface="Courier New" pitchFamily="49" charset="0"/>
              </a:rPr>
              <a:t>, 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false</a:t>
            </a:r>
            <a:endParaRPr lang="fr-FR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dirty="0"/>
              <a:t>Tableau: 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$tab[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2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]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=12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dirty="0"/>
              <a:t>Objet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dirty="0"/>
              <a:t>Ressource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NULL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dirty="0" err="1"/>
              <a:t>Callable</a:t>
            </a:r>
            <a:endParaRPr lang="fr-FR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dirty="0" err="1"/>
              <a:t>Enumerations</a:t>
            </a:r>
            <a:endParaRPr lang="fr-FR" dirty="0"/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Les variables ne sont pas explicitement déclarées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58A0E8-6D51-4CA3-A584-6587B98AB63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B3FE158-2F8F-408D-A3C5-6C8CB85E50D3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Les variables et les types de données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La « déclaration » </a:t>
            </a:r>
            <a:r>
              <a:rPr lang="fr-FR" dirty="0"/>
              <a:t>d’une variable correspond à sa </a:t>
            </a:r>
            <a:r>
              <a:rPr lang="fr-FR" dirty="0">
                <a:solidFill>
                  <a:schemeClr val="accent2"/>
                </a:solidFill>
              </a:rPr>
              <a:t>première affectation</a:t>
            </a:r>
          </a:p>
          <a:p>
            <a:pPr eaLnBrk="1" hangingPunct="1">
              <a:defRPr/>
            </a:pPr>
            <a:r>
              <a:rPr lang="fr-FR" dirty="0"/>
              <a:t>Le </a:t>
            </a:r>
            <a:r>
              <a:rPr lang="fr-FR" dirty="0">
                <a:solidFill>
                  <a:schemeClr val="accent2"/>
                </a:solidFill>
              </a:rPr>
              <a:t>type</a:t>
            </a:r>
            <a:r>
              <a:rPr lang="fr-FR" dirty="0"/>
              <a:t> d’une variable est </a:t>
            </a:r>
            <a:r>
              <a:rPr lang="fr-FR" dirty="0">
                <a:solidFill>
                  <a:schemeClr val="accent2"/>
                </a:solidFill>
              </a:rPr>
              <a:t>dynamique</a:t>
            </a:r>
            <a:r>
              <a:rPr lang="fr-FR" dirty="0"/>
              <a:t> et est </a:t>
            </a:r>
            <a:r>
              <a:rPr lang="fr-FR" dirty="0">
                <a:solidFill>
                  <a:schemeClr val="accent2"/>
                </a:solidFill>
              </a:rPr>
              <a:t>déterminé par la valeur qui lui est affectée</a:t>
            </a:r>
          </a:p>
          <a:p>
            <a:pPr eaLnBrk="1" hangingPunct="1">
              <a:defRPr/>
            </a:pPr>
            <a:r>
              <a:rPr lang="fr-FR" dirty="0"/>
              <a:t>Une variable possède donc :</a:t>
            </a:r>
          </a:p>
          <a:p>
            <a:pPr lvl="1" eaLnBrk="1" hangingPunct="1">
              <a:defRPr/>
            </a:pPr>
            <a:r>
              <a:rPr lang="fr-FR" sz="2800" dirty="0"/>
              <a:t>Un </a:t>
            </a:r>
            <a:r>
              <a:rPr lang="fr-FR" sz="2800" dirty="0">
                <a:solidFill>
                  <a:schemeClr val="accent2"/>
                </a:solidFill>
              </a:rPr>
              <a:t>nom</a:t>
            </a:r>
            <a:r>
              <a:rPr lang="fr-FR" sz="2800" dirty="0"/>
              <a:t> (commençant par 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sz="2800" dirty="0"/>
              <a:t>)</a:t>
            </a:r>
          </a:p>
          <a:p>
            <a:pPr lvl="1" eaLnBrk="1" hangingPunct="1">
              <a:defRPr/>
            </a:pPr>
            <a:r>
              <a:rPr lang="fr-FR" sz="2800" dirty="0"/>
              <a:t>Un </a:t>
            </a:r>
            <a:r>
              <a:rPr lang="fr-FR" sz="2800" dirty="0">
                <a:solidFill>
                  <a:schemeClr val="accent2"/>
                </a:solidFill>
              </a:rPr>
              <a:t>type dynamique</a:t>
            </a:r>
          </a:p>
          <a:p>
            <a:pPr lvl="1" eaLnBrk="1" hangingPunct="1">
              <a:defRPr/>
            </a:pPr>
            <a:r>
              <a:rPr lang="fr-FR" sz="2800" dirty="0"/>
              <a:t>Une </a:t>
            </a:r>
            <a:r>
              <a:rPr lang="fr-FR" sz="2800" dirty="0">
                <a:solidFill>
                  <a:schemeClr val="accent2"/>
                </a:solidFill>
              </a:rPr>
              <a:t>valeur</a:t>
            </a:r>
          </a:p>
          <a:p>
            <a:pPr eaLnBrk="1" hangingPunct="1">
              <a:defRPr/>
            </a:pPr>
            <a:r>
              <a:rPr lang="fr-FR" dirty="0">
                <a:solidFill>
                  <a:schemeClr val="accent2"/>
                </a:solidFill>
              </a:rPr>
              <a:t>Adaptation possible du type selon le contexte </a:t>
            </a:r>
            <a:r>
              <a:rPr lang="fr-FR" dirty="0"/>
              <a:t>sans modification du type intrinsèque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CC83C-2320-4242-855A-3B7B33D3180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128F567-5177-42FF-A61E-EB710C05C096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grpSp>
        <p:nvGrpSpPr>
          <p:cNvPr id="3" name="Groupe 11"/>
          <p:cNvGrpSpPr>
            <a:grpSpLocks/>
          </p:cNvGrpSpPr>
          <p:nvPr/>
        </p:nvGrpSpPr>
        <p:grpSpPr bwMode="auto">
          <a:xfrm>
            <a:off x="9768408" y="3500439"/>
            <a:ext cx="1800225" cy="1081087"/>
            <a:chOff x="5868144" y="4365104"/>
            <a:chExt cx="2376264" cy="1656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 à coins arrondis 6"/>
            <p:cNvSpPr/>
            <p:nvPr/>
          </p:nvSpPr>
          <p:spPr bwMode="auto">
            <a:xfrm>
              <a:off x="5868144" y="4365104"/>
              <a:ext cx="2376264" cy="1656184"/>
            </a:xfrm>
            <a:prstGeom prst="roundRect">
              <a:avLst>
                <a:gd name="adj" fmla="val 4621"/>
              </a:avLst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b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12</a:t>
              </a:r>
            </a:p>
          </p:txBody>
        </p:sp>
        <p:sp>
          <p:nvSpPr>
            <p:cNvPr id="8" name="Rectangle à coins arrondis 7"/>
            <p:cNvSpPr/>
            <p:nvPr/>
          </p:nvSpPr>
          <p:spPr bwMode="auto">
            <a:xfrm>
              <a:off x="5941486" y="4438064"/>
              <a:ext cx="2231676" cy="430461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$</a:t>
              </a:r>
              <a:r>
                <a:rPr lang="fr-FR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ma_variable</a:t>
              </a:r>
              <a:endPara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sp>
          <p:nvSpPr>
            <p:cNvPr id="11" name="Rectangle à coins arrondis 10"/>
            <p:cNvSpPr/>
            <p:nvPr/>
          </p:nvSpPr>
          <p:spPr bwMode="auto">
            <a:xfrm>
              <a:off x="5941486" y="4868525"/>
              <a:ext cx="2231676" cy="432894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i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integer</a:t>
              </a:r>
              <a:endParaRPr lang="fr-FR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Typage à l’affectation. Exemple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0000FF"/>
                </a:solidFill>
                <a:latin typeface="Consolas" panose="020B0609020204030204" pitchFamily="49" charset="0"/>
              </a:rPr>
              <a:t>// Pas de déclaration préalable de variable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sz="2400" b="1" dirty="0">
              <a:solidFill>
                <a:srgbClr val="80404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test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1.5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test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12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400" b="1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ClrTx/>
              <a:buFontTx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test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 err="1">
                <a:solidFill>
                  <a:srgbClr val="006600"/>
                </a:solidFill>
                <a:latin typeface="Consolas" panose="020B0609020204030204" pitchFamily="49" charset="0"/>
                <a:cs typeface="Courier New" pitchFamily="49" charset="0"/>
              </a:rPr>
              <a:t>array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()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sz="2400" b="1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eaLnBrk="1" hangingPunct="1">
              <a:buClrTx/>
              <a:buFontTx/>
              <a:buNone/>
              <a:defRPr/>
            </a:pPr>
            <a:endParaRPr lang="fr-FR" sz="2400" b="1" dirty="0">
              <a:solidFill>
                <a:srgbClr val="80404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test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10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';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2AF64C-6FDE-4482-9168-6B8A2C03CE4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EFB23D-E600-4C26-B587-C29064E0014C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grpSp>
        <p:nvGrpSpPr>
          <p:cNvPr id="2" name="Groupe 9"/>
          <p:cNvGrpSpPr>
            <a:grpSpLocks/>
          </p:cNvGrpSpPr>
          <p:nvPr/>
        </p:nvGrpSpPr>
        <p:grpSpPr bwMode="auto">
          <a:xfrm>
            <a:off x="7391401" y="2781300"/>
            <a:ext cx="1800225" cy="1079500"/>
            <a:chOff x="5868144" y="1988840"/>
            <a:chExt cx="2376264" cy="1656184"/>
          </a:xfrm>
        </p:grpSpPr>
        <p:sp>
          <p:nvSpPr>
            <p:cNvPr id="7" name="Rectangle à coins arrondis 6"/>
            <p:cNvSpPr/>
            <p:nvPr/>
          </p:nvSpPr>
          <p:spPr bwMode="auto">
            <a:xfrm>
              <a:off x="5868144" y="1988840"/>
              <a:ext cx="2376264" cy="1656184"/>
            </a:xfrm>
            <a:prstGeom prst="roundRect">
              <a:avLst>
                <a:gd name="adj" fmla="val 4621"/>
              </a:avLst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b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1.5</a:t>
              </a:r>
            </a:p>
          </p:txBody>
        </p:sp>
        <p:sp>
          <p:nvSpPr>
            <p:cNvPr id="8" name="Rectangle à coins arrondis 7"/>
            <p:cNvSpPr/>
            <p:nvPr/>
          </p:nvSpPr>
          <p:spPr bwMode="auto">
            <a:xfrm>
              <a:off x="5941486" y="2061907"/>
              <a:ext cx="2231676" cy="431096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$test</a:t>
              </a:r>
            </a:p>
          </p:txBody>
        </p:sp>
        <p:sp>
          <p:nvSpPr>
            <p:cNvPr id="9" name="Rectangle à coins arrondis 8"/>
            <p:cNvSpPr/>
            <p:nvPr/>
          </p:nvSpPr>
          <p:spPr bwMode="auto">
            <a:xfrm>
              <a:off x="5941486" y="2493003"/>
              <a:ext cx="2231676" cy="431094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i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float</a:t>
              </a:r>
              <a:endParaRPr lang="fr-FR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</p:grpSp>
      <p:grpSp>
        <p:nvGrpSpPr>
          <p:cNvPr id="3" name="Groupe 10"/>
          <p:cNvGrpSpPr>
            <a:grpSpLocks/>
          </p:cNvGrpSpPr>
          <p:nvPr/>
        </p:nvGrpSpPr>
        <p:grpSpPr bwMode="auto">
          <a:xfrm>
            <a:off x="7391401" y="2781300"/>
            <a:ext cx="1800225" cy="1079500"/>
            <a:chOff x="5868144" y="1988840"/>
            <a:chExt cx="2376264" cy="1656184"/>
          </a:xfrm>
        </p:grpSpPr>
        <p:sp>
          <p:nvSpPr>
            <p:cNvPr id="12" name="Rectangle à coins arrondis 11"/>
            <p:cNvSpPr/>
            <p:nvPr/>
          </p:nvSpPr>
          <p:spPr bwMode="auto">
            <a:xfrm>
              <a:off x="5868144" y="1988840"/>
              <a:ext cx="2376264" cy="1656184"/>
            </a:xfrm>
            <a:prstGeom prst="roundRect">
              <a:avLst>
                <a:gd name="adj" fmla="val 4621"/>
              </a:avLst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b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12</a:t>
              </a:r>
            </a:p>
          </p:txBody>
        </p:sp>
        <p:sp>
          <p:nvSpPr>
            <p:cNvPr id="13" name="Rectangle à coins arrondis 12"/>
            <p:cNvSpPr/>
            <p:nvPr/>
          </p:nvSpPr>
          <p:spPr bwMode="auto">
            <a:xfrm>
              <a:off x="5941486" y="2061907"/>
              <a:ext cx="2231676" cy="431096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$test</a:t>
              </a:r>
            </a:p>
          </p:txBody>
        </p:sp>
        <p:sp>
          <p:nvSpPr>
            <p:cNvPr id="14" name="Rectangle à coins arrondis 13"/>
            <p:cNvSpPr/>
            <p:nvPr/>
          </p:nvSpPr>
          <p:spPr bwMode="auto">
            <a:xfrm>
              <a:off x="5941486" y="2493003"/>
              <a:ext cx="2231676" cy="431094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i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integer</a:t>
              </a:r>
              <a:endParaRPr lang="fr-FR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</p:grpSp>
      <p:grpSp>
        <p:nvGrpSpPr>
          <p:cNvPr id="10" name="Groupe 18"/>
          <p:cNvGrpSpPr>
            <a:grpSpLocks/>
          </p:cNvGrpSpPr>
          <p:nvPr/>
        </p:nvGrpSpPr>
        <p:grpSpPr bwMode="auto">
          <a:xfrm>
            <a:off x="7391401" y="2781300"/>
            <a:ext cx="1800225" cy="1079500"/>
            <a:chOff x="5868144" y="1988840"/>
            <a:chExt cx="2376264" cy="1656184"/>
          </a:xfrm>
        </p:grpSpPr>
        <p:sp>
          <p:nvSpPr>
            <p:cNvPr id="20" name="Rectangle à coins arrondis 19"/>
            <p:cNvSpPr/>
            <p:nvPr/>
          </p:nvSpPr>
          <p:spPr bwMode="auto">
            <a:xfrm>
              <a:off x="5868144" y="1988840"/>
              <a:ext cx="2376264" cy="1656184"/>
            </a:xfrm>
            <a:prstGeom prst="roundRect">
              <a:avLst>
                <a:gd name="adj" fmla="val 4621"/>
              </a:avLst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b"/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sp>
          <p:nvSpPr>
            <p:cNvPr id="21" name="Rectangle à coins arrondis 20"/>
            <p:cNvSpPr/>
            <p:nvPr/>
          </p:nvSpPr>
          <p:spPr bwMode="auto">
            <a:xfrm>
              <a:off x="5941486" y="2061907"/>
              <a:ext cx="2231676" cy="431096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$test</a:t>
              </a:r>
            </a:p>
          </p:txBody>
        </p:sp>
        <p:sp>
          <p:nvSpPr>
            <p:cNvPr id="22" name="Rectangle à coins arrondis 21"/>
            <p:cNvSpPr/>
            <p:nvPr/>
          </p:nvSpPr>
          <p:spPr bwMode="auto">
            <a:xfrm>
              <a:off x="5941486" y="2493003"/>
              <a:ext cx="2231676" cy="431094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i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array</a:t>
              </a:r>
              <a:endParaRPr lang="fr-FR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</p:grpSp>
      <p:grpSp>
        <p:nvGrpSpPr>
          <p:cNvPr id="11" name="Groupe 22"/>
          <p:cNvGrpSpPr>
            <a:grpSpLocks/>
          </p:cNvGrpSpPr>
          <p:nvPr/>
        </p:nvGrpSpPr>
        <p:grpSpPr bwMode="auto">
          <a:xfrm>
            <a:off x="7391401" y="2781300"/>
            <a:ext cx="1800225" cy="1079500"/>
            <a:chOff x="5868144" y="1988840"/>
            <a:chExt cx="2376264" cy="1656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Rectangle à coins arrondis 23"/>
            <p:cNvSpPr/>
            <p:nvPr/>
          </p:nvSpPr>
          <p:spPr bwMode="auto">
            <a:xfrm>
              <a:off x="5868144" y="1988840"/>
              <a:ext cx="2376264" cy="1656184"/>
            </a:xfrm>
            <a:prstGeom prst="roundRect">
              <a:avLst>
                <a:gd name="adj" fmla="val 4621"/>
              </a:avLst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b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'10'</a:t>
              </a:r>
            </a:p>
          </p:txBody>
        </p:sp>
        <p:sp>
          <p:nvSpPr>
            <p:cNvPr id="25" name="Rectangle à coins arrondis 24"/>
            <p:cNvSpPr/>
            <p:nvPr/>
          </p:nvSpPr>
          <p:spPr bwMode="auto">
            <a:xfrm>
              <a:off x="5941486" y="2061907"/>
              <a:ext cx="2231676" cy="431096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$test</a:t>
              </a:r>
            </a:p>
          </p:txBody>
        </p:sp>
        <p:sp>
          <p:nvSpPr>
            <p:cNvPr id="26" name="Rectangle à coins arrondis 25"/>
            <p:cNvSpPr/>
            <p:nvPr/>
          </p:nvSpPr>
          <p:spPr bwMode="auto">
            <a:xfrm>
              <a:off x="5941486" y="2493003"/>
              <a:ext cx="2231676" cy="431094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string</a:t>
              </a:r>
            </a:p>
          </p:txBody>
        </p:sp>
      </p:grpSp>
      <p:sp>
        <p:nvSpPr>
          <p:cNvPr id="27" name="Flèche droite 26"/>
          <p:cNvSpPr/>
          <p:nvPr/>
        </p:nvSpPr>
        <p:spPr bwMode="auto">
          <a:xfrm>
            <a:off x="263352" y="2133600"/>
            <a:ext cx="431800" cy="431800"/>
          </a:xfrm>
          <a:prstGeom prst="rightArrow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8" name="Flèche droite 27"/>
          <p:cNvSpPr/>
          <p:nvPr/>
        </p:nvSpPr>
        <p:spPr bwMode="auto">
          <a:xfrm>
            <a:off x="263352" y="2997200"/>
            <a:ext cx="431800" cy="431800"/>
          </a:xfrm>
          <a:prstGeom prst="rightArrow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9" name="Flèche droite 28"/>
          <p:cNvSpPr/>
          <p:nvPr/>
        </p:nvSpPr>
        <p:spPr bwMode="auto">
          <a:xfrm>
            <a:off x="263352" y="3933825"/>
            <a:ext cx="431800" cy="431800"/>
          </a:xfrm>
          <a:prstGeom prst="rightArrow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0" name="Flèche droite 29"/>
          <p:cNvSpPr/>
          <p:nvPr/>
        </p:nvSpPr>
        <p:spPr bwMode="auto">
          <a:xfrm>
            <a:off x="263352" y="4797425"/>
            <a:ext cx="431800" cy="431800"/>
          </a:xfrm>
          <a:prstGeom prst="rightArrow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re 47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Typage en fonction du contexte. Exemple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nombre1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1.5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nombre2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12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chaine1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400" b="1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2400" b="1">
                <a:solidFill>
                  <a:srgbClr val="FF00FF"/>
                </a:solidFill>
                <a:latin typeface="Consolas" panose="020B0609020204030204" pitchFamily="49" charset="0"/>
              </a:rPr>
              <a:t>10</a:t>
            </a:r>
            <a:r>
              <a:rPr lang="fr-FR" sz="2400" b="1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  <a:endParaRPr lang="fr-FR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chaine2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sz="2400" b="1" dirty="0">
                <a:solidFill>
                  <a:srgbClr val="FF00FF"/>
                </a:solidFill>
                <a:latin typeface="Consolas" panose="020B0609020204030204" pitchFamily="49" charset="0"/>
              </a:rPr>
              <a:t>coucou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';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sz="1000" b="1" dirty="0">
              <a:solidFill>
                <a:srgbClr val="80404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total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 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nombre1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+ 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nombre2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+ 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chaine1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+ 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chaine2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sz="2400" b="1" dirty="0">
              <a:solidFill>
                <a:srgbClr val="00808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sz="2400" b="1" dirty="0">
              <a:solidFill>
                <a:srgbClr val="00808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sz="2400" b="1" dirty="0">
              <a:solidFill>
                <a:srgbClr val="00808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24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echo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4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latin typeface="Consolas" panose="020B0609020204030204" pitchFamily="49" charset="0"/>
              </a:rPr>
              <a:t>total</a:t>
            </a:r>
            <a:r>
              <a:rPr lang="fr-FR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fr-FR" sz="2400" b="1" dirty="0">
                <a:solidFill>
                  <a:srgbClr val="0000FF"/>
                </a:solidFill>
                <a:latin typeface="Consolas" panose="020B0609020204030204" pitchFamily="49" charset="0"/>
              </a:rPr>
              <a:t>// 23.5 Réel</a:t>
            </a:r>
          </a:p>
        </p:txBody>
      </p:sp>
      <p:sp>
        <p:nvSpPr>
          <p:cNvPr id="18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D40FFD-9218-470A-BB7D-A7C828C493F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fr-FR" altLang="fr-FR" sz="1200"/>
          </a:p>
        </p:txBody>
      </p:sp>
      <p:sp>
        <p:nvSpPr>
          <p:cNvPr id="19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28EE21B-8785-4B54-AA4A-A2D914CDD04C}" type="datetime11">
              <a:rPr lang="fr-FR" smtClean="0"/>
              <a:t>07:53:29</a:t>
            </a:fld>
            <a:endParaRPr lang="fr-FR"/>
          </a:p>
        </p:txBody>
      </p:sp>
      <p:sp>
        <p:nvSpPr>
          <p:cNvPr id="20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278533" name="AutoShape 5"/>
          <p:cNvSpPr>
            <a:spLocks noChangeArrowheads="1"/>
          </p:cNvSpPr>
          <p:nvPr/>
        </p:nvSpPr>
        <p:spPr bwMode="auto">
          <a:xfrm>
            <a:off x="3233054" y="4670351"/>
            <a:ext cx="724639" cy="3779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13.5</a:t>
            </a:r>
          </a:p>
        </p:txBody>
      </p:sp>
      <p:sp>
        <p:nvSpPr>
          <p:cNvPr id="278532" name="AutoShape 4"/>
          <p:cNvSpPr>
            <a:spLocks/>
          </p:cNvSpPr>
          <p:nvPr/>
        </p:nvSpPr>
        <p:spPr bwMode="auto">
          <a:xfrm rot="-5400000">
            <a:off x="2561910" y="2730500"/>
            <a:ext cx="215900" cy="3600450"/>
          </a:xfrm>
          <a:prstGeom prst="leftBrace">
            <a:avLst>
              <a:gd name="adj1" fmla="val 138971"/>
              <a:gd name="adj2" fmla="val 75926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78538" name="AutoShape 10"/>
          <p:cNvSpPr>
            <a:spLocks noChangeArrowheads="1"/>
          </p:cNvSpPr>
          <p:nvPr/>
        </p:nvSpPr>
        <p:spPr bwMode="auto">
          <a:xfrm>
            <a:off x="5320616" y="5240264"/>
            <a:ext cx="724639" cy="3779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23.5</a:t>
            </a:r>
          </a:p>
        </p:txBody>
      </p:sp>
      <p:sp>
        <p:nvSpPr>
          <p:cNvPr id="278539" name="AutoShape 11"/>
          <p:cNvSpPr>
            <a:spLocks/>
          </p:cNvSpPr>
          <p:nvPr/>
        </p:nvSpPr>
        <p:spPr bwMode="auto">
          <a:xfrm rot="-5400000">
            <a:off x="4649472" y="3297238"/>
            <a:ext cx="215900" cy="3600450"/>
          </a:xfrm>
          <a:prstGeom prst="leftBrace">
            <a:avLst>
              <a:gd name="adj1" fmla="val 138971"/>
              <a:gd name="adj2" fmla="val 75926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78540" name="AutoShape 12"/>
          <p:cNvSpPr>
            <a:spLocks noChangeArrowheads="1"/>
          </p:cNvSpPr>
          <p:nvPr/>
        </p:nvSpPr>
        <p:spPr bwMode="auto">
          <a:xfrm>
            <a:off x="7490729" y="5805414"/>
            <a:ext cx="724639" cy="3779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23.5</a:t>
            </a:r>
          </a:p>
        </p:txBody>
      </p:sp>
      <p:sp>
        <p:nvSpPr>
          <p:cNvPr id="278541" name="AutoShape 13"/>
          <p:cNvSpPr>
            <a:spLocks/>
          </p:cNvSpPr>
          <p:nvPr/>
        </p:nvSpPr>
        <p:spPr bwMode="auto">
          <a:xfrm rot="-5400000">
            <a:off x="6810060" y="3867150"/>
            <a:ext cx="215900" cy="3600450"/>
          </a:xfrm>
          <a:prstGeom prst="leftBrace">
            <a:avLst>
              <a:gd name="adj1" fmla="val 138971"/>
              <a:gd name="adj2" fmla="val 75926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78542" name="AutoShape 14"/>
          <p:cNvSpPr>
            <a:spLocks noChangeArrowheads="1"/>
          </p:cNvSpPr>
          <p:nvPr/>
        </p:nvSpPr>
        <p:spPr bwMode="auto">
          <a:xfrm>
            <a:off x="3465823" y="4076625"/>
            <a:ext cx="471824" cy="3779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12</a:t>
            </a:r>
          </a:p>
        </p:txBody>
      </p:sp>
      <p:sp>
        <p:nvSpPr>
          <p:cNvPr id="278543" name="AutoShape 15"/>
          <p:cNvSpPr>
            <a:spLocks noChangeArrowheads="1"/>
          </p:cNvSpPr>
          <p:nvPr/>
        </p:nvSpPr>
        <p:spPr bwMode="auto">
          <a:xfrm>
            <a:off x="1386941" y="4076626"/>
            <a:ext cx="597338" cy="3779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1.5</a:t>
            </a:r>
          </a:p>
        </p:txBody>
      </p:sp>
      <p:sp>
        <p:nvSpPr>
          <p:cNvPr id="278544" name="AutoShape 16"/>
          <p:cNvSpPr>
            <a:spLocks noChangeArrowheads="1"/>
          </p:cNvSpPr>
          <p:nvPr/>
        </p:nvSpPr>
        <p:spPr bwMode="auto">
          <a:xfrm>
            <a:off x="5361891" y="4076626"/>
            <a:ext cx="724639" cy="3779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tx1"/>
            </a:solidFill>
            <a:prstDash val="dashDot"/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"10"</a:t>
            </a:r>
          </a:p>
        </p:txBody>
      </p:sp>
      <p:sp>
        <p:nvSpPr>
          <p:cNvPr id="278545" name="AutoShape 17"/>
          <p:cNvSpPr>
            <a:spLocks noChangeArrowheads="1"/>
          </p:cNvSpPr>
          <p:nvPr/>
        </p:nvSpPr>
        <p:spPr bwMode="auto">
          <a:xfrm>
            <a:off x="7124078" y="4076626"/>
            <a:ext cx="1232515" cy="3779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tx1"/>
            </a:solidFill>
            <a:prstDash val="dashDot"/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'coucou'</a:t>
            </a:r>
          </a:p>
        </p:txBody>
      </p:sp>
      <p:sp>
        <p:nvSpPr>
          <p:cNvPr id="278546" name="AutoShape 18"/>
          <p:cNvSpPr>
            <a:spLocks noChangeArrowheads="1"/>
          </p:cNvSpPr>
          <p:nvPr/>
        </p:nvSpPr>
        <p:spPr bwMode="auto">
          <a:xfrm>
            <a:off x="5361891" y="4670350"/>
            <a:ext cx="724639" cy="3779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10.0</a:t>
            </a:r>
          </a:p>
        </p:txBody>
      </p:sp>
      <p:sp>
        <p:nvSpPr>
          <p:cNvPr id="278547" name="AutoShape 19"/>
          <p:cNvSpPr>
            <a:spLocks noChangeArrowheads="1"/>
          </p:cNvSpPr>
          <p:nvPr/>
        </p:nvSpPr>
        <p:spPr bwMode="auto">
          <a:xfrm>
            <a:off x="7441666" y="5240263"/>
            <a:ext cx="597338" cy="3779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0.0</a:t>
            </a:r>
          </a:p>
        </p:txBody>
      </p:sp>
      <p:cxnSp>
        <p:nvCxnSpPr>
          <p:cNvPr id="278549" name="AutoShape 21"/>
          <p:cNvCxnSpPr>
            <a:cxnSpLocks noChangeShapeType="1"/>
            <a:stCxn id="278544" idx="2"/>
            <a:endCxn id="278546" idx="0"/>
          </p:cNvCxnSpPr>
          <p:nvPr/>
        </p:nvCxnSpPr>
        <p:spPr bwMode="auto">
          <a:xfrm>
            <a:off x="5724211" y="4454602"/>
            <a:ext cx="0" cy="215748"/>
          </a:xfrm>
          <a:prstGeom prst="straightConnector1">
            <a:avLst/>
          </a:prstGeom>
          <a:noFill/>
          <a:ln w="38100">
            <a:solidFill>
              <a:schemeClr val="accent4"/>
            </a:solidFill>
            <a:round/>
            <a:headEnd/>
            <a:tailEnd type="stealth" w="lg" len="lg"/>
          </a:ln>
        </p:spPr>
      </p:cxnSp>
      <p:cxnSp>
        <p:nvCxnSpPr>
          <p:cNvPr id="278550" name="AutoShape 22"/>
          <p:cNvCxnSpPr>
            <a:cxnSpLocks noChangeShapeType="1"/>
            <a:stCxn id="278545" idx="2"/>
            <a:endCxn id="278547" idx="0"/>
          </p:cNvCxnSpPr>
          <p:nvPr/>
        </p:nvCxnSpPr>
        <p:spPr bwMode="auto">
          <a:xfrm flipH="1">
            <a:off x="7740335" y="4454602"/>
            <a:ext cx="1" cy="785661"/>
          </a:xfrm>
          <a:prstGeom prst="straightConnector1">
            <a:avLst/>
          </a:prstGeom>
          <a:noFill/>
          <a:ln w="38100">
            <a:solidFill>
              <a:schemeClr val="accent4"/>
            </a:solidFill>
            <a:round/>
            <a:headEnd/>
            <a:tailEnd type="stealth" w="lg" len="lg"/>
          </a:ln>
        </p:spPr>
      </p:cxnSp>
      <p:grpSp>
        <p:nvGrpSpPr>
          <p:cNvPr id="2" name="Groupe 20"/>
          <p:cNvGrpSpPr>
            <a:grpSpLocks/>
          </p:cNvGrpSpPr>
          <p:nvPr/>
        </p:nvGrpSpPr>
        <p:grpSpPr bwMode="auto">
          <a:xfrm>
            <a:off x="7824713" y="1268414"/>
            <a:ext cx="1800225" cy="1081087"/>
            <a:chOff x="5868144" y="1988840"/>
            <a:chExt cx="2376264" cy="1656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ctangle à coins arrondis 21"/>
            <p:cNvSpPr/>
            <p:nvPr/>
          </p:nvSpPr>
          <p:spPr bwMode="auto">
            <a:xfrm>
              <a:off x="5868144" y="1988840"/>
              <a:ext cx="2376264" cy="1656184"/>
            </a:xfrm>
            <a:prstGeom prst="roundRect">
              <a:avLst>
                <a:gd name="adj" fmla="val 4621"/>
              </a:avLst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b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1.5</a:t>
              </a:r>
            </a:p>
          </p:txBody>
        </p:sp>
        <p:sp>
          <p:nvSpPr>
            <p:cNvPr id="23" name="Rectangle à coins arrondis 22"/>
            <p:cNvSpPr/>
            <p:nvPr/>
          </p:nvSpPr>
          <p:spPr bwMode="auto">
            <a:xfrm>
              <a:off x="5941486" y="2061800"/>
              <a:ext cx="2231676" cy="430461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$nombre1</a:t>
              </a:r>
            </a:p>
          </p:txBody>
        </p:sp>
        <p:sp>
          <p:nvSpPr>
            <p:cNvPr id="24" name="Rectangle à coins arrondis 23"/>
            <p:cNvSpPr/>
            <p:nvPr/>
          </p:nvSpPr>
          <p:spPr bwMode="auto">
            <a:xfrm>
              <a:off x="5941486" y="2492261"/>
              <a:ext cx="2231676" cy="432894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i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float</a:t>
              </a:r>
              <a:endParaRPr lang="fr-FR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</p:grpSp>
      <p:grpSp>
        <p:nvGrpSpPr>
          <p:cNvPr id="3" name="Groupe 24"/>
          <p:cNvGrpSpPr>
            <a:grpSpLocks/>
          </p:cNvGrpSpPr>
          <p:nvPr/>
        </p:nvGrpSpPr>
        <p:grpSpPr bwMode="auto">
          <a:xfrm>
            <a:off x="9697962" y="1268414"/>
            <a:ext cx="1798638" cy="1081087"/>
            <a:chOff x="5868144" y="1988840"/>
            <a:chExt cx="2376264" cy="1656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Rectangle à coins arrondis 25"/>
            <p:cNvSpPr/>
            <p:nvPr/>
          </p:nvSpPr>
          <p:spPr bwMode="auto">
            <a:xfrm>
              <a:off x="5868144" y="1988840"/>
              <a:ext cx="2376264" cy="1656184"/>
            </a:xfrm>
            <a:prstGeom prst="roundRect">
              <a:avLst>
                <a:gd name="adj" fmla="val 4621"/>
              </a:avLst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b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12</a:t>
              </a:r>
            </a:p>
          </p:txBody>
        </p:sp>
        <p:sp>
          <p:nvSpPr>
            <p:cNvPr id="27" name="Rectangle à coins arrondis 26"/>
            <p:cNvSpPr/>
            <p:nvPr/>
          </p:nvSpPr>
          <p:spPr bwMode="auto">
            <a:xfrm>
              <a:off x="5941551" y="2061800"/>
              <a:ext cx="2231548" cy="430461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$nombre2</a:t>
              </a:r>
            </a:p>
          </p:txBody>
        </p:sp>
        <p:sp>
          <p:nvSpPr>
            <p:cNvPr id="28" name="Rectangle à coins arrondis 27"/>
            <p:cNvSpPr/>
            <p:nvPr/>
          </p:nvSpPr>
          <p:spPr bwMode="auto">
            <a:xfrm>
              <a:off x="5941551" y="2492261"/>
              <a:ext cx="2231548" cy="432894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i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integer</a:t>
              </a:r>
              <a:endParaRPr lang="fr-FR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</p:grpSp>
      <p:grpSp>
        <p:nvGrpSpPr>
          <p:cNvPr id="4" name="Groupe 28"/>
          <p:cNvGrpSpPr>
            <a:grpSpLocks/>
          </p:cNvGrpSpPr>
          <p:nvPr/>
        </p:nvGrpSpPr>
        <p:grpSpPr bwMode="auto">
          <a:xfrm>
            <a:off x="7824713" y="2420938"/>
            <a:ext cx="1800225" cy="1079500"/>
            <a:chOff x="5868144" y="1988841"/>
            <a:chExt cx="2376264" cy="1656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Rectangle à coins arrondis 29"/>
            <p:cNvSpPr/>
            <p:nvPr/>
          </p:nvSpPr>
          <p:spPr bwMode="auto">
            <a:xfrm>
              <a:off x="5868144" y="1988841"/>
              <a:ext cx="2376264" cy="1656184"/>
            </a:xfrm>
            <a:prstGeom prst="roundRect">
              <a:avLst>
                <a:gd name="adj" fmla="val 4621"/>
              </a:avLst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b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'10'</a:t>
              </a:r>
            </a:p>
          </p:txBody>
        </p:sp>
        <p:sp>
          <p:nvSpPr>
            <p:cNvPr id="31" name="Rectangle à coins arrondis 30"/>
            <p:cNvSpPr/>
            <p:nvPr/>
          </p:nvSpPr>
          <p:spPr bwMode="auto">
            <a:xfrm>
              <a:off x="5941486" y="2061908"/>
              <a:ext cx="2231676" cy="431094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$chaine1</a:t>
              </a:r>
            </a:p>
          </p:txBody>
        </p:sp>
        <p:sp>
          <p:nvSpPr>
            <p:cNvPr id="32" name="Rectangle à coins arrondis 31"/>
            <p:cNvSpPr/>
            <p:nvPr/>
          </p:nvSpPr>
          <p:spPr bwMode="auto">
            <a:xfrm>
              <a:off x="5941486" y="2493002"/>
              <a:ext cx="2231676" cy="431096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string</a:t>
              </a:r>
            </a:p>
          </p:txBody>
        </p:sp>
      </p:grpSp>
      <p:grpSp>
        <p:nvGrpSpPr>
          <p:cNvPr id="5" name="Groupe 32"/>
          <p:cNvGrpSpPr>
            <a:grpSpLocks/>
          </p:cNvGrpSpPr>
          <p:nvPr/>
        </p:nvGrpSpPr>
        <p:grpSpPr bwMode="auto">
          <a:xfrm>
            <a:off x="9697962" y="2420938"/>
            <a:ext cx="1798638" cy="1079500"/>
            <a:chOff x="5868144" y="1988840"/>
            <a:chExt cx="2376264" cy="1656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Rectangle à coins arrondis 33"/>
            <p:cNvSpPr/>
            <p:nvPr/>
          </p:nvSpPr>
          <p:spPr bwMode="auto">
            <a:xfrm>
              <a:off x="5868144" y="1988840"/>
              <a:ext cx="2376264" cy="1656184"/>
            </a:xfrm>
            <a:prstGeom prst="roundRect">
              <a:avLst>
                <a:gd name="adj" fmla="val 4621"/>
              </a:avLst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b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'coucou'</a:t>
              </a:r>
            </a:p>
          </p:txBody>
        </p:sp>
        <p:sp>
          <p:nvSpPr>
            <p:cNvPr id="35" name="Rectangle à coins arrondis 34"/>
            <p:cNvSpPr/>
            <p:nvPr/>
          </p:nvSpPr>
          <p:spPr bwMode="auto">
            <a:xfrm>
              <a:off x="5941551" y="2061907"/>
              <a:ext cx="2231548" cy="431094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$chaine2</a:t>
              </a:r>
            </a:p>
          </p:txBody>
        </p:sp>
        <p:sp>
          <p:nvSpPr>
            <p:cNvPr id="36" name="Rectangle à coins arrondis 35"/>
            <p:cNvSpPr/>
            <p:nvPr/>
          </p:nvSpPr>
          <p:spPr bwMode="auto">
            <a:xfrm>
              <a:off x="5941551" y="2493001"/>
              <a:ext cx="2231548" cy="431096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string</a:t>
              </a:r>
            </a:p>
          </p:txBody>
        </p:sp>
      </p:grpSp>
      <p:sp>
        <p:nvSpPr>
          <p:cNvPr id="37" name="Flèche droite 36"/>
          <p:cNvSpPr/>
          <p:nvPr/>
        </p:nvSpPr>
        <p:spPr bwMode="auto">
          <a:xfrm>
            <a:off x="263600" y="1268413"/>
            <a:ext cx="431800" cy="431800"/>
          </a:xfrm>
          <a:prstGeom prst="rightArrow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8" name="Flèche droite 37"/>
          <p:cNvSpPr/>
          <p:nvPr/>
        </p:nvSpPr>
        <p:spPr bwMode="auto">
          <a:xfrm>
            <a:off x="263600" y="1700214"/>
            <a:ext cx="431800" cy="433387"/>
          </a:xfrm>
          <a:prstGeom prst="rightArrow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9" name="Flèche droite 38"/>
          <p:cNvSpPr/>
          <p:nvPr/>
        </p:nvSpPr>
        <p:spPr bwMode="auto">
          <a:xfrm>
            <a:off x="263600" y="2133600"/>
            <a:ext cx="431800" cy="431800"/>
          </a:xfrm>
          <a:prstGeom prst="rightArrow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40" name="Flèche droite 39"/>
          <p:cNvSpPr/>
          <p:nvPr/>
        </p:nvSpPr>
        <p:spPr bwMode="auto">
          <a:xfrm>
            <a:off x="263600" y="2565400"/>
            <a:ext cx="431800" cy="431800"/>
          </a:xfrm>
          <a:prstGeom prst="rightArrow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41" name="Rectangle à coins arrondis 40"/>
          <p:cNvSpPr/>
          <p:nvPr/>
        </p:nvSpPr>
        <p:spPr bwMode="auto">
          <a:xfrm>
            <a:off x="1919536" y="3068960"/>
            <a:ext cx="2154237" cy="377825"/>
          </a:xfrm>
          <a:prstGeom prst="wedgeRoundRectCallout">
            <a:avLst>
              <a:gd name="adj1" fmla="val 27954"/>
              <a:gd name="adj2" fmla="val 24111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Utilisé comme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float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1919536" y="3068960"/>
            <a:ext cx="2154237" cy="377825"/>
          </a:xfrm>
          <a:prstGeom prst="wedgeRoundRectCallout">
            <a:avLst>
              <a:gd name="adj1" fmla="val 120371"/>
              <a:gd name="adj2" fmla="val 38355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Utilisé comme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float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3" name="Rectangle à coins arrondis 42"/>
          <p:cNvSpPr/>
          <p:nvPr/>
        </p:nvSpPr>
        <p:spPr bwMode="auto">
          <a:xfrm>
            <a:off x="1919536" y="3068960"/>
            <a:ext cx="2154237" cy="377825"/>
          </a:xfrm>
          <a:prstGeom prst="wedgeRoundRectCallout">
            <a:avLst>
              <a:gd name="adj1" fmla="val 213431"/>
              <a:gd name="adj2" fmla="val 53511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Utilisé comme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float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6" name="Groupe 43"/>
          <p:cNvGrpSpPr>
            <a:grpSpLocks/>
          </p:cNvGrpSpPr>
          <p:nvPr/>
        </p:nvGrpSpPr>
        <p:grpSpPr bwMode="auto">
          <a:xfrm>
            <a:off x="5953051" y="1915865"/>
            <a:ext cx="1800225" cy="1081087"/>
            <a:chOff x="5868144" y="1988840"/>
            <a:chExt cx="2376264" cy="1656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Rectangle à coins arrondis 44"/>
            <p:cNvSpPr/>
            <p:nvPr/>
          </p:nvSpPr>
          <p:spPr bwMode="auto">
            <a:xfrm>
              <a:off x="5868144" y="1988840"/>
              <a:ext cx="2376264" cy="1656184"/>
            </a:xfrm>
            <a:prstGeom prst="roundRect">
              <a:avLst>
                <a:gd name="adj" fmla="val 4621"/>
              </a:avLst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b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23.5</a:t>
              </a:r>
            </a:p>
          </p:txBody>
        </p:sp>
        <p:sp>
          <p:nvSpPr>
            <p:cNvPr id="46" name="Rectangle à coins arrondis 45"/>
            <p:cNvSpPr/>
            <p:nvPr/>
          </p:nvSpPr>
          <p:spPr bwMode="auto">
            <a:xfrm>
              <a:off x="5941485" y="2061800"/>
              <a:ext cx="2231677" cy="430461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$total</a:t>
              </a:r>
            </a:p>
          </p:txBody>
        </p:sp>
        <p:sp>
          <p:nvSpPr>
            <p:cNvPr id="47" name="Rectangle à coins arrondis 46"/>
            <p:cNvSpPr/>
            <p:nvPr/>
          </p:nvSpPr>
          <p:spPr bwMode="auto">
            <a:xfrm>
              <a:off x="5941485" y="2492261"/>
              <a:ext cx="2231677" cy="432894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i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float</a:t>
              </a:r>
              <a:endParaRPr lang="fr-FR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8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8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7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7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7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27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7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78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3" grpId="0" animBg="1"/>
      <p:bldP spid="278532" grpId="0" animBg="1"/>
      <p:bldP spid="278538" grpId="0" animBg="1"/>
      <p:bldP spid="278539" grpId="0" animBg="1"/>
      <p:bldP spid="278540" grpId="0" animBg="1"/>
      <p:bldP spid="278541" grpId="0" animBg="1"/>
      <p:bldP spid="278542" grpId="0" animBg="1"/>
      <p:bldP spid="278543" grpId="0" animBg="1"/>
      <p:bldP spid="278544" grpId="0" animBg="1"/>
      <p:bldP spid="278545" grpId="0" animBg="1"/>
      <p:bldP spid="278546" grpId="0" animBg="1"/>
      <p:bldP spid="278547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Modification de types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Le type désiré peut être précisé : </a:t>
            </a:r>
            <a:r>
              <a:rPr lang="fr-FR" dirty="0" err="1"/>
              <a:t>cast</a:t>
            </a:r>
            <a:endParaRPr lang="fr-FR" dirty="0"/>
          </a:p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$variable = 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nom_du_type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b="1" i="1" dirty="0">
                <a:latin typeface="Consolas" panose="020B0609020204030204" pitchFamily="49" charset="0"/>
                <a:cs typeface="Courier New" pitchFamily="49" charset="0"/>
              </a:rPr>
              <a:t>valeur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b="1" dirty="0">
              <a:solidFill>
                <a:srgbClr val="80404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a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= </a:t>
            </a:r>
            <a:r>
              <a:rPr lang="fr-FR" b="1" dirty="0">
                <a:solidFill>
                  <a:srgbClr val="9966FF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b="1" dirty="0" err="1">
                <a:solidFill>
                  <a:srgbClr val="006600"/>
                </a:solidFill>
                <a:latin typeface="Consolas" panose="020B0609020204030204" pitchFamily="49" charset="0"/>
                <a:cs typeface="Courier New" pitchFamily="49" charset="0"/>
              </a:rPr>
              <a:t>integer</a:t>
            </a:r>
            <a:r>
              <a:rPr lang="fr-FR" b="1" dirty="0">
                <a:solidFill>
                  <a:srgbClr val="9966FF"/>
                </a:solidFill>
                <a:latin typeface="Consolas" panose="020B0609020204030204" pitchFamily="49" charset="0"/>
                <a:cs typeface="Courier New" pitchFamily="49" charset="0"/>
              </a:rPr>
              <a:t>) 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'</a:t>
            </a:r>
            <a:r>
              <a:rPr lang="fr-FR" b="1" dirty="0">
                <a:solidFill>
                  <a:srgbClr val="FF00FF"/>
                </a:solidFill>
                <a:latin typeface="Consolas" panose="020B0609020204030204" pitchFamily="49" charset="0"/>
              </a:rPr>
              <a:t>10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'</a:t>
            </a:r>
            <a:r>
              <a:rPr lang="fr-FR" b="1" dirty="0"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b="1" dirty="0">
              <a:solidFill>
                <a:srgbClr val="80404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b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= </a:t>
            </a:r>
            <a:r>
              <a:rPr lang="fr-FR" b="1" dirty="0">
                <a:solidFill>
                  <a:srgbClr val="9966FF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b="1" dirty="0">
                <a:solidFill>
                  <a:srgbClr val="006600"/>
                </a:solidFill>
                <a:latin typeface="Consolas" panose="020B0609020204030204" pitchFamily="49" charset="0"/>
                <a:cs typeface="Courier New" pitchFamily="49" charset="0"/>
              </a:rPr>
              <a:t>string</a:t>
            </a:r>
            <a:r>
              <a:rPr lang="fr-FR" b="1" dirty="0">
                <a:solidFill>
                  <a:srgbClr val="9966FF"/>
                </a:solidFill>
                <a:latin typeface="Consolas" panose="020B0609020204030204" pitchFamily="49" charset="0"/>
                <a:cs typeface="Courier New" pitchFamily="49" charset="0"/>
              </a:rPr>
              <a:t>) </a:t>
            </a:r>
            <a:r>
              <a:rPr lang="fr-FR" b="1" dirty="0">
                <a:solidFill>
                  <a:srgbClr val="FF00FF"/>
                </a:solidFill>
                <a:latin typeface="Consolas" panose="020B0609020204030204" pitchFamily="49" charset="0"/>
              </a:rPr>
              <a:t>12</a:t>
            </a:r>
            <a:r>
              <a:rPr lang="fr-FR" b="1" dirty="0"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b="1" i="1" dirty="0"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c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= </a:t>
            </a:r>
            <a:r>
              <a:rPr lang="fr-FR" b="1" dirty="0">
                <a:solidFill>
                  <a:srgbClr val="9966FF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b="1" dirty="0" err="1">
                <a:solidFill>
                  <a:srgbClr val="006600"/>
                </a:solidFill>
                <a:latin typeface="Consolas" panose="020B0609020204030204" pitchFamily="49" charset="0"/>
                <a:cs typeface="Courier New" pitchFamily="49" charset="0"/>
              </a:rPr>
              <a:t>float</a:t>
            </a:r>
            <a:r>
              <a:rPr lang="fr-FR" b="1" dirty="0">
                <a:solidFill>
                  <a:srgbClr val="9966FF"/>
                </a:solidFill>
                <a:latin typeface="Consolas" panose="020B0609020204030204" pitchFamily="49" charset="0"/>
                <a:cs typeface="Courier New" pitchFamily="49" charset="0"/>
              </a:rPr>
              <a:t>)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b</a:t>
            </a:r>
            <a:r>
              <a:rPr lang="fr-FR" b="1" dirty="0">
                <a:latin typeface="Consolas" panose="020B0609020204030204" pitchFamily="49" charset="0"/>
              </a:rPr>
              <a:t>;</a:t>
            </a:r>
            <a:endParaRPr lang="fr-FR" b="1" i="1" dirty="0"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b="1" i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D4B1BA-B396-444E-A91D-8584E60F784E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52C648-4605-4CC6-AF54-9F6BAE6847D0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grpSp>
        <p:nvGrpSpPr>
          <p:cNvPr id="7" name="Groupe 20"/>
          <p:cNvGrpSpPr>
            <a:grpSpLocks/>
          </p:cNvGrpSpPr>
          <p:nvPr/>
        </p:nvGrpSpPr>
        <p:grpSpPr bwMode="auto">
          <a:xfrm>
            <a:off x="9768408" y="2420939"/>
            <a:ext cx="1800225" cy="1081087"/>
            <a:chOff x="5868144" y="1988840"/>
            <a:chExt cx="2376264" cy="1656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à coins arrondis 7"/>
            <p:cNvSpPr/>
            <p:nvPr/>
          </p:nvSpPr>
          <p:spPr bwMode="auto">
            <a:xfrm>
              <a:off x="5868144" y="1988840"/>
              <a:ext cx="2376264" cy="1656184"/>
            </a:xfrm>
            <a:prstGeom prst="roundRect">
              <a:avLst>
                <a:gd name="adj" fmla="val 4621"/>
              </a:avLst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b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10</a:t>
              </a:r>
            </a:p>
          </p:txBody>
        </p:sp>
        <p:sp>
          <p:nvSpPr>
            <p:cNvPr id="9" name="Rectangle à coins arrondis 8"/>
            <p:cNvSpPr/>
            <p:nvPr/>
          </p:nvSpPr>
          <p:spPr bwMode="auto">
            <a:xfrm>
              <a:off x="5941485" y="2061800"/>
              <a:ext cx="2231677" cy="430461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$a</a:t>
              </a:r>
            </a:p>
          </p:txBody>
        </p:sp>
        <p:sp>
          <p:nvSpPr>
            <p:cNvPr id="10" name="Rectangle à coins arrondis 9"/>
            <p:cNvSpPr/>
            <p:nvPr/>
          </p:nvSpPr>
          <p:spPr bwMode="auto">
            <a:xfrm>
              <a:off x="5941485" y="2492261"/>
              <a:ext cx="2231677" cy="432894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i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integer</a:t>
              </a:r>
              <a:endParaRPr lang="fr-FR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</p:grpSp>
      <p:grpSp>
        <p:nvGrpSpPr>
          <p:cNvPr id="11" name="Groupe 20"/>
          <p:cNvGrpSpPr>
            <a:grpSpLocks/>
          </p:cNvGrpSpPr>
          <p:nvPr/>
        </p:nvGrpSpPr>
        <p:grpSpPr bwMode="auto">
          <a:xfrm>
            <a:off x="9768408" y="3573464"/>
            <a:ext cx="1800225" cy="1081087"/>
            <a:chOff x="5868144" y="1988840"/>
            <a:chExt cx="2376264" cy="1656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 à coins arrondis 11"/>
            <p:cNvSpPr/>
            <p:nvPr/>
          </p:nvSpPr>
          <p:spPr bwMode="auto">
            <a:xfrm>
              <a:off x="5868144" y="1988840"/>
              <a:ext cx="2376264" cy="1656184"/>
            </a:xfrm>
            <a:prstGeom prst="roundRect">
              <a:avLst>
                <a:gd name="adj" fmla="val 4621"/>
              </a:avLst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b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'12'</a:t>
              </a:r>
            </a:p>
          </p:txBody>
        </p:sp>
        <p:sp>
          <p:nvSpPr>
            <p:cNvPr id="13" name="Rectangle à coins arrondis 12"/>
            <p:cNvSpPr/>
            <p:nvPr/>
          </p:nvSpPr>
          <p:spPr bwMode="auto">
            <a:xfrm>
              <a:off x="5941485" y="2061800"/>
              <a:ext cx="2231677" cy="430461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$b</a:t>
              </a:r>
            </a:p>
          </p:txBody>
        </p:sp>
        <p:sp>
          <p:nvSpPr>
            <p:cNvPr id="14" name="Rectangle à coins arrondis 13"/>
            <p:cNvSpPr/>
            <p:nvPr/>
          </p:nvSpPr>
          <p:spPr bwMode="auto">
            <a:xfrm>
              <a:off x="5941485" y="2492261"/>
              <a:ext cx="2231677" cy="432894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string</a:t>
              </a:r>
            </a:p>
          </p:txBody>
        </p:sp>
      </p:grpSp>
      <p:grpSp>
        <p:nvGrpSpPr>
          <p:cNvPr id="15" name="Groupe 20"/>
          <p:cNvGrpSpPr>
            <a:grpSpLocks/>
          </p:cNvGrpSpPr>
          <p:nvPr/>
        </p:nvGrpSpPr>
        <p:grpSpPr bwMode="auto">
          <a:xfrm>
            <a:off x="9768408" y="4724400"/>
            <a:ext cx="1800225" cy="1081088"/>
            <a:chOff x="5868144" y="1988840"/>
            <a:chExt cx="2376264" cy="1656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angle à coins arrondis 15"/>
            <p:cNvSpPr/>
            <p:nvPr/>
          </p:nvSpPr>
          <p:spPr bwMode="auto">
            <a:xfrm>
              <a:off x="5868144" y="1988840"/>
              <a:ext cx="2376264" cy="1656184"/>
            </a:xfrm>
            <a:prstGeom prst="roundRect">
              <a:avLst>
                <a:gd name="adj" fmla="val 4621"/>
              </a:avLst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b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12.</a:t>
              </a:r>
            </a:p>
          </p:txBody>
        </p:sp>
        <p:sp>
          <p:nvSpPr>
            <p:cNvPr id="17" name="Rectangle à coins arrondis 16"/>
            <p:cNvSpPr/>
            <p:nvPr/>
          </p:nvSpPr>
          <p:spPr bwMode="auto">
            <a:xfrm>
              <a:off x="5941485" y="2061800"/>
              <a:ext cx="2231677" cy="430462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$c</a:t>
              </a:r>
            </a:p>
          </p:txBody>
        </p:sp>
        <p:sp>
          <p:nvSpPr>
            <p:cNvPr id="18" name="Rectangle à coins arrondis 17"/>
            <p:cNvSpPr/>
            <p:nvPr/>
          </p:nvSpPr>
          <p:spPr bwMode="auto">
            <a:xfrm>
              <a:off x="5941485" y="2492262"/>
              <a:ext cx="2231677" cy="432894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i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float</a:t>
              </a:r>
              <a:endParaRPr lang="fr-FR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Définition de constantes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rtl="0">
              <a:buNone/>
            </a:pPr>
            <a:r>
              <a:rPr lang="it-IT" sz="2400" b="1" i="0" u="none" strike="noStrike" kern="1200" baseline="0" dirty="0">
                <a:solidFill>
                  <a:srgbClr val="0033B3"/>
                </a:solidFill>
                <a:latin typeface="Consolas" panose="020B0609020204030204" pitchFamily="49" charset="0"/>
              </a:rPr>
              <a:t>&lt;?php</a:t>
            </a:r>
            <a:br>
              <a:rPr lang="it-IT" sz="2400" b="1" i="0" u="none" strike="noStrike" kern="1200" baseline="0" dirty="0">
                <a:solidFill>
                  <a:srgbClr val="0033B3"/>
                </a:solidFill>
                <a:latin typeface="Consolas" panose="020B0609020204030204" pitchFamily="49" charset="0"/>
              </a:rPr>
            </a:br>
            <a:br>
              <a:rPr lang="it-IT" sz="2400" b="1" i="0" u="none" strike="noStrike" kern="1200" baseline="0" dirty="0">
                <a:solidFill>
                  <a:srgbClr val="0033B3"/>
                </a:solidFill>
                <a:latin typeface="Consolas" panose="020B0609020204030204" pitchFamily="49" charset="0"/>
              </a:rPr>
            </a:br>
            <a:r>
              <a:rPr lang="it-IT" sz="2400" b="1" i="1" u="none" strike="noStrike" kern="1200" baseline="0" dirty="0">
                <a:solidFill>
                  <a:srgbClr val="000000"/>
                </a:solidFill>
                <a:latin typeface="Consolas" panose="020B0609020204030204" pitchFamily="49" charset="0"/>
              </a:rPr>
              <a:t>define</a:t>
            </a:r>
            <a:r>
              <a:rPr lang="it-IT" sz="2400" b="1" i="0" u="none" strike="noStrike" kern="1200" baseline="0" dirty="0"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lang="it-IT" sz="2400" b="1" i="0" u="none" strike="noStrike" kern="1200" baseline="0" dirty="0">
                <a:solidFill>
                  <a:srgbClr val="067D17"/>
                </a:solidFill>
                <a:latin typeface="Consolas" panose="020B0609020204030204" pitchFamily="49" charset="0"/>
              </a:rPr>
              <a:t>'MA_CONTANTE1'</a:t>
            </a:r>
            <a:r>
              <a:rPr lang="it-IT" sz="2400" b="1" i="0" u="none" strike="noStrike" kern="1200" baseline="0" dirty="0">
                <a:solidFill>
                  <a:srgbClr val="080808"/>
                </a:solidFill>
                <a:latin typeface="Consolas" panose="020B0609020204030204" pitchFamily="49" charset="0"/>
              </a:rPr>
              <a:t>, </a:t>
            </a:r>
            <a:r>
              <a:rPr lang="it-IT" sz="2400" b="1" i="0" u="none" strike="noStrike" kern="1200" baseline="0" dirty="0">
                <a:solidFill>
                  <a:srgbClr val="067D17"/>
                </a:solidFill>
                <a:latin typeface="Consolas" panose="020B0609020204030204" pitchFamily="49" charset="0"/>
              </a:rPr>
              <a:t>'Bonjour'</a:t>
            </a:r>
            <a:r>
              <a:rPr lang="it-IT" sz="2400" b="1" i="0" u="none" strike="noStrike" kern="1200" baseline="0" dirty="0">
                <a:solidFill>
                  <a:srgbClr val="080808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 rtl="0">
              <a:buNone/>
            </a:pPr>
            <a:endParaRPr lang="it-IT" sz="2400" b="1" kern="12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pPr marL="0" indent="0" rtl="0">
              <a:buNone/>
            </a:pPr>
            <a:endParaRPr lang="it-IT" sz="2400" b="1" kern="12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pPr marL="0" indent="0" rtl="0">
              <a:buNone/>
            </a:pPr>
            <a:endParaRPr lang="it-IT" sz="2400" b="1" i="0" u="none" strike="noStrike" kern="1200" baseline="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pPr marL="0" indent="0" rtl="0">
              <a:buNone/>
            </a:pPr>
            <a:br>
              <a:rPr lang="it-IT" sz="2400" b="1" i="0" u="none" strike="noStrike" kern="1200" baseline="0" dirty="0">
                <a:solidFill>
                  <a:srgbClr val="080808"/>
                </a:solidFill>
                <a:latin typeface="Consolas" panose="020B0609020204030204" pitchFamily="49" charset="0"/>
              </a:rPr>
            </a:br>
            <a:endParaRPr lang="it-IT" sz="2400" b="1" i="0" u="none" strike="noStrike" kern="1200" baseline="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pPr marL="0" indent="0" rtl="0">
              <a:buNone/>
            </a:pPr>
            <a:r>
              <a:rPr lang="it-IT" sz="2400" b="1" i="0" u="none" strike="noStrike" kern="1200" baseline="0" dirty="0">
                <a:solidFill>
                  <a:srgbClr val="0033B3"/>
                </a:solidFill>
                <a:latin typeface="Consolas" panose="020B0609020204030204" pitchFamily="49" charset="0"/>
              </a:rPr>
              <a:t>const </a:t>
            </a:r>
            <a:r>
              <a:rPr lang="it-IT" sz="2400" b="1" i="1" u="none" strike="noStrike" kern="1200" baseline="0" dirty="0">
                <a:solidFill>
                  <a:srgbClr val="871094"/>
                </a:solidFill>
                <a:latin typeface="Consolas" panose="020B0609020204030204" pitchFamily="49" charset="0"/>
              </a:rPr>
              <a:t>MA_CONTANTE2 </a:t>
            </a:r>
            <a:r>
              <a:rPr lang="it-IT" sz="2400" b="1" i="0" u="none" strike="noStrike" kern="1200" baseline="0" dirty="0">
                <a:solidFill>
                  <a:srgbClr val="080808"/>
                </a:solidFill>
                <a:latin typeface="Consolas" panose="020B0609020204030204" pitchFamily="49" charset="0"/>
              </a:rPr>
              <a:t>= </a:t>
            </a:r>
            <a:r>
              <a:rPr lang="it-IT" sz="2400" b="1" i="0" u="none" strike="noStrike" kern="1200" baseline="0" dirty="0">
                <a:solidFill>
                  <a:srgbClr val="067D17"/>
                </a:solidFill>
                <a:latin typeface="Consolas" panose="020B0609020204030204" pitchFamily="49" charset="0"/>
              </a:rPr>
              <a:t>'Bonjour'</a:t>
            </a:r>
            <a:r>
              <a:rPr lang="it-IT" sz="2400" b="1" i="0" u="none" strike="noStrike" kern="1200" baseline="0" dirty="0"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lang="it-IT" sz="2400" b="1" i="0" u="none" strike="noStrike" kern="1200" baseline="0" dirty="0">
                <a:solidFill>
                  <a:srgbClr val="080808"/>
                </a:solidFill>
                <a:latin typeface="Consolas" panose="020B0609020204030204" pitchFamily="49" charset="0"/>
              </a:rPr>
            </a:br>
            <a:endParaRPr lang="it-IT" sz="2400" b="1" i="0" u="none" strike="noStrike" kern="1200" baseline="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pPr marL="0" indent="0" rtl="0">
              <a:buNone/>
            </a:pPr>
            <a:endParaRPr lang="it-IT" sz="2400" b="1" kern="1200" dirty="0"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pPr marL="0" indent="0" rtl="0">
              <a:buNone/>
            </a:pPr>
            <a:r>
              <a:rPr lang="it-IT" sz="2400" b="1" i="0" u="none" strike="noStrike" kern="1200" baseline="0" dirty="0">
                <a:solidFill>
                  <a:srgbClr val="0033B3"/>
                </a:solidFill>
                <a:latin typeface="Consolas" panose="020B0609020204030204" pitchFamily="49" charset="0"/>
              </a:rPr>
              <a:t>echo </a:t>
            </a:r>
            <a:r>
              <a:rPr lang="it-IT" sz="2400" b="1" i="1" u="none" strike="noStrike" kern="1200" baseline="0" dirty="0">
                <a:solidFill>
                  <a:srgbClr val="871094"/>
                </a:solidFill>
                <a:latin typeface="Consolas" panose="020B0609020204030204" pitchFamily="49" charset="0"/>
              </a:rPr>
              <a:t>MA_CONTANTE2</a:t>
            </a:r>
            <a:r>
              <a:rPr lang="it-IT" sz="2400" b="1" i="0" u="none" strike="noStrike" kern="1200" baseline="0" dirty="0"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lang="it-IT" sz="2400" b="1" i="0" u="none" strike="noStrike" kern="1200" baseline="0" dirty="0">
                <a:solidFill>
                  <a:srgbClr val="080808"/>
                </a:solidFill>
                <a:latin typeface="Consolas" panose="020B0609020204030204" pitchFamily="49" charset="0"/>
              </a:rPr>
            </a:br>
            <a:endParaRPr lang="it-IT" sz="2400" b="1" i="0" u="none" strike="noStrike" kern="1200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FA6290-BDF7-478B-8731-731BB258F83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fr-FR" altLang="fr-FR" sz="120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5A8B065-37A4-459C-906C-58228E2FFDAA}" type="datetime11">
              <a:rPr lang="fr-FR" smtClean="0"/>
              <a:t>07:53:29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40996" name="AutoShape 4"/>
          <p:cNvSpPr>
            <a:spLocks noChangeArrowheads="1"/>
          </p:cNvSpPr>
          <p:nvPr/>
        </p:nvSpPr>
        <p:spPr bwMode="auto">
          <a:xfrm>
            <a:off x="615106" y="3113211"/>
            <a:ext cx="4356100" cy="531813"/>
          </a:xfrm>
          <a:prstGeom prst="wedgeRoundRectCallout">
            <a:avLst>
              <a:gd name="adj1" fmla="val -37483"/>
              <a:gd name="adj2" fmla="val -186971"/>
              <a:gd name="adj3" fmla="val 1666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Définition d'une constante</a:t>
            </a:r>
          </a:p>
        </p:txBody>
      </p:sp>
      <p:sp>
        <p:nvSpPr>
          <p:cNvPr id="340997" name="AutoShape 5"/>
          <p:cNvSpPr>
            <a:spLocks noChangeArrowheads="1"/>
          </p:cNvSpPr>
          <p:nvPr/>
        </p:nvSpPr>
        <p:spPr bwMode="auto">
          <a:xfrm>
            <a:off x="609600" y="5067027"/>
            <a:ext cx="4325937" cy="531813"/>
          </a:xfrm>
          <a:prstGeom prst="wedgeRoundRectCallout">
            <a:avLst>
              <a:gd name="adj1" fmla="val -37842"/>
              <a:gd name="adj2" fmla="val 103266"/>
              <a:gd name="adj3" fmla="val 1666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Utilisation de la constante</a:t>
            </a:r>
          </a:p>
        </p:txBody>
      </p:sp>
      <p:sp>
        <p:nvSpPr>
          <p:cNvPr id="340998" name="AutoShape 6"/>
          <p:cNvSpPr>
            <a:spLocks noChangeArrowheads="1"/>
          </p:cNvSpPr>
          <p:nvPr/>
        </p:nvSpPr>
        <p:spPr bwMode="auto">
          <a:xfrm>
            <a:off x="2335634" y="1265597"/>
            <a:ext cx="928688" cy="531813"/>
          </a:xfrm>
          <a:prstGeom prst="wedgeRoundRectCallout">
            <a:avLst>
              <a:gd name="adj1" fmla="val -41921"/>
              <a:gd name="adj2" fmla="val 10864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nom</a:t>
            </a:r>
          </a:p>
        </p:txBody>
      </p:sp>
      <p:sp>
        <p:nvSpPr>
          <p:cNvPr id="340999" name="AutoShape 7"/>
          <p:cNvSpPr>
            <a:spLocks noChangeArrowheads="1"/>
          </p:cNvSpPr>
          <p:nvPr/>
        </p:nvSpPr>
        <p:spPr bwMode="auto">
          <a:xfrm>
            <a:off x="5179071" y="1265596"/>
            <a:ext cx="1209675" cy="531813"/>
          </a:xfrm>
          <a:prstGeom prst="wedgeRoundRectCallout">
            <a:avLst>
              <a:gd name="adj1" fmla="val -40092"/>
              <a:gd name="adj2" fmla="val 103355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valeur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319F4FE4-4A7A-4ADC-B8BC-A9ADF8A65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06" y="3113211"/>
            <a:ext cx="4356100" cy="531813"/>
          </a:xfrm>
          <a:prstGeom prst="wedgeRoundRectCallout">
            <a:avLst>
              <a:gd name="adj1" fmla="val -38303"/>
              <a:gd name="adj2" fmla="val 249596"/>
              <a:gd name="adj3" fmla="val 1666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Définition d'une constante</a:t>
            </a: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ADA72708-C83E-4B3A-A5B9-2DBDB5C3B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634" y="3825329"/>
            <a:ext cx="928688" cy="531813"/>
          </a:xfrm>
          <a:prstGeom prst="wedgeRoundRectCallout">
            <a:avLst>
              <a:gd name="adj1" fmla="val -41921"/>
              <a:gd name="adj2" fmla="val 10864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nom</a:t>
            </a: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DC5E0F73-BE56-4EDE-AD4E-E2801C502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071" y="3825328"/>
            <a:ext cx="1209675" cy="531813"/>
          </a:xfrm>
          <a:prstGeom prst="wedgeRoundRectCallout">
            <a:avLst>
              <a:gd name="adj1" fmla="val -40092"/>
              <a:gd name="adj2" fmla="val 103355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valeur</a:t>
            </a:r>
          </a:p>
        </p:txBody>
      </p:sp>
      <p:sp>
        <p:nvSpPr>
          <p:cNvPr id="16" name="AutoShape 5">
            <a:extLst>
              <a:ext uri="{FF2B5EF4-FFF2-40B4-BE49-F238E27FC236}">
                <a16:creationId xmlns:a16="http://schemas.microsoft.com/office/drawing/2014/main" id="{F38E3657-FAA1-4E76-9CAD-0C7FF8E80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2760" y="2317001"/>
            <a:ext cx="4505146" cy="13280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 convention, les constantes</a:t>
            </a:r>
          </a:p>
          <a:p>
            <a:pPr eaLnBrk="1" hangingPunct="1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sont nommées en</a:t>
            </a:r>
          </a:p>
          <a:p>
            <a:pPr eaLnBrk="1" hangingPunct="1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SCREAMING_SNAKE_CASE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6" grpId="0" animBg="1"/>
      <p:bldP spid="340997" grpId="0" animBg="1"/>
      <p:bldP spid="340998" grpId="0" animBg="1"/>
      <p:bldP spid="340999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Chaînes de caractères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B3E747-D7F9-4EB8-819D-0780B0083A2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4DD8EB-5043-4181-921E-50BD9B64F9BF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Substitution/interprétation de variables dans les chaînes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Guillemets doubles</a:t>
            </a:r>
          </a:p>
          <a:p>
            <a:pPr marL="0" indent="0">
              <a:buNone/>
            </a:pPr>
            <a:r>
              <a:rPr lang="fr-FR" sz="2400" b="1" i="0" dirty="0">
                <a:solidFill>
                  <a:srgbClr val="660000"/>
                </a:solidFill>
                <a:latin typeface="Consolas" panose="020B0609020204030204" pitchFamily="49" charset="0"/>
              </a:rPr>
              <a:t>	$a</a:t>
            </a:r>
            <a:r>
              <a:rPr lang="fr-FR" sz="2400" b="1" i="0" dirty="0">
                <a:solidFill>
                  <a:srgbClr val="080808"/>
                </a:solidFill>
                <a:latin typeface="Consolas" panose="020B0609020204030204" pitchFamily="49" charset="0"/>
              </a:rPr>
              <a:t>=</a:t>
            </a:r>
            <a:r>
              <a:rPr lang="fr-FR" sz="2400" b="1" i="0" dirty="0">
                <a:solidFill>
                  <a:srgbClr val="067D17"/>
                </a:solidFill>
                <a:latin typeface="Consolas" panose="020B0609020204030204" pitchFamily="49" charset="0"/>
              </a:rPr>
              <a:t>"chaîne"</a:t>
            </a:r>
            <a:r>
              <a:rPr lang="fr-FR" sz="2400" b="1" i="0" dirty="0"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lang="fr-FR" sz="2400" b="1" i="0" dirty="0"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lang="fr-FR" sz="2400" b="1" i="0" dirty="0">
                <a:solidFill>
                  <a:srgbClr val="080808"/>
                </a:solidFill>
                <a:latin typeface="Consolas" panose="020B0609020204030204" pitchFamily="49" charset="0"/>
              </a:rPr>
              <a:t>	</a:t>
            </a:r>
            <a:r>
              <a:rPr lang="fr-FR" sz="2400" b="1" i="0" dirty="0">
                <a:solidFill>
                  <a:srgbClr val="660000"/>
                </a:solidFill>
                <a:latin typeface="Consolas" panose="020B0609020204030204" pitchFamily="49" charset="0"/>
              </a:rPr>
              <a:t>$b</a:t>
            </a:r>
            <a:r>
              <a:rPr lang="fr-FR" sz="2400" b="1" i="0" dirty="0">
                <a:solidFill>
                  <a:srgbClr val="080808"/>
                </a:solidFill>
                <a:latin typeface="Consolas" panose="020B0609020204030204" pitchFamily="49" charset="0"/>
              </a:rPr>
              <a:t>=</a:t>
            </a:r>
            <a:r>
              <a:rPr lang="fr-FR" sz="2400" b="1" i="0" dirty="0">
                <a:solidFill>
                  <a:srgbClr val="067D17"/>
                </a:solidFill>
                <a:latin typeface="Consolas" panose="020B0609020204030204" pitchFamily="49" charset="0"/>
              </a:rPr>
              <a:t>"voici une </a:t>
            </a:r>
            <a:r>
              <a:rPr lang="fr-FR" sz="2400" b="1" i="0" dirty="0">
                <a:solidFill>
                  <a:srgbClr val="660000"/>
                </a:solidFill>
                <a:latin typeface="Consolas" panose="020B0609020204030204" pitchFamily="49" charset="0"/>
              </a:rPr>
              <a:t>$a</a:t>
            </a:r>
            <a:r>
              <a:rPr lang="fr-FR" sz="2400" b="1" i="0" dirty="0">
                <a:solidFill>
                  <a:srgbClr val="067D17"/>
                </a:solidFill>
                <a:latin typeface="Consolas" panose="020B0609020204030204" pitchFamily="49" charset="0"/>
              </a:rPr>
              <a:t>"</a:t>
            </a:r>
            <a:r>
              <a:rPr lang="fr-FR" sz="2400" b="1" i="0" dirty="0"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lang="fr-FR" sz="2400" b="0" i="0" dirty="0">
                <a:solidFill>
                  <a:srgbClr val="080808"/>
                </a:solidFill>
                <a:latin typeface="JetBrains Mono"/>
              </a:rPr>
            </a:br>
            <a:endParaRPr lang="fr-FR" sz="2400" b="0" i="0" dirty="0">
              <a:solidFill>
                <a:srgbClr val="080808"/>
              </a:solidFill>
              <a:latin typeface="JetBrains Mono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FR" dirty="0"/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Guillemets simples</a:t>
            </a:r>
          </a:p>
          <a:p>
            <a:pPr marL="0" indent="0">
              <a:buNone/>
            </a:pPr>
            <a:r>
              <a:rPr lang="fr-FR" sz="2400" b="1" i="0" dirty="0">
                <a:solidFill>
                  <a:srgbClr val="660000"/>
                </a:solidFill>
                <a:latin typeface="Consolas" panose="020B0609020204030204" pitchFamily="49" charset="0"/>
              </a:rPr>
              <a:t>	$a</a:t>
            </a:r>
            <a:r>
              <a:rPr lang="fr-FR" sz="2400" b="1" i="0" dirty="0">
                <a:solidFill>
                  <a:srgbClr val="080808"/>
                </a:solidFill>
                <a:latin typeface="Consolas" panose="020B0609020204030204" pitchFamily="49" charset="0"/>
              </a:rPr>
              <a:t>=</a:t>
            </a:r>
            <a:r>
              <a:rPr lang="fr-FR" sz="2400" b="1" i="0" dirty="0">
                <a:solidFill>
                  <a:srgbClr val="067D17"/>
                </a:solidFill>
                <a:latin typeface="Consolas" panose="020B0609020204030204" pitchFamily="49" charset="0"/>
              </a:rPr>
              <a:t>'chaîne'</a:t>
            </a:r>
            <a:r>
              <a:rPr lang="fr-FR" sz="2400" b="1" i="0" dirty="0"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lang="fr-FR" sz="2400" b="1" i="0" dirty="0"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lang="fr-FR" sz="2400" b="1" i="0" dirty="0">
                <a:solidFill>
                  <a:srgbClr val="080808"/>
                </a:solidFill>
                <a:latin typeface="Consolas" panose="020B0609020204030204" pitchFamily="49" charset="0"/>
              </a:rPr>
              <a:t>	</a:t>
            </a:r>
            <a:r>
              <a:rPr lang="fr-FR" sz="2400" b="1" i="0" dirty="0">
                <a:solidFill>
                  <a:srgbClr val="660000"/>
                </a:solidFill>
                <a:latin typeface="Consolas" panose="020B0609020204030204" pitchFamily="49" charset="0"/>
              </a:rPr>
              <a:t>$b</a:t>
            </a:r>
            <a:r>
              <a:rPr lang="fr-FR" sz="2400" b="1" i="0" dirty="0">
                <a:solidFill>
                  <a:srgbClr val="080808"/>
                </a:solidFill>
                <a:latin typeface="Consolas" panose="020B0609020204030204" pitchFamily="49" charset="0"/>
              </a:rPr>
              <a:t>=</a:t>
            </a:r>
            <a:r>
              <a:rPr lang="fr-FR" sz="2400" b="1" i="0" dirty="0">
                <a:solidFill>
                  <a:srgbClr val="067D17"/>
                </a:solidFill>
                <a:latin typeface="Consolas" panose="020B0609020204030204" pitchFamily="49" charset="0"/>
              </a:rPr>
              <a:t>'voici une $a'</a:t>
            </a:r>
            <a:r>
              <a:rPr lang="fr-FR" sz="2400" b="1" i="0" dirty="0"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lang="fr-FR" sz="2400" b="1" i="0" dirty="0">
                <a:solidFill>
                  <a:srgbClr val="080808"/>
                </a:solidFill>
                <a:latin typeface="Consolas" panose="020B0609020204030204" pitchFamily="49" charset="0"/>
              </a:rPr>
            </a:br>
            <a:endParaRPr lang="fr-FR" sz="28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FR" dirty="0"/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dirty="0">
                <a:ea typeface="+mn-ea"/>
                <a:cs typeface="+mn-cs"/>
              </a:rPr>
              <a:t>Bonnes pratiques : </a:t>
            </a:r>
            <a:r>
              <a:rPr lang="fr-FR" sz="2800" dirty="0">
                <a:solidFill>
                  <a:schemeClr val="accent2"/>
                </a:solidFill>
                <a:ea typeface="+mn-ea"/>
                <a:cs typeface="+mn-cs"/>
              </a:rPr>
              <a:t>chaînes à guillemets simples</a:t>
            </a:r>
            <a:r>
              <a:rPr lang="fr-FR" sz="2800" dirty="0">
                <a:ea typeface="+mn-ea"/>
                <a:cs typeface="+mn-cs"/>
              </a:rPr>
              <a:t> 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DD2D71-D3BB-4BC8-86D4-5044B475320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AE839BA-3C32-4ADB-B776-66C77DA9A423}" type="datetime11">
              <a:rPr lang="fr-FR" smtClean="0"/>
              <a:t>07:53:29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25636" name="AutoShape 4"/>
          <p:cNvSpPr>
            <a:spLocks noChangeArrowheads="1"/>
          </p:cNvSpPr>
          <p:nvPr/>
        </p:nvSpPr>
        <p:spPr bwMode="auto">
          <a:xfrm>
            <a:off x="6488114" y="1774652"/>
            <a:ext cx="1239113" cy="4086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anchor="ctr"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chaîne</a:t>
            </a:r>
          </a:p>
        </p:txBody>
      </p:sp>
      <p:sp>
        <p:nvSpPr>
          <p:cNvPr id="325637" name="AutoShape 5"/>
          <p:cNvSpPr>
            <a:spLocks noChangeArrowheads="1"/>
          </p:cNvSpPr>
          <p:nvPr/>
        </p:nvSpPr>
        <p:spPr bwMode="auto">
          <a:xfrm>
            <a:off x="6488114" y="4293096"/>
            <a:ext cx="2274324" cy="4086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anchor="ctr"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voici une </a:t>
            </a:r>
            <a:r>
              <a:rPr lang="fr-F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$a</a:t>
            </a:r>
          </a:p>
        </p:txBody>
      </p:sp>
      <p:sp>
        <p:nvSpPr>
          <p:cNvPr id="325638" name="AutoShape 6"/>
          <p:cNvSpPr>
            <a:spLocks noChangeArrowheads="1"/>
          </p:cNvSpPr>
          <p:nvPr/>
        </p:nvSpPr>
        <p:spPr bwMode="auto">
          <a:xfrm>
            <a:off x="6488114" y="3853359"/>
            <a:ext cx="1239113" cy="4086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anchor="ctr"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chaîne</a:t>
            </a:r>
          </a:p>
        </p:txBody>
      </p:sp>
      <p:sp>
        <p:nvSpPr>
          <p:cNvPr id="325639" name="AutoShape 7"/>
          <p:cNvSpPr>
            <a:spLocks noChangeArrowheads="1"/>
          </p:cNvSpPr>
          <p:nvPr/>
        </p:nvSpPr>
        <p:spPr bwMode="auto">
          <a:xfrm>
            <a:off x="6488114" y="2204864"/>
            <a:ext cx="3018837" cy="4086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anchor="ctr"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voici une </a:t>
            </a:r>
            <a:r>
              <a:rPr lang="fr-F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chaîne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6" grpId="0" animBg="1"/>
      <p:bldP spid="325637" grpId="0" animBg="1"/>
      <p:bldP spid="325638" grpId="0" animBg="1"/>
      <p:bldP spid="3256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Substitution/interprétation de variables dans les chaînes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Syntaxe </a:t>
            </a:r>
            <a:r>
              <a:rPr lang="fr-FR" i="1" dirty="0" err="1"/>
              <a:t>HereDoc</a:t>
            </a:r>
            <a:endParaRPr lang="fr-FR" i="1" dirty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fr-FR" sz="2400" b="1" dirty="0">
                <a:solidFill>
                  <a:srgbClr val="660000"/>
                </a:solidFill>
                <a:latin typeface="Consolas" panose="020B0609020204030204" pitchFamily="49" charset="0"/>
              </a:rPr>
              <a:t>	$a</a:t>
            </a:r>
            <a: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67D17"/>
                </a:solidFill>
                <a:latin typeface="Consolas" panose="020B0609020204030204" pitchFamily="49" charset="0"/>
              </a:rPr>
              <a:t>'chaîne'</a:t>
            </a:r>
            <a: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  <a:t>	</a:t>
            </a:r>
            <a:r>
              <a:rPr lang="fr-FR" sz="2400" b="1" dirty="0">
                <a:solidFill>
                  <a:srgbClr val="660000"/>
                </a:solidFill>
                <a:latin typeface="Consolas" panose="020B0609020204030204" pitchFamily="49" charset="0"/>
              </a:rPr>
              <a:t>$b</a:t>
            </a:r>
            <a: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  <a:t>=&lt;&lt;&lt;IDENTIFIANT</a:t>
            </a:r>
            <a:b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  <a:t>	</a:t>
            </a:r>
            <a:r>
              <a:rPr lang="fr-FR" sz="2400" b="1" dirty="0">
                <a:solidFill>
                  <a:srgbClr val="067D17"/>
                </a:solidFill>
                <a:latin typeface="Consolas" panose="020B0609020204030204" pitchFamily="49" charset="0"/>
              </a:rPr>
              <a:t>voici une </a:t>
            </a:r>
            <a:r>
              <a:rPr lang="fr-FR" sz="2400" b="1" dirty="0">
                <a:solidFill>
                  <a:srgbClr val="660000"/>
                </a:solidFill>
                <a:latin typeface="Consolas" panose="020B0609020204030204" pitchFamily="49" charset="0"/>
              </a:rPr>
              <a:t>$a</a:t>
            </a:r>
            <a:br>
              <a:rPr lang="fr-FR" sz="2400" b="1" dirty="0">
                <a:solidFill>
                  <a:srgbClr val="067D17"/>
                </a:solidFill>
                <a:latin typeface="Consolas" panose="020B0609020204030204" pitchFamily="49" charset="0"/>
              </a:rPr>
            </a:br>
            <a:r>
              <a:rPr lang="fr-FR" sz="2400" b="1" dirty="0">
                <a:solidFill>
                  <a:srgbClr val="067D17"/>
                </a:solidFill>
                <a:latin typeface="Consolas" panose="020B0609020204030204" pitchFamily="49" charset="0"/>
              </a:rPr>
              <a:t>	sur deux lignes;-)</a:t>
            </a:r>
            <a:b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  <a:t>	IDENTIFIANT;</a:t>
            </a:r>
            <a:endParaRPr lang="fr-FR" sz="2400" dirty="0">
              <a:solidFill>
                <a:srgbClr val="080808"/>
              </a:solidFill>
              <a:latin typeface="JetBrains Mono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Syntaxe </a:t>
            </a:r>
            <a:r>
              <a:rPr lang="fr-FR" i="1" dirty="0" err="1"/>
              <a:t>NowDoc</a:t>
            </a:r>
            <a:r>
              <a:rPr lang="fr-FR" dirty="0"/>
              <a:t> (PHP 5.3)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fr-FR" sz="2400" b="1" dirty="0">
                <a:solidFill>
                  <a:srgbClr val="660000"/>
                </a:solidFill>
                <a:latin typeface="Consolas" panose="020B0609020204030204" pitchFamily="49" charset="0"/>
              </a:rPr>
              <a:t>	$a</a:t>
            </a:r>
            <a: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  <a:t>=</a:t>
            </a:r>
            <a:r>
              <a:rPr lang="fr-FR" sz="2400" b="1" dirty="0">
                <a:solidFill>
                  <a:srgbClr val="067D17"/>
                </a:solidFill>
                <a:latin typeface="Consolas" panose="020B0609020204030204" pitchFamily="49" charset="0"/>
              </a:rPr>
              <a:t>'chaîne'</a:t>
            </a:r>
            <a: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  <a:t>	</a:t>
            </a:r>
            <a:r>
              <a:rPr lang="fr-FR" sz="2400" b="1" dirty="0">
                <a:solidFill>
                  <a:srgbClr val="660000"/>
                </a:solidFill>
                <a:latin typeface="Consolas" panose="020B0609020204030204" pitchFamily="49" charset="0"/>
              </a:rPr>
              <a:t>$b</a:t>
            </a:r>
            <a: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  <a:t>=&lt;&lt;&lt;'IDENTIFIANT'</a:t>
            </a:r>
            <a:b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  <a:t>	</a:t>
            </a:r>
            <a:r>
              <a:rPr lang="fr-FR" sz="2400" b="1" dirty="0">
                <a:solidFill>
                  <a:srgbClr val="067D17"/>
                </a:solidFill>
                <a:latin typeface="Consolas" panose="020B0609020204030204" pitchFamily="49" charset="0"/>
              </a:rPr>
              <a:t>voici une $a</a:t>
            </a:r>
            <a:br>
              <a:rPr lang="fr-FR" sz="2400" b="1" dirty="0">
                <a:solidFill>
                  <a:srgbClr val="067D17"/>
                </a:solidFill>
                <a:latin typeface="Consolas" panose="020B0609020204030204" pitchFamily="49" charset="0"/>
              </a:rPr>
            </a:br>
            <a:r>
              <a:rPr lang="fr-FR" sz="2400" b="1" dirty="0">
                <a:solidFill>
                  <a:srgbClr val="067D17"/>
                </a:solidFill>
                <a:latin typeface="Consolas" panose="020B0609020204030204" pitchFamily="49" charset="0"/>
              </a:rPr>
              <a:t>	sur deux lignes;-)</a:t>
            </a:r>
            <a:b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  <a:t>	IDENTIFIANT;</a:t>
            </a:r>
          </a:p>
          <a:p>
            <a:pPr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080808"/>
                </a:solidFill>
                <a:latin typeface="Consolas" panose="020B0609020204030204" pitchFamily="49" charset="0"/>
              </a:rPr>
              <a:t>IDENTIFIANT</a:t>
            </a:r>
            <a:r>
              <a:rPr lang="fr-FR" dirty="0"/>
              <a:t> au choix, après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&lt;&lt;&lt;</a:t>
            </a:r>
            <a:r>
              <a:rPr lang="fr-FR" dirty="0"/>
              <a:t> et seul sur la ligne pour la fin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2BD823-DAE9-416D-B452-5225C60B81E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CE60AE6-497A-43FA-A2A3-508B16D82F77}" type="datetime11">
              <a:rPr lang="fr-FR" smtClean="0"/>
              <a:t>07:53:29</a:t>
            </a:fld>
            <a:endParaRPr lang="fr-FR" dirty="0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25640" name="AutoShape 8"/>
          <p:cNvSpPr>
            <a:spLocks noChangeArrowheads="1"/>
          </p:cNvSpPr>
          <p:nvPr/>
        </p:nvSpPr>
        <p:spPr bwMode="auto">
          <a:xfrm>
            <a:off x="7392145" y="1776890"/>
            <a:ext cx="1239113" cy="4086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anchor="ctr"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chaîne</a:t>
            </a:r>
          </a:p>
        </p:txBody>
      </p:sp>
      <p:sp>
        <p:nvSpPr>
          <p:cNvPr id="325641" name="AutoShape 9"/>
          <p:cNvSpPr>
            <a:spLocks noChangeArrowheads="1"/>
          </p:cNvSpPr>
          <p:nvPr/>
        </p:nvSpPr>
        <p:spPr bwMode="auto">
          <a:xfrm>
            <a:off x="7392144" y="2467927"/>
            <a:ext cx="3305927" cy="8172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anchor="ctr"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voici une </a:t>
            </a:r>
            <a:r>
              <a:rPr lang="fr-F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chaîne</a:t>
            </a:r>
          </a:p>
          <a:p>
            <a:pPr eaLnBrk="1" hangingPunct="1"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sur deux lignes;-)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7392145" y="4008915"/>
            <a:ext cx="1239113" cy="4086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anchor="ctr"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chaîne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7392144" y="4699952"/>
            <a:ext cx="3305927" cy="8172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anchor="ctr"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voici une </a:t>
            </a:r>
            <a:r>
              <a:rPr lang="fr-F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$a</a:t>
            </a:r>
          </a:p>
          <a:p>
            <a:pPr eaLnBrk="1" hangingPunct="1"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sur deux lignes;-)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0" grpId="0" animBg="1"/>
      <p:bldP spid="325641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A61E6F-849F-E3CD-8A87-D1510E99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Spécificités de l’</a:t>
            </a:r>
            <a:r>
              <a:rPr lang="fr-FR" sz="3200" b="1" dirty="0">
                <a:solidFill>
                  <a:srgbClr val="080808"/>
                </a:solidFill>
                <a:latin typeface="Consolas" panose="020B0609020204030204" pitchFamily="49" charset="0"/>
              </a:rPr>
              <a:t>IDENTIFIANT</a:t>
            </a:r>
            <a:r>
              <a:rPr lang="fr-FR" dirty="0"/>
              <a:t> en </a:t>
            </a:r>
            <a:r>
              <a:rPr lang="fr-FR" i="1" dirty="0" err="1"/>
              <a:t>HereDoc</a:t>
            </a:r>
            <a:r>
              <a:rPr lang="fr-FR" dirty="0"/>
              <a:t> et </a:t>
            </a:r>
            <a:r>
              <a:rPr lang="fr-FR" i="1" dirty="0" err="1"/>
              <a:t>NowDoc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13CD86-9082-706C-D13D-009AD0897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Historiquement, aucune indentation possible ni caractère après l’</a:t>
            </a:r>
            <a:r>
              <a:rPr lang="fr-FR" sz="2800" b="1" dirty="0">
                <a:solidFill>
                  <a:srgbClr val="080808"/>
                </a:solidFill>
                <a:latin typeface="Consolas" panose="020B0609020204030204" pitchFamily="49" charset="0"/>
              </a:rPr>
              <a:t>IDENTIFIANT</a:t>
            </a:r>
            <a:r>
              <a:rPr lang="fr-FR" dirty="0"/>
              <a:t> (sauf « </a:t>
            </a:r>
            <a:r>
              <a:rPr lang="fr-FR" b="1" dirty="0"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r>
              <a:rPr lang="fr-FR" dirty="0"/>
              <a:t> »)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660000"/>
                </a:solidFill>
                <a:latin typeface="Consolas" panose="020B0609020204030204" pitchFamily="49" charset="0"/>
              </a:rPr>
              <a:t>$a</a:t>
            </a:r>
            <a: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  <a:t>=&lt;&lt;&lt;IDENTIFIANT</a:t>
            </a:r>
            <a:b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lang="fr-FR" sz="2400" b="1" dirty="0">
                <a:solidFill>
                  <a:srgbClr val="067D17"/>
                </a:solidFill>
                <a:latin typeface="Consolas" panose="020B0609020204030204" pitchFamily="49" charset="0"/>
              </a:rPr>
              <a:t>····ligne 1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67D17"/>
                </a:solidFill>
                <a:latin typeface="Consolas" panose="020B0609020204030204" pitchFamily="49" charset="0"/>
              </a:rPr>
              <a:t>····deuxième ligne</a:t>
            </a:r>
            <a:b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  <a:t>IDENTIFIANT;</a:t>
            </a:r>
            <a:endParaRPr lang="fr-FR" sz="2400" dirty="0">
              <a:solidFill>
                <a:srgbClr val="080808"/>
              </a:solidFill>
              <a:latin typeface="JetBrains Mono"/>
            </a:endParaRPr>
          </a:p>
          <a:p>
            <a:r>
              <a:rPr lang="fr-FR" dirty="0"/>
              <a:t>Aujourd’hui (PHP&gt;7.3), indentation possible de l’</a:t>
            </a:r>
            <a:r>
              <a:rPr lang="fr-FR" sz="2800" b="1" dirty="0">
                <a:solidFill>
                  <a:srgbClr val="080808"/>
                </a:solidFill>
                <a:latin typeface="Consolas" panose="020B0609020204030204" pitchFamily="49" charset="0"/>
              </a:rPr>
              <a:t>IDENTIFIANT</a:t>
            </a:r>
            <a:endParaRPr lang="fr-FR" dirty="0"/>
          </a:p>
          <a:p>
            <a:pPr marL="0" indent="0">
              <a:buNone/>
            </a:pPr>
            <a:r>
              <a:rPr lang="fr-FR" sz="2400" b="1" dirty="0">
                <a:solidFill>
                  <a:srgbClr val="660000"/>
                </a:solidFill>
                <a:latin typeface="Consolas" panose="020B0609020204030204" pitchFamily="49" charset="0"/>
              </a:rPr>
              <a:t>$a</a:t>
            </a:r>
            <a: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  <a:t>=&lt;&lt;&lt;IDENTIFIANT</a:t>
            </a:r>
            <a:b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lang="fr-FR" sz="2400" b="1" dirty="0">
                <a:solidFill>
                  <a:srgbClr val="067D17"/>
                </a:solidFill>
                <a:latin typeface="Consolas" panose="020B0609020204030204" pitchFamily="49" charset="0"/>
              </a:rPr>
              <a:t>····ligne 1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67D17"/>
                </a:solidFill>
                <a:latin typeface="Consolas" panose="020B0609020204030204" pitchFamily="49" charset="0"/>
              </a:rPr>
              <a:t>····deuxième ligne</a:t>
            </a:r>
            <a:b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lang="fr-FR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··</a:t>
            </a:r>
            <a:r>
              <a:rPr lang="fr-FR" sz="2400" b="1" dirty="0">
                <a:solidFill>
                  <a:srgbClr val="080808"/>
                </a:solidFill>
                <a:latin typeface="Consolas" panose="020B0609020204030204" pitchFamily="49" charset="0"/>
              </a:rPr>
              <a:t>IDENTIFIANT;</a:t>
            </a:r>
            <a:endParaRPr lang="fr-FR" sz="2400" dirty="0">
              <a:solidFill>
                <a:srgbClr val="080808"/>
              </a:solidFill>
              <a:latin typeface="JetBrains Mono"/>
            </a:endParaRP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B0F8A8-F5C6-8159-80E2-B44F30F0C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4242-6B10-4B6E-866C-24225CE250F3}" type="slidenum">
              <a:rPr lang="fr-FR" altLang="fr-FR" smtClean="0"/>
              <a:pPr/>
              <a:t>29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7AA4DA-A95E-A906-6834-E1692C0121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DC84FDF-2804-4BBA-9616-2949C49AB4AB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AAF179-304E-56E4-4F77-1279107808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E6A44A61-B46B-C167-5FDD-DE6F1A794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144" y="2467927"/>
            <a:ext cx="3364751" cy="8172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anchor="ctr"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····ligne 1</a:t>
            </a:r>
          </a:p>
          <a:p>
            <a:pPr eaLnBrk="1" hangingPunct="1">
              <a:defRPr/>
            </a:pPr>
            <a:r>
              <a:rPr lang="fr-FR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····deuxième ligne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08E5A04D-7F67-D32B-9011-9DBE2A54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144" y="4653136"/>
            <a:ext cx="2959517" cy="8172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anchor="ctr"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··ligne 1</a:t>
            </a:r>
          </a:p>
          <a:p>
            <a:pPr eaLnBrk="1" hangingPunct="1">
              <a:defRPr/>
            </a:pPr>
            <a:r>
              <a:rPr lang="fr-FR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··deuxième ligne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BEC5862-7290-8C5E-45F4-DAA4D1BE3788}"/>
              </a:ext>
            </a:extLst>
          </p:cNvPr>
          <p:cNvCxnSpPr>
            <a:cxnSpLocks/>
          </p:cNvCxnSpPr>
          <p:nvPr/>
        </p:nvCxnSpPr>
        <p:spPr bwMode="auto">
          <a:xfrm>
            <a:off x="1014802" y="4725144"/>
            <a:ext cx="0" cy="1152128"/>
          </a:xfrm>
          <a:prstGeom prst="line">
            <a:avLst/>
          </a:prstGeom>
          <a:solidFill>
            <a:srgbClr val="FFFFFF"/>
          </a:solidFill>
          <a:ln w="635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5F4BCA7-719F-817C-9F15-BD0FAB7CF338}"/>
              </a:ext>
            </a:extLst>
          </p:cNvPr>
          <p:cNvCxnSpPr>
            <a:cxnSpLocks/>
          </p:cNvCxnSpPr>
          <p:nvPr/>
        </p:nvCxnSpPr>
        <p:spPr bwMode="auto">
          <a:xfrm>
            <a:off x="695400" y="2636441"/>
            <a:ext cx="0" cy="1152128"/>
          </a:xfrm>
          <a:prstGeom prst="line">
            <a:avLst/>
          </a:prstGeom>
          <a:solidFill>
            <a:srgbClr val="FFFFFF"/>
          </a:solidFill>
          <a:ln w="635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AutoShape 5">
            <a:extLst>
              <a:ext uri="{FF2B5EF4-FFF2-40B4-BE49-F238E27FC236}">
                <a16:creationId xmlns:a16="http://schemas.microsoft.com/office/drawing/2014/main" id="{5003764F-6002-2EA0-850D-359662425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990" y="2621160"/>
            <a:ext cx="2253625" cy="5107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 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·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 » = espace</a:t>
            </a:r>
          </a:p>
        </p:txBody>
      </p:sp>
    </p:spTree>
    <p:extLst>
      <p:ext uri="{BB962C8B-B14F-4D97-AF65-F5344CB8AC3E}">
        <p14:creationId xmlns:p14="http://schemas.microsoft.com/office/powerpoint/2010/main" val="420798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79376" y="274638"/>
            <a:ext cx="11233248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Qu’est-ce que PHP ?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41439"/>
            <a:ext cx="10972800" cy="478472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Langage de </a:t>
            </a:r>
            <a:r>
              <a:rPr lang="fr-FR" dirty="0">
                <a:solidFill>
                  <a:schemeClr val="accent2"/>
                </a:solidFill>
              </a:rPr>
              <a:t>script</a:t>
            </a:r>
            <a:r>
              <a:rPr lang="fr-FR" dirty="0"/>
              <a:t>. Principalement utilisé </a:t>
            </a:r>
            <a:r>
              <a:rPr lang="fr-FR" dirty="0">
                <a:solidFill>
                  <a:schemeClr val="accent2"/>
                </a:solidFill>
              </a:rPr>
              <a:t>côté serveur</a:t>
            </a:r>
          </a:p>
          <a:p>
            <a:pPr eaLnBrk="1" hangingPunct="1">
              <a:defRPr/>
            </a:pPr>
            <a:r>
              <a:rPr lang="fr-FR" dirty="0"/>
              <a:t>Créé en 1994-1995 par </a:t>
            </a:r>
            <a:r>
              <a:rPr lang="fr-FR" dirty="0" err="1"/>
              <a:t>Rasmus</a:t>
            </a:r>
            <a:r>
              <a:rPr lang="fr-FR" dirty="0"/>
              <a:t> </a:t>
            </a:r>
            <a:r>
              <a:rPr lang="fr-FR" dirty="0" err="1"/>
              <a:t>Lerdorf</a:t>
            </a:r>
            <a:endParaRPr lang="fr-FR" dirty="0"/>
          </a:p>
          <a:p>
            <a:pPr eaLnBrk="1" hangingPunct="1">
              <a:defRPr/>
            </a:pPr>
            <a:r>
              <a:rPr lang="fr-FR" dirty="0"/>
              <a:t>Acronyme initial : </a:t>
            </a:r>
            <a:r>
              <a:rPr lang="fr-FR" b="1" dirty="0" err="1">
                <a:solidFill>
                  <a:schemeClr val="accent2"/>
                </a:solidFill>
              </a:rPr>
              <a:t>P</a:t>
            </a:r>
            <a:r>
              <a:rPr lang="fr-FR" dirty="0" err="1"/>
              <a:t>ersonal</a:t>
            </a:r>
            <a:r>
              <a:rPr lang="fr-FR" dirty="0"/>
              <a:t> </a:t>
            </a:r>
            <a:r>
              <a:rPr lang="fr-FR" b="1" dirty="0">
                <a:solidFill>
                  <a:schemeClr val="accent2"/>
                </a:solidFill>
              </a:rPr>
              <a:t>H</a:t>
            </a:r>
            <a:r>
              <a:rPr lang="fr-FR" dirty="0"/>
              <a:t>ome </a:t>
            </a:r>
            <a:r>
              <a:rPr lang="fr-FR" b="1" dirty="0">
                <a:solidFill>
                  <a:schemeClr val="accent2"/>
                </a:solidFill>
              </a:rPr>
              <a:t>P</a:t>
            </a:r>
            <a:r>
              <a:rPr lang="fr-FR" dirty="0"/>
              <a:t>age </a:t>
            </a:r>
          </a:p>
          <a:p>
            <a:pPr eaLnBrk="1" hangingPunct="1">
              <a:defRPr/>
            </a:pPr>
            <a:r>
              <a:rPr lang="fr-FR" dirty="0"/>
              <a:t>Acronyme récursif : </a:t>
            </a:r>
            <a:r>
              <a:rPr lang="fr-FR" b="1" dirty="0">
                <a:solidFill>
                  <a:schemeClr val="accent2"/>
                </a:solidFill>
              </a:rPr>
              <a:t>P</a:t>
            </a:r>
            <a:r>
              <a:rPr lang="fr-FR" dirty="0"/>
              <a:t>HP: </a:t>
            </a:r>
            <a:r>
              <a:rPr lang="fr-FR" b="1" dirty="0" err="1">
                <a:solidFill>
                  <a:schemeClr val="accent2"/>
                </a:solidFill>
              </a:rPr>
              <a:t>H</a:t>
            </a:r>
            <a:r>
              <a:rPr lang="fr-FR" dirty="0" err="1"/>
              <a:t>ypertext</a:t>
            </a:r>
            <a:r>
              <a:rPr lang="fr-FR" dirty="0"/>
              <a:t> </a:t>
            </a:r>
            <a:r>
              <a:rPr lang="fr-FR" b="1" dirty="0" err="1">
                <a:solidFill>
                  <a:schemeClr val="accent2"/>
                </a:solidFill>
              </a:rPr>
              <a:t>P</a:t>
            </a:r>
            <a:r>
              <a:rPr lang="fr-FR" dirty="0" err="1"/>
              <a:t>reprocessor</a:t>
            </a:r>
            <a:r>
              <a:rPr lang="fr-FR" dirty="0"/>
              <a:t> </a:t>
            </a:r>
          </a:p>
          <a:p>
            <a:pPr eaLnBrk="1" hangingPunct="1">
              <a:defRPr/>
            </a:pPr>
            <a:r>
              <a:rPr lang="fr-FR" dirty="0"/>
              <a:t>Langage multi plate-forme (UNIX / Windows…)</a:t>
            </a:r>
          </a:p>
          <a:p>
            <a:pPr eaLnBrk="1" hangingPunct="1">
              <a:defRPr/>
            </a:pPr>
            <a:r>
              <a:rPr lang="fr-FR" dirty="0"/>
              <a:t>Open Source</a:t>
            </a:r>
          </a:p>
          <a:p>
            <a:pPr eaLnBrk="1" hangingPunct="1">
              <a:defRPr/>
            </a:pPr>
            <a:r>
              <a:rPr lang="fr-FR" dirty="0"/>
              <a:t>≈80% des serveurs Web (https://w3techs.com, 03/2022)</a:t>
            </a:r>
          </a:p>
          <a:p>
            <a:pPr eaLnBrk="1" hangingPunct="1">
              <a:defRPr/>
            </a:pPr>
            <a:r>
              <a:rPr lang="fr-FR" dirty="0"/>
              <a:t>Versions actuelles : 8.0.x, </a:t>
            </a:r>
            <a:r>
              <a:rPr lang="fr-FR" dirty="0">
                <a:solidFill>
                  <a:schemeClr val="bg1"/>
                </a:solidFill>
              </a:rPr>
              <a:t>8.1.x</a:t>
            </a:r>
            <a:r>
              <a:rPr lang="fr-FR" dirty="0"/>
              <a:t> et 8.2.x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5D24BE-3E24-4B9E-B09C-F0E54E69DEB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AEEDB73-FD69-498C-836A-B1D2024EA6E7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La commande </a:t>
            </a:r>
            <a:r>
              <a:rPr lang="fr-FR" dirty="0" err="1"/>
              <a:t>echo</a:t>
            </a:r>
            <a:endParaRPr lang="fr-FR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Naïvement, permet </a:t>
            </a:r>
            <a:r>
              <a:rPr lang="fr-FR" dirty="0">
                <a:solidFill>
                  <a:schemeClr val="accent2"/>
                </a:solidFill>
              </a:rPr>
              <a:t>d’envoyer du texte au navigateur </a:t>
            </a:r>
            <a:r>
              <a:rPr lang="fr-FR" dirty="0"/>
              <a:t>du client (« écrire » la page au format HTML résultant de l’interprétation de PHP)</a:t>
            </a:r>
          </a:p>
          <a:p>
            <a:pPr lvl="1" eaLnBrk="1" hangingPunct="1">
              <a:defRPr/>
            </a:pPr>
            <a:r>
              <a:rPr lang="fr-FR" b="1" dirty="0" err="1">
                <a:solidFill>
                  <a:srgbClr val="A020F0"/>
                </a:solidFill>
                <a:latin typeface="Consolas" panose="020B0609020204030204" pitchFamily="49" charset="0"/>
                <a:cs typeface="Courier New" pitchFamily="49" charset="0"/>
              </a:rPr>
              <a:t>echo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 '</a:t>
            </a:r>
            <a:r>
              <a:rPr lang="fr-FR" b="1" dirty="0">
                <a:solidFill>
                  <a:srgbClr val="FF00FF"/>
                </a:solidFill>
                <a:latin typeface="Consolas" panose="020B0609020204030204" pitchFamily="49" charset="0"/>
                <a:cs typeface="Courier New" pitchFamily="49" charset="0"/>
              </a:rPr>
              <a:t>Bonjour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';</a:t>
            </a:r>
          </a:p>
          <a:p>
            <a:pPr lvl="1" eaLnBrk="1" hangingPunct="1">
              <a:defRPr/>
            </a:pP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nom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  <a:cs typeface="Courier New" pitchFamily="49" charset="0"/>
              </a:rPr>
              <a:t>= 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'</a:t>
            </a:r>
            <a:r>
              <a:rPr lang="fr-FR" b="1" dirty="0">
                <a:solidFill>
                  <a:srgbClr val="FF00FF"/>
                </a:solidFill>
                <a:latin typeface="Consolas" panose="020B0609020204030204" pitchFamily="49" charset="0"/>
                <a:cs typeface="Courier New" pitchFamily="49" charset="0"/>
              </a:rPr>
              <a:t>Marcel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'; </a:t>
            </a:r>
            <a:r>
              <a:rPr lang="fr-FR" b="1" dirty="0" err="1">
                <a:solidFill>
                  <a:srgbClr val="A020F0"/>
                </a:solidFill>
                <a:latin typeface="Consolas" panose="020B0609020204030204" pitchFamily="49" charset="0"/>
                <a:cs typeface="Courier New" pitchFamily="49" charset="0"/>
              </a:rPr>
              <a:t>echo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 "</a:t>
            </a:r>
            <a:r>
              <a:rPr lang="fr-FR" b="1" dirty="0">
                <a:solidFill>
                  <a:srgbClr val="FF00FF"/>
                </a:solidFill>
                <a:latin typeface="Consolas" panose="020B0609020204030204" pitchFamily="49" charset="0"/>
                <a:cs typeface="Courier New" pitchFamily="49" charset="0"/>
              </a:rPr>
              <a:t>Bonjour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nom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";</a:t>
            </a:r>
          </a:p>
          <a:p>
            <a:pPr eaLnBrk="1" hangingPunct="1">
              <a:defRPr/>
            </a:pPr>
            <a:r>
              <a:rPr lang="fr-FR" dirty="0"/>
              <a:t>Exactement, permet </a:t>
            </a:r>
            <a:r>
              <a:rPr lang="fr-FR" dirty="0">
                <a:solidFill>
                  <a:schemeClr val="accent2"/>
                </a:solidFill>
              </a:rPr>
              <a:t>d’envoyer des octets au navigateur</a:t>
            </a:r>
            <a:r>
              <a:rPr lang="fr-FR" dirty="0"/>
              <a:t> du client</a:t>
            </a:r>
          </a:p>
          <a:p>
            <a:pPr lvl="1" eaLnBrk="1" hangingPunct="1">
              <a:defRPr/>
            </a:pPr>
            <a:r>
              <a:rPr lang="fr-FR" dirty="0">
                <a:cs typeface="Courier New" pitchFamily="49" charset="0"/>
              </a:rPr>
              <a:t>Contenu HTML, XML, CSS, JavaScript, …</a:t>
            </a:r>
          </a:p>
          <a:p>
            <a:pPr lvl="1" eaLnBrk="1" hangingPunct="1">
              <a:defRPr/>
            </a:pPr>
            <a:r>
              <a:rPr lang="fr-FR" dirty="0">
                <a:cs typeface="Courier New" pitchFamily="49" charset="0"/>
              </a:rPr>
              <a:t>Données d'une image</a:t>
            </a:r>
          </a:p>
          <a:p>
            <a:pPr lvl="1" eaLnBrk="1" hangingPunct="1">
              <a:defRPr/>
            </a:pPr>
            <a:r>
              <a:rPr lang="fr-FR" dirty="0">
                <a:cs typeface="Courier New" pitchFamily="49" charset="0"/>
              </a:rPr>
              <a:t>Contenu d'un fichier PDF, Flash, etc.</a:t>
            </a:r>
          </a:p>
          <a:p>
            <a:pPr>
              <a:defRPr/>
            </a:pPr>
            <a:r>
              <a:rPr lang="fr-FR" dirty="0">
                <a:cs typeface="Courier New" pitchFamily="49" charset="0"/>
              </a:rPr>
              <a:t>Précisément, </a:t>
            </a:r>
            <a:r>
              <a:rPr lang="fr-FR" dirty="0">
                <a:solidFill>
                  <a:schemeClr val="accent2"/>
                </a:solidFill>
              </a:rPr>
              <a:t>remplit le corps de la réponse HTTP</a:t>
            </a:r>
            <a:r>
              <a:rPr lang="fr-FR" dirty="0">
                <a:cs typeface="Courier New" pitchFamily="49" charset="0"/>
              </a:rPr>
              <a:t> (la charge utile) et </a:t>
            </a:r>
            <a:r>
              <a:rPr lang="fr-FR" dirty="0">
                <a:solidFill>
                  <a:schemeClr val="accent2"/>
                </a:solidFill>
                <a:cs typeface="Courier New" pitchFamily="49" charset="0"/>
              </a:rPr>
              <a:t>engendre la production et l’envoi de la réponse HTTP complète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72DE4C-25F3-499C-B9F7-7E4EA9B2B4F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56275-AA8B-4B88-9EE2-B44A75125503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Hello world !</a:t>
            </a:r>
          </a:p>
        </p:txBody>
      </p:sp>
      <p:sp>
        <p:nvSpPr>
          <p:cNvPr id="410627" name="AutoShape 3"/>
          <p:cNvSpPr>
            <a:spLocks noGrp="1" noChangeArrowheads="1"/>
          </p:cNvSpPr>
          <p:nvPr>
            <p:ph idx="1"/>
          </p:nvPr>
        </p:nvSpPr>
        <p:spPr>
          <a:xfrm>
            <a:off x="8124892" y="1755776"/>
            <a:ext cx="3816350" cy="4081463"/>
          </a:xfrm>
          <a:prstGeom prst="roundRect">
            <a:avLst>
              <a:gd name="adj" fmla="val 3357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fr-FR" sz="1600" b="1" i="0" dirty="0">
                <a:solidFill>
                  <a:srgbClr val="0033B3"/>
                </a:solidFill>
                <a:latin typeface="Consolas" panose="020B0609020204030204" pitchFamily="49" charset="0"/>
              </a:rPr>
              <a:t>&lt;?</a:t>
            </a:r>
            <a:r>
              <a:rPr lang="fr-FR" sz="1600" b="1" i="0" dirty="0" err="1">
                <a:solidFill>
                  <a:srgbClr val="0033B3"/>
                </a:solidFill>
                <a:latin typeface="Consolas" panose="020B0609020204030204" pitchFamily="49" charset="0"/>
              </a:rPr>
              <a:t>php</a:t>
            </a:r>
            <a:br>
              <a:rPr lang="fr-FR" sz="1600" b="1" i="0" dirty="0">
                <a:solidFill>
                  <a:srgbClr val="0033B3"/>
                </a:solidFill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660000"/>
                </a:solidFill>
                <a:latin typeface="Consolas" panose="020B0609020204030204" pitchFamily="49" charset="0"/>
              </a:rPr>
              <a:t>$</a:t>
            </a:r>
            <a:r>
              <a:rPr lang="fr-FR" sz="1600" b="1" i="0" dirty="0" err="1">
                <a:solidFill>
                  <a:srgbClr val="660000"/>
                </a:solidFill>
                <a:latin typeface="Consolas" panose="020B0609020204030204" pitchFamily="49" charset="0"/>
              </a:rPr>
              <a:t>debut</a:t>
            </a:r>
            <a:r>
              <a:rPr lang="fr-FR" sz="1600" b="1" i="0" dirty="0">
                <a:solidFill>
                  <a:srgbClr val="660000"/>
                </a:solidFill>
                <a:latin typeface="Consolas" panose="020B0609020204030204" pitchFamily="49" charset="0"/>
              </a:rPr>
              <a:t> </a:t>
            </a:r>
            <a:r>
              <a:rPr lang="fr-FR" sz="1600" b="1" i="0" dirty="0">
                <a:solidFill>
                  <a:srgbClr val="080808"/>
                </a:solidFill>
                <a:latin typeface="Consolas" panose="020B0609020204030204" pitchFamily="49" charset="0"/>
              </a:rPr>
              <a:t>= &lt;&lt;&lt;HTML</a:t>
            </a:r>
            <a:br>
              <a:rPr lang="fr-FR" sz="1600" b="1" i="0" dirty="0"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067D17"/>
                </a:solidFill>
                <a:latin typeface="Consolas" panose="020B0609020204030204" pitchFamily="49" charset="0"/>
              </a:rPr>
              <a:t>&lt;html&gt;</a:t>
            </a:r>
            <a:br>
              <a:rPr lang="fr-FR" sz="1600" b="1" i="0" dirty="0">
                <a:solidFill>
                  <a:srgbClr val="067D17"/>
                </a:solidFill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067D17"/>
                </a:solidFill>
                <a:latin typeface="Consolas" panose="020B0609020204030204" pitchFamily="49" charset="0"/>
              </a:rPr>
              <a:t>  &lt;</a:t>
            </a:r>
            <a:r>
              <a:rPr lang="fr-FR" sz="1600" b="1" i="0" dirty="0" err="1">
                <a:solidFill>
                  <a:srgbClr val="067D17"/>
                </a:solidFill>
                <a:latin typeface="Consolas" panose="020B0609020204030204" pitchFamily="49" charset="0"/>
              </a:rPr>
              <a:t>head</a:t>
            </a:r>
            <a:r>
              <a:rPr lang="fr-FR" sz="1600" b="1" i="0" dirty="0">
                <a:solidFill>
                  <a:srgbClr val="067D17"/>
                </a:solidFill>
                <a:latin typeface="Consolas" panose="020B0609020204030204" pitchFamily="49" charset="0"/>
              </a:rPr>
              <a:t>&gt;</a:t>
            </a:r>
            <a:br>
              <a:rPr lang="fr-FR" sz="1600" b="1" i="0" dirty="0">
                <a:solidFill>
                  <a:srgbClr val="067D17"/>
                </a:solidFill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067D17"/>
                </a:solidFill>
                <a:latin typeface="Consolas" panose="020B0609020204030204" pitchFamily="49" charset="0"/>
              </a:rPr>
              <a:t>    &lt;</a:t>
            </a:r>
            <a:r>
              <a:rPr lang="fr-FR" sz="1600" b="1" i="0" dirty="0" err="1">
                <a:solidFill>
                  <a:srgbClr val="067D17"/>
                </a:solidFill>
                <a:latin typeface="Consolas" panose="020B0609020204030204" pitchFamily="49" charset="0"/>
              </a:rPr>
              <a:t>title</a:t>
            </a:r>
            <a:r>
              <a:rPr lang="fr-FR" sz="1600" b="1" i="0" dirty="0">
                <a:solidFill>
                  <a:srgbClr val="067D17"/>
                </a:solidFill>
                <a:latin typeface="Consolas" panose="020B0609020204030204" pitchFamily="49" charset="0"/>
              </a:rPr>
              <a:t>&gt;hello&lt;/</a:t>
            </a:r>
            <a:r>
              <a:rPr lang="fr-FR" sz="1600" b="1" i="0" dirty="0" err="1">
                <a:solidFill>
                  <a:srgbClr val="067D17"/>
                </a:solidFill>
                <a:latin typeface="Consolas" panose="020B0609020204030204" pitchFamily="49" charset="0"/>
              </a:rPr>
              <a:t>title</a:t>
            </a:r>
            <a:r>
              <a:rPr lang="fr-FR" sz="1600" b="1" i="0" dirty="0">
                <a:solidFill>
                  <a:srgbClr val="067D17"/>
                </a:solidFill>
                <a:latin typeface="Consolas" panose="020B0609020204030204" pitchFamily="49" charset="0"/>
              </a:rPr>
              <a:t>&gt;</a:t>
            </a:r>
            <a:br>
              <a:rPr lang="fr-FR" sz="1600" b="1" i="0" dirty="0">
                <a:solidFill>
                  <a:srgbClr val="067D17"/>
                </a:solidFill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067D17"/>
                </a:solidFill>
                <a:latin typeface="Consolas" panose="020B0609020204030204" pitchFamily="49" charset="0"/>
              </a:rPr>
              <a:t>  &lt;/</a:t>
            </a:r>
            <a:r>
              <a:rPr lang="fr-FR" sz="1600" b="1" i="0" dirty="0" err="1">
                <a:solidFill>
                  <a:srgbClr val="067D17"/>
                </a:solidFill>
                <a:latin typeface="Consolas" panose="020B0609020204030204" pitchFamily="49" charset="0"/>
              </a:rPr>
              <a:t>head</a:t>
            </a:r>
            <a:r>
              <a:rPr lang="fr-FR" sz="1600" b="1" i="0" dirty="0">
                <a:solidFill>
                  <a:srgbClr val="067D17"/>
                </a:solidFill>
                <a:latin typeface="Consolas" panose="020B0609020204030204" pitchFamily="49" charset="0"/>
              </a:rPr>
              <a:t>&gt;</a:t>
            </a:r>
            <a:br>
              <a:rPr lang="fr-FR" sz="1600" b="1" i="0" dirty="0">
                <a:solidFill>
                  <a:srgbClr val="067D17"/>
                </a:solidFill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067D17"/>
                </a:solidFill>
                <a:latin typeface="Consolas" panose="020B0609020204030204" pitchFamily="49" charset="0"/>
              </a:rPr>
              <a:t>  &lt;body&gt;\n</a:t>
            </a:r>
            <a:br>
              <a:rPr lang="fr-FR" sz="1600" b="1" i="0" dirty="0">
                <a:solidFill>
                  <a:srgbClr val="067D17"/>
                </a:solidFill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080808"/>
                </a:solidFill>
                <a:latin typeface="Consolas" panose="020B0609020204030204" pitchFamily="49" charset="0"/>
              </a:rPr>
              <a:t>HTML;</a:t>
            </a:r>
            <a:br>
              <a:rPr lang="fr-FR" sz="1600" b="1" i="0" dirty="0"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660000"/>
                </a:solidFill>
                <a:latin typeface="Consolas" panose="020B0609020204030204" pitchFamily="49" charset="0"/>
              </a:rPr>
              <a:t>$corps </a:t>
            </a:r>
            <a:r>
              <a:rPr lang="fr-FR" sz="1600" b="1" i="0" dirty="0">
                <a:solidFill>
                  <a:srgbClr val="080808"/>
                </a:solidFill>
                <a:latin typeface="Consolas" panose="020B0609020204030204" pitchFamily="49" charset="0"/>
              </a:rPr>
              <a:t>= </a:t>
            </a:r>
            <a:r>
              <a:rPr lang="fr-FR" sz="1600" b="1" i="0" dirty="0">
                <a:solidFill>
                  <a:srgbClr val="067D17"/>
                </a:solidFill>
                <a:latin typeface="Consolas" panose="020B0609020204030204" pitchFamily="49" charset="0"/>
              </a:rPr>
              <a:t>"Hello world!</a:t>
            </a:r>
            <a:r>
              <a:rPr lang="fr-FR" sz="1600" b="1" i="0" dirty="0">
                <a:solidFill>
                  <a:srgbClr val="0037A6"/>
                </a:solidFill>
                <a:latin typeface="Consolas" panose="020B0609020204030204" pitchFamily="49" charset="0"/>
              </a:rPr>
              <a:t>\n</a:t>
            </a:r>
            <a:r>
              <a:rPr lang="fr-FR" sz="1600" b="1" i="0" dirty="0">
                <a:solidFill>
                  <a:srgbClr val="067D17"/>
                </a:solidFill>
                <a:latin typeface="Consolas" panose="020B0609020204030204" pitchFamily="49" charset="0"/>
              </a:rPr>
              <a:t>"</a:t>
            </a:r>
            <a:r>
              <a:rPr lang="fr-FR" sz="1600" b="1" i="0" dirty="0"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lang="fr-FR" sz="1600" b="1" i="0" dirty="0"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660000"/>
                </a:solidFill>
                <a:latin typeface="Consolas" panose="020B0609020204030204" pitchFamily="49" charset="0"/>
              </a:rPr>
              <a:t>$fin   </a:t>
            </a:r>
            <a:r>
              <a:rPr lang="fr-FR" sz="1600" b="1" i="0" dirty="0">
                <a:solidFill>
                  <a:srgbClr val="080808"/>
                </a:solidFill>
                <a:latin typeface="Consolas" panose="020B0609020204030204" pitchFamily="49" charset="0"/>
              </a:rPr>
              <a:t>= &lt;&lt;&lt;HTML</a:t>
            </a:r>
            <a:br>
              <a:rPr lang="fr-FR" sz="1600" b="1" i="0" dirty="0"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067D17"/>
                </a:solidFill>
                <a:latin typeface="Consolas" panose="020B0609020204030204" pitchFamily="49" charset="0"/>
              </a:rPr>
              <a:t> &lt;/body&gt;</a:t>
            </a:r>
            <a:br>
              <a:rPr lang="fr-FR" sz="1600" b="1" i="0" dirty="0">
                <a:solidFill>
                  <a:srgbClr val="067D17"/>
                </a:solidFill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067D17"/>
                </a:solidFill>
                <a:latin typeface="Consolas" panose="020B0609020204030204" pitchFamily="49" charset="0"/>
              </a:rPr>
              <a:t>&lt;/html&gt;</a:t>
            </a:r>
            <a:br>
              <a:rPr lang="fr-FR" sz="1600" b="1" i="0" dirty="0">
                <a:solidFill>
                  <a:srgbClr val="067D17"/>
                </a:solidFill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080808"/>
                </a:solidFill>
                <a:latin typeface="Consolas" panose="020B0609020204030204" pitchFamily="49" charset="0"/>
              </a:rPr>
              <a:t>HTML;</a:t>
            </a:r>
            <a:br>
              <a:rPr lang="fr-FR" sz="1600" b="1" i="0" dirty="0"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lang="fr-FR" sz="1600" b="1" i="1" dirty="0">
                <a:solidFill>
                  <a:srgbClr val="8C8C8C"/>
                </a:solidFill>
                <a:latin typeface="Consolas" panose="020B0609020204030204" pitchFamily="49" charset="0"/>
              </a:rPr>
              <a:t>/* Envoi au client */</a:t>
            </a:r>
            <a:br>
              <a:rPr lang="fr-FR" sz="1600" b="1" i="1" dirty="0">
                <a:solidFill>
                  <a:srgbClr val="8C8C8C"/>
                </a:solidFill>
                <a:latin typeface="Consolas" panose="020B0609020204030204" pitchFamily="49" charset="0"/>
              </a:rPr>
            </a:br>
            <a:r>
              <a:rPr lang="fr-FR" sz="1600" b="1" i="0" dirty="0" err="1">
                <a:solidFill>
                  <a:srgbClr val="0033B3"/>
                </a:solidFill>
                <a:latin typeface="Consolas" panose="020B0609020204030204" pitchFamily="49" charset="0"/>
              </a:rPr>
              <a:t>echo</a:t>
            </a:r>
            <a:r>
              <a:rPr lang="fr-FR" sz="1600" b="1" i="0" dirty="0">
                <a:solidFill>
                  <a:srgbClr val="0033B3"/>
                </a:solidFill>
                <a:latin typeface="Consolas" panose="020B0609020204030204" pitchFamily="49" charset="0"/>
              </a:rPr>
              <a:t>  </a:t>
            </a:r>
            <a:r>
              <a:rPr lang="fr-FR" sz="1600" b="1" i="0" dirty="0">
                <a:solidFill>
                  <a:srgbClr val="660000"/>
                </a:solidFill>
                <a:latin typeface="Consolas" panose="020B0609020204030204" pitchFamily="49" charset="0"/>
              </a:rPr>
              <a:t>$</a:t>
            </a:r>
            <a:r>
              <a:rPr lang="fr-FR" sz="1600" b="1" i="0" dirty="0" err="1">
                <a:solidFill>
                  <a:srgbClr val="660000"/>
                </a:solidFill>
                <a:latin typeface="Consolas" panose="020B0609020204030204" pitchFamily="49" charset="0"/>
              </a:rPr>
              <a:t>debut</a:t>
            </a:r>
            <a:r>
              <a:rPr lang="fr-FR" sz="1600" b="1" i="0" dirty="0">
                <a:solidFill>
                  <a:srgbClr val="660000"/>
                </a:solidFill>
                <a:latin typeface="Consolas" panose="020B0609020204030204" pitchFamily="49" charset="0"/>
              </a:rPr>
              <a:t> </a:t>
            </a:r>
            <a:r>
              <a:rPr lang="fr-FR" sz="1600" b="1" i="0" dirty="0">
                <a:solidFill>
                  <a:srgbClr val="080808"/>
                </a:solidFill>
                <a:latin typeface="Consolas" panose="020B0609020204030204" pitchFamily="49" charset="0"/>
              </a:rPr>
              <a:t>. </a:t>
            </a:r>
            <a:r>
              <a:rPr lang="fr-FR" sz="1600" b="1" i="0" dirty="0">
                <a:solidFill>
                  <a:srgbClr val="660000"/>
                </a:solidFill>
                <a:latin typeface="Consolas" panose="020B0609020204030204" pitchFamily="49" charset="0"/>
              </a:rPr>
              <a:t>$corps </a:t>
            </a:r>
            <a:r>
              <a:rPr lang="fr-FR" sz="1600" b="1" i="0" dirty="0">
                <a:solidFill>
                  <a:srgbClr val="080808"/>
                </a:solidFill>
                <a:latin typeface="Consolas" panose="020B0609020204030204" pitchFamily="49" charset="0"/>
              </a:rPr>
              <a:t>. </a:t>
            </a:r>
            <a:r>
              <a:rPr lang="fr-FR" sz="1600" b="1" i="0" dirty="0">
                <a:solidFill>
                  <a:srgbClr val="660000"/>
                </a:solidFill>
                <a:latin typeface="Consolas" panose="020B0609020204030204" pitchFamily="49" charset="0"/>
              </a:rPr>
              <a:t>$fin</a:t>
            </a:r>
            <a:r>
              <a:rPr lang="fr-FR" sz="1600" b="1" i="0" dirty="0"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endParaRPr lang="fr-FR" sz="1600" b="1" dirty="0">
              <a:solidFill>
                <a:srgbClr val="000000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1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DD229B-A757-48CA-A56A-CFC7454CB16A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fr-FR" altLang="fr-FR" sz="1200"/>
          </a:p>
        </p:txBody>
      </p:sp>
      <p:sp>
        <p:nvSpPr>
          <p:cNvPr id="13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D0C4C9C-26CF-4D21-BB6D-822899A5B59E}" type="datetime11">
              <a:rPr lang="fr-FR" smtClean="0"/>
              <a:t>07:53:29</a:t>
            </a:fld>
            <a:endParaRPr lang="fr-FR"/>
          </a:p>
        </p:txBody>
      </p:sp>
      <p:sp>
        <p:nvSpPr>
          <p:cNvPr id="14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410628" name="AutoShape 4"/>
          <p:cNvSpPr>
            <a:spLocks noChangeArrowheads="1"/>
          </p:cNvSpPr>
          <p:nvPr/>
        </p:nvSpPr>
        <p:spPr bwMode="auto">
          <a:xfrm>
            <a:off x="250758" y="1755776"/>
            <a:ext cx="3244850" cy="4081463"/>
          </a:xfrm>
          <a:prstGeom prst="roundRect">
            <a:avLst>
              <a:gd name="adj" fmla="val 40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5000"/>
              </a:spcBef>
              <a:buClr>
                <a:schemeClr val="folHlink"/>
              </a:buClr>
              <a:defRPr/>
            </a:pPr>
            <a:endParaRPr lang="fr-FR" sz="1600" b="1" dirty="0">
              <a:solidFill>
                <a:srgbClr val="6A5A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marL="342900" indent="-342900" eaLnBrk="1" hangingPunct="1">
              <a:spcBef>
                <a:spcPct val="5000"/>
              </a:spcBef>
              <a:buClr>
                <a:schemeClr val="folHlink"/>
              </a:buClr>
              <a:defRPr/>
            </a:pPr>
            <a:endParaRPr lang="fr-FR" sz="1600" b="1" dirty="0">
              <a:solidFill>
                <a:srgbClr val="6A5A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en-US" sz="1600" b="1" dirty="0">
                <a:solidFill>
                  <a:srgbClr val="0033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html</a:t>
            </a:r>
            <a: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b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&lt;</a:t>
            </a:r>
            <a:r>
              <a:rPr lang="en-US" sz="1600" b="1" dirty="0">
                <a:solidFill>
                  <a:srgbClr val="0033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head</a:t>
            </a:r>
            <a: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b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  &lt;</a:t>
            </a:r>
            <a:r>
              <a:rPr lang="en-US" sz="1600" b="1" dirty="0">
                <a:solidFill>
                  <a:srgbClr val="0033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title</a:t>
            </a:r>
            <a: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&gt;hello&lt;/</a:t>
            </a:r>
            <a:r>
              <a:rPr lang="en-US" sz="1600" b="1" dirty="0">
                <a:solidFill>
                  <a:srgbClr val="0033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title</a:t>
            </a:r>
            <a: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b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&lt;/</a:t>
            </a:r>
            <a:r>
              <a:rPr lang="en-US" sz="1600" b="1" dirty="0">
                <a:solidFill>
                  <a:srgbClr val="0033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head</a:t>
            </a:r>
            <a: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b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en-US" sz="1600" b="1" dirty="0">
                <a:solidFill>
                  <a:srgbClr val="0033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body</a:t>
            </a:r>
            <a: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b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Hello world!</a:t>
            </a:r>
            <a:b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 &lt;/</a:t>
            </a:r>
            <a:r>
              <a:rPr lang="en-US" sz="1600" b="1" dirty="0">
                <a:solidFill>
                  <a:srgbClr val="0033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body</a:t>
            </a:r>
            <a: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b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</a:t>
            </a:r>
            <a:r>
              <a:rPr lang="en-US" sz="1600" b="1" dirty="0">
                <a:solidFill>
                  <a:srgbClr val="0033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html</a:t>
            </a:r>
            <a:r>
              <a:rPr 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</a:p>
        </p:txBody>
      </p:sp>
      <p:sp>
        <p:nvSpPr>
          <p:cNvPr id="17416" name="AutoShape 6"/>
          <p:cNvSpPr>
            <a:spLocks noChangeArrowheads="1"/>
          </p:cNvSpPr>
          <p:nvPr/>
        </p:nvSpPr>
        <p:spPr bwMode="auto">
          <a:xfrm>
            <a:off x="10087042" y="1755775"/>
            <a:ext cx="1854200" cy="3603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36000" bIns="36000" anchor="ctr"/>
          <a:lstStyle/>
          <a:p>
            <a:pPr algn="ctr" eaLnBrk="1" hangingPunct="1"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Serveur</a:t>
            </a:r>
          </a:p>
        </p:txBody>
      </p:sp>
      <p:sp>
        <p:nvSpPr>
          <p:cNvPr id="410631" name="AutoShape 7"/>
          <p:cNvSpPr>
            <a:spLocks noChangeArrowheads="1"/>
          </p:cNvSpPr>
          <p:nvPr/>
        </p:nvSpPr>
        <p:spPr bwMode="auto">
          <a:xfrm>
            <a:off x="250758" y="1755775"/>
            <a:ext cx="1854200" cy="3603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36000" bIns="36000" anchor="ctr"/>
          <a:lstStyle/>
          <a:p>
            <a:pPr algn="ctr" eaLnBrk="1" hangingPunct="1"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Navigateur</a:t>
            </a:r>
          </a:p>
        </p:txBody>
      </p:sp>
      <p:sp>
        <p:nvSpPr>
          <p:cNvPr id="410632" name="AutoShape 8"/>
          <p:cNvSpPr>
            <a:spLocks noChangeArrowheads="1"/>
          </p:cNvSpPr>
          <p:nvPr/>
        </p:nvSpPr>
        <p:spPr bwMode="auto">
          <a:xfrm>
            <a:off x="479376" y="5876926"/>
            <a:ext cx="11182446" cy="5445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accent4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2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Impossible de voir le code PHP depuis le navigateur !!</a:t>
            </a:r>
          </a:p>
        </p:txBody>
      </p:sp>
      <p:sp>
        <p:nvSpPr>
          <p:cNvPr id="410636" name="AutoShape 12"/>
          <p:cNvSpPr>
            <a:spLocks noChangeArrowheads="1"/>
          </p:cNvSpPr>
          <p:nvPr/>
        </p:nvSpPr>
        <p:spPr bwMode="auto">
          <a:xfrm>
            <a:off x="8196329" y="5229200"/>
            <a:ext cx="3671888" cy="287338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410637" name="AutoShape 13"/>
          <p:cNvSpPr>
            <a:spLocks noChangeArrowheads="1"/>
          </p:cNvSpPr>
          <p:nvPr/>
        </p:nvSpPr>
        <p:spPr bwMode="auto">
          <a:xfrm>
            <a:off x="250758" y="2278064"/>
            <a:ext cx="3095625" cy="2014537"/>
          </a:xfrm>
          <a:prstGeom prst="roundRect">
            <a:avLst>
              <a:gd name="adj" fmla="val 941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410638" name="AutoShape 14"/>
          <p:cNvCxnSpPr>
            <a:cxnSpLocks noChangeShapeType="1"/>
            <a:stCxn id="410636" idx="1"/>
            <a:endCxn id="410628" idx="3"/>
          </p:cNvCxnSpPr>
          <p:nvPr/>
        </p:nvCxnSpPr>
        <p:spPr bwMode="auto">
          <a:xfrm flipH="1" flipV="1">
            <a:off x="3495608" y="3796508"/>
            <a:ext cx="4700721" cy="1576361"/>
          </a:xfrm>
          <a:prstGeom prst="straightConnector1">
            <a:avLst/>
          </a:prstGeom>
          <a:noFill/>
          <a:ln w="76200">
            <a:solidFill>
              <a:schemeClr val="accent4"/>
            </a:solidFill>
            <a:round/>
            <a:headEnd/>
            <a:tailEnd type="stealth" w="lg" len="lg"/>
          </a:ln>
        </p:spPr>
      </p:cxnSp>
      <p:sp>
        <p:nvSpPr>
          <p:cNvPr id="410629" name="AutoShape 5"/>
          <p:cNvSpPr>
            <a:spLocks noChangeArrowheads="1"/>
          </p:cNvSpPr>
          <p:nvPr/>
        </p:nvSpPr>
        <p:spPr bwMode="auto">
          <a:xfrm flipH="1">
            <a:off x="921370" y="620713"/>
            <a:ext cx="10298458" cy="1231900"/>
          </a:xfrm>
          <a:prstGeom prst="rightArrow">
            <a:avLst>
              <a:gd name="adj1" fmla="val 59463"/>
              <a:gd name="adj2" fmla="val 2964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0" tIns="0" rIns="720000" bIns="0" anchor="ctr">
            <a:spAutoFit/>
          </a:bodyPr>
          <a:lstStyle/>
          <a:p>
            <a:pPr algn="ctr" eaLnBrk="1" hangingPunct="1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Interprétation du code PHP sur le serveur et transmission du résultat au client dans le corps d’une réponse HTTP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8" grpId="0" animBg="1"/>
      <p:bldP spid="410631" grpId="0" animBg="1"/>
      <p:bldP spid="410632" grpId="0" animBg="1"/>
      <p:bldP spid="410636" grpId="0" animBg="1"/>
      <p:bldP spid="410637" grpId="0" animBg="1"/>
      <p:bldP spid="4106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Opérateurs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211050-23AB-4822-8987-07B804C1611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B2CFBAD-ABFF-4034-918A-339C4184F34F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Concaténation de chaînes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1412876"/>
            <a:ext cx="11233248" cy="472122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Permet d’assembler plusieurs chaînes</a:t>
            </a:r>
          </a:p>
          <a:p>
            <a:pPr eaLnBrk="1" hangingPunct="1">
              <a:defRPr/>
            </a:pPr>
            <a:r>
              <a:rPr lang="fr-FR" dirty="0"/>
              <a:t>Réalisé grâce à l’opérateur point : « 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.</a:t>
            </a:r>
            <a:r>
              <a:rPr lang="fr-FR" dirty="0"/>
              <a:t> »</a:t>
            </a:r>
          </a:p>
          <a:p>
            <a:pPr marL="0" indent="0" eaLnBrk="1" hangingPunct="1">
              <a:buNone/>
              <a:defRPr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$x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'Bonjour '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Consolas" panose="020B0609020204030204" pitchFamily="49" charset="0"/>
              </a:rPr>
              <a:t>.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'Marcel'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</a:p>
          <a:p>
            <a:pPr lvl="1">
              <a:buNone/>
              <a:defRPr/>
            </a:pPr>
            <a:r>
              <a:rPr lang="fr-FR" sz="2800" dirty="0">
                <a:sym typeface="Wingdings" pitchFamily="2" charset="2"/>
              </a:rPr>
              <a:t>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$x</a:t>
            </a:r>
            <a:r>
              <a:rPr lang="fr-FR" sz="2800" dirty="0"/>
              <a:t> vaut</a:t>
            </a:r>
            <a:r>
              <a:rPr lang="fr-FR" sz="28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'Bonjour Marcel'</a:t>
            </a:r>
          </a:p>
          <a:p>
            <a:pPr>
              <a:buNone/>
              <a:defRPr/>
            </a:pPr>
            <a:endParaRPr lang="fr-FR" sz="2200" dirty="0">
              <a:latin typeface="Consolas" panose="020B0609020204030204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$nb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6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*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2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$y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'Acheter '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.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$nb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.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 œufs'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endParaRPr kumimoji="0" lang="fr-FR" altLang="fr-FR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fr-FR" sz="2800" dirty="0">
                <a:sym typeface="Wingdings" pitchFamily="2" charset="2"/>
              </a:rPr>
              <a:t>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$y</a:t>
            </a:r>
            <a:r>
              <a:rPr lang="fr-FR" sz="2800" dirty="0">
                <a:sym typeface="Wingdings" pitchFamily="2" charset="2"/>
              </a:rPr>
              <a:t> </a:t>
            </a:r>
            <a:r>
              <a:rPr lang="fr-FR" sz="2800" dirty="0"/>
              <a:t>vaut</a:t>
            </a:r>
            <a:r>
              <a:rPr lang="fr-FR" sz="28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'Acheter 12 œufs'</a:t>
            </a:r>
            <a:endParaRPr lang="fr-FR" sz="28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7CEEDA3-B8EA-4ADD-9B99-7AEB96FEE64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7523877-8460-4510-A382-492B83519D10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Les opérateurs arithmétiques</a:t>
            </a:r>
          </a:p>
        </p:txBody>
      </p:sp>
      <p:sp>
        <p:nvSpPr>
          <p:cNvPr id="4096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C5B983-160A-4943-AA64-EDC30E369C29}" type="slidenum">
              <a:rPr lang="fr-FR" altLang="fr-FR" sz="1200">
                <a:effectLst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fr-FR" altLang="fr-FR" sz="1200">
              <a:effectLst/>
            </a:endParaRPr>
          </a:p>
        </p:txBody>
      </p:sp>
      <p:sp>
        <p:nvSpPr>
          <p:cNvPr id="24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55BE6E-BBC1-41EF-809B-522E276AD470}" type="datetime11">
              <a:rPr lang="fr-FR" smtClean="0">
                <a:effectLst/>
              </a:rPr>
              <a:t>07:53:29</a:t>
            </a:fld>
            <a:endParaRPr lang="fr-FR">
              <a:effectLst/>
            </a:endParaRPr>
          </a:p>
        </p:txBody>
      </p:sp>
      <p:sp>
        <p:nvSpPr>
          <p:cNvPr id="25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effectLst/>
              </a:rPr>
              <a:t>Programmation Web 2023-2024</a:t>
            </a:r>
          </a:p>
        </p:txBody>
      </p:sp>
      <p:graphicFrame>
        <p:nvGraphicFramePr>
          <p:cNvPr id="277528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475805"/>
              </p:ext>
            </p:extLst>
          </p:nvPr>
        </p:nvGraphicFramePr>
        <p:xfrm>
          <a:off x="2279650" y="1905000"/>
          <a:ext cx="7632700" cy="4074160"/>
        </p:xfrm>
        <a:graphic>
          <a:graphicData uri="http://schemas.openxmlformats.org/drawingml/2006/table">
            <a:tbl>
              <a:tblPr/>
              <a:tblGrid>
                <a:gridCol w="219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+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Somme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-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Différence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*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Multiplication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/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Division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%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Modulo (Reste de la division entière)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r>
                        <a:rPr kumimoji="0" lang="fr-FR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**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Courier New" pitchFamily="49" charset="0"/>
                        </a:rPr>
                        <a:t>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Résultat de l'élévation de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à la puissance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9316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Les opérateurs d’in- et  de </a:t>
            </a:r>
            <a:br>
              <a:rPr lang="fr-FR" dirty="0"/>
            </a:br>
            <a:r>
              <a:rPr lang="fr-FR" dirty="0" err="1"/>
              <a:t>dé-crémentation</a:t>
            </a:r>
            <a:r>
              <a:rPr lang="fr-FR" dirty="0"/>
              <a:t> pré- et post-fixés</a:t>
            </a:r>
          </a:p>
        </p:txBody>
      </p:sp>
      <p:sp>
        <p:nvSpPr>
          <p:cNvPr id="2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ABDD9E-8F71-425C-9845-C48CF21680E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fr-FR" altLang="fr-FR" sz="1200"/>
          </a:p>
        </p:txBody>
      </p:sp>
      <p:sp>
        <p:nvSpPr>
          <p:cNvPr id="21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34F0C44-A0C7-44CF-8BD1-6A824375A7C7}" type="datetime11">
              <a:rPr lang="fr-FR" smtClean="0"/>
              <a:t>07:53:29</a:t>
            </a:fld>
            <a:endParaRPr lang="fr-FR"/>
          </a:p>
        </p:txBody>
      </p:sp>
      <p:sp>
        <p:nvSpPr>
          <p:cNvPr id="2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graphicFrame>
        <p:nvGraphicFramePr>
          <p:cNvPr id="279572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599891"/>
              </p:ext>
            </p:extLst>
          </p:nvPr>
        </p:nvGraphicFramePr>
        <p:xfrm>
          <a:off x="2286000" y="1905001"/>
          <a:ext cx="7696200" cy="3292476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++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Retourne la valeur de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puis augmente la valeur de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de 1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++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Augmente la valeur de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de 1 puis retourne la nouvelle valeur de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--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Retourne la valeur de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puis diminue la valeur de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de 1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--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Diminue la valeur de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de 1 puis retourne la nouvelle valeur de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Les opérateurs de comparaison</a:t>
            </a:r>
          </a:p>
        </p:txBody>
      </p:sp>
      <p:sp>
        <p:nvSpPr>
          <p:cNvPr id="3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0E2BC3-21F7-411E-BB32-1AB4A7D0D0F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fr-FR" altLang="fr-FR" sz="1200"/>
          </a:p>
        </p:txBody>
      </p:sp>
      <p:sp>
        <p:nvSpPr>
          <p:cNvPr id="33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26AAC2D-5A5E-453F-866C-EE578BBF2C5F}" type="datetime11">
              <a:rPr lang="fr-FR" smtClean="0"/>
              <a:t>07:53:29</a:t>
            </a:fld>
            <a:endParaRPr lang="fr-FR"/>
          </a:p>
        </p:txBody>
      </p:sp>
      <p:sp>
        <p:nvSpPr>
          <p:cNvPr id="34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graphicFrame>
        <p:nvGraphicFramePr>
          <p:cNvPr id="280615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461365"/>
              </p:ext>
            </p:extLst>
          </p:nvPr>
        </p:nvGraphicFramePr>
        <p:xfrm>
          <a:off x="1981200" y="1371601"/>
          <a:ext cx="8229600" cy="4664076"/>
        </p:xfrm>
        <a:graphic>
          <a:graphicData uri="http://schemas.openxmlformats.org/drawingml/2006/table">
            <a:tbl>
              <a:tblPr/>
              <a:tblGrid>
                <a:gridCol w="221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==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Vrai si égalité entre les valeurs de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et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!=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Vrai si différence entre les valeurs de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et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&lt;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Vrai si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inférieur à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&gt;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Vrai si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supérieur à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&lt;=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Vrai si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inférieur ou égal à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&gt;=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Vrai si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supérieur ou égal à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===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Vrai si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et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identiques (valeur et type)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!==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Vrai si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et </a:t>
                      </a:r>
                      <a:r>
                        <a:rPr kumimoji="0" lang="fr-FR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différents (valeur ou type)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Comparaison large / stricte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$a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12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$b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'12'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$c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13.0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</a:rPr>
              <a:t>var_dump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$a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== 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$b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);</a:t>
            </a:r>
            <a:b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</a:rPr>
              <a:t>var_dump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$a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== 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$c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);</a:t>
            </a:r>
            <a:b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</a:rPr>
              <a:t>var_dump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$c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== 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$b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);</a:t>
            </a:r>
            <a:b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</a:rPr>
              <a:t>var_dump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$a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!= 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$b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);</a:t>
            </a:r>
            <a:b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</a:rPr>
              <a:t>var_dump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$a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!= 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$c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);</a:t>
            </a:r>
            <a:b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</a:rPr>
              <a:t>var_dump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$c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!= 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$b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);</a:t>
            </a:r>
            <a:b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</a:rPr>
              <a:t>var_dump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$a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===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$b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);</a:t>
            </a:r>
            <a:b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</a:rPr>
              <a:t>var_dump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$a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===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$c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);</a:t>
            </a:r>
            <a:b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</a:rPr>
              <a:t>var_dump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$c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===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$b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);</a:t>
            </a:r>
            <a:b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</a:rPr>
              <a:t>var_dump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$a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!==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$b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);</a:t>
            </a:r>
            <a:b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</a:rPr>
              <a:t>var_dump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$a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!==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$c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);</a:t>
            </a:r>
            <a:b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</a:rPr>
              <a:t>var_dump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$c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!==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$b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);</a:t>
            </a:r>
            <a:endParaRPr lang="fr-FR" sz="2400" b="1" dirty="0"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E4F129-5C77-43A4-A79F-B75340D7F79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fr-FR" altLang="fr-FR" sz="1200"/>
          </a:p>
        </p:txBody>
      </p:sp>
      <p:sp>
        <p:nvSpPr>
          <p:cNvPr id="5" name="Espace réservé de la date 4" hidden="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0812D2-8D62-4387-A3D8-05DC94DBAD43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 hidden="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8" name="Accolade fermante 7" hidden="1"/>
          <p:cNvSpPr/>
          <p:nvPr/>
        </p:nvSpPr>
        <p:spPr bwMode="auto">
          <a:xfrm>
            <a:off x="5448301" y="2133601"/>
            <a:ext cx="360363" cy="2016125"/>
          </a:xfrm>
          <a:prstGeom prst="rightBrace">
            <a:avLst>
              <a:gd name="adj1" fmla="val 52201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" name="Accolade fermante 8" hidden="1"/>
          <p:cNvSpPr/>
          <p:nvPr/>
        </p:nvSpPr>
        <p:spPr bwMode="auto">
          <a:xfrm>
            <a:off x="5448301" y="4292601"/>
            <a:ext cx="360363" cy="2016125"/>
          </a:xfrm>
          <a:prstGeom prst="rightBrace">
            <a:avLst>
              <a:gd name="adj1" fmla="val 52201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AutoShape 6" hidden="1"/>
          <p:cNvSpPr>
            <a:spLocks noChangeArrowheads="1"/>
          </p:cNvSpPr>
          <p:nvPr/>
        </p:nvSpPr>
        <p:spPr bwMode="auto">
          <a:xfrm>
            <a:off x="6096001" y="2689225"/>
            <a:ext cx="3756025" cy="89693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tIns="36000" bIns="36000" anchor="ctr">
            <a:spAutoFit/>
          </a:bodyPr>
          <a:lstStyle/>
          <a:p>
            <a:pPr algn="ctr" eaLnBrk="1" hangingPunct="1"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Comparaison large, sans tenir compte du type</a:t>
            </a:r>
          </a:p>
        </p:txBody>
      </p:sp>
      <p:sp>
        <p:nvSpPr>
          <p:cNvPr id="11" name="AutoShape 6" hidden="1"/>
          <p:cNvSpPr>
            <a:spLocks noChangeArrowheads="1"/>
          </p:cNvSpPr>
          <p:nvPr/>
        </p:nvSpPr>
        <p:spPr bwMode="auto">
          <a:xfrm>
            <a:off x="6096001" y="4868864"/>
            <a:ext cx="3756025" cy="89693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tIns="36000" bIns="36000" anchor="ctr">
            <a:spAutoFit/>
          </a:bodyPr>
          <a:lstStyle/>
          <a:p>
            <a:pPr algn="ctr" eaLnBrk="1" hangingPunct="1"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Comparaison stricte, en tenant compte du type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808664" y="2020889"/>
            <a:ext cx="2232025" cy="339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tIns="0" bIns="0" anchor="ctr">
            <a:spAutoFit/>
          </a:bodyPr>
          <a:lstStyle/>
          <a:p>
            <a:pPr eaLnBrk="1" hangingPunct="1">
              <a:defRPr/>
            </a:pPr>
            <a:r>
              <a:rPr lang="fr-FR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boolean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7550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true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808664" y="2381251"/>
            <a:ext cx="2232025" cy="341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tIns="0" bIns="0" anchor="ctr">
            <a:spAutoFit/>
          </a:bodyPr>
          <a:lstStyle/>
          <a:p>
            <a:pPr eaLnBrk="1" hangingPunct="1">
              <a:defRPr/>
            </a:pPr>
            <a:r>
              <a:rPr lang="fr-FR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boolean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7550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false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5808664" y="2743200"/>
            <a:ext cx="2232025" cy="3413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tIns="0" bIns="0" anchor="ctr">
            <a:spAutoFit/>
          </a:bodyPr>
          <a:lstStyle/>
          <a:p>
            <a:pPr eaLnBrk="1" hangingPunct="1">
              <a:defRPr/>
            </a:pPr>
            <a:r>
              <a:rPr lang="fr-FR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boolean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7550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false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5808664" y="3105150"/>
            <a:ext cx="2232025" cy="339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tIns="0" bIns="0" anchor="ctr">
            <a:spAutoFit/>
          </a:bodyPr>
          <a:lstStyle/>
          <a:p>
            <a:pPr eaLnBrk="1" hangingPunct="1">
              <a:defRPr/>
            </a:pPr>
            <a:r>
              <a:rPr lang="fr-FR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boolean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7550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false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5808664" y="3465512"/>
            <a:ext cx="2232025" cy="341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tIns="0" bIns="0" anchor="ctr">
            <a:spAutoFit/>
          </a:bodyPr>
          <a:lstStyle/>
          <a:p>
            <a:pPr eaLnBrk="1" hangingPunct="1">
              <a:defRPr/>
            </a:pPr>
            <a:r>
              <a:rPr lang="fr-FR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boolean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7550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true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5808664" y="3827461"/>
            <a:ext cx="2232025" cy="3413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tIns="0" bIns="0" anchor="ctr">
            <a:spAutoFit/>
          </a:bodyPr>
          <a:lstStyle/>
          <a:p>
            <a:pPr eaLnBrk="1" hangingPunct="1">
              <a:defRPr/>
            </a:pPr>
            <a:r>
              <a:rPr lang="fr-FR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boolean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7550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true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5808664" y="4189411"/>
            <a:ext cx="2232025" cy="339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tIns="0" bIns="0" anchor="ctr">
            <a:spAutoFit/>
          </a:bodyPr>
          <a:lstStyle/>
          <a:p>
            <a:pPr eaLnBrk="1" hangingPunct="1">
              <a:defRPr/>
            </a:pPr>
            <a:r>
              <a:rPr lang="fr-FR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boolean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7550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false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5808664" y="4549773"/>
            <a:ext cx="2232025" cy="341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tIns="0" bIns="0" anchor="ctr">
            <a:spAutoFit/>
          </a:bodyPr>
          <a:lstStyle/>
          <a:p>
            <a:pPr eaLnBrk="1" hangingPunct="1">
              <a:defRPr/>
            </a:pPr>
            <a:r>
              <a:rPr lang="fr-FR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boolean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7550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false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5808664" y="4911722"/>
            <a:ext cx="2232025" cy="3413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tIns="0" bIns="0" anchor="ctr">
            <a:spAutoFit/>
          </a:bodyPr>
          <a:lstStyle/>
          <a:p>
            <a:pPr eaLnBrk="1" hangingPunct="1">
              <a:defRPr/>
            </a:pPr>
            <a:r>
              <a:rPr lang="fr-FR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boolean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7550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false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5808664" y="5273672"/>
            <a:ext cx="2232025" cy="339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tIns="0" bIns="0" anchor="ctr">
            <a:spAutoFit/>
          </a:bodyPr>
          <a:lstStyle/>
          <a:p>
            <a:pPr eaLnBrk="1" hangingPunct="1">
              <a:defRPr/>
            </a:pPr>
            <a:r>
              <a:rPr lang="fr-FR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boolean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7550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true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5808664" y="5634034"/>
            <a:ext cx="2232025" cy="341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tIns="0" bIns="0" anchor="ctr">
            <a:spAutoFit/>
          </a:bodyPr>
          <a:lstStyle/>
          <a:p>
            <a:pPr eaLnBrk="1" hangingPunct="1">
              <a:defRPr/>
            </a:pPr>
            <a:r>
              <a:rPr lang="fr-FR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boolean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7550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true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5808664" y="5995986"/>
            <a:ext cx="2232025" cy="3413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tIns="0" bIns="0" anchor="ctr">
            <a:spAutoFit/>
          </a:bodyPr>
          <a:lstStyle/>
          <a:p>
            <a:pPr eaLnBrk="1" hangingPunct="1">
              <a:defRPr/>
            </a:pPr>
            <a:r>
              <a:rPr lang="fr-FR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boolean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7550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true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7" name="Groupe 20"/>
          <p:cNvGrpSpPr>
            <a:grpSpLocks/>
          </p:cNvGrpSpPr>
          <p:nvPr/>
        </p:nvGrpSpPr>
        <p:grpSpPr bwMode="auto">
          <a:xfrm>
            <a:off x="9768383" y="1341439"/>
            <a:ext cx="1800225" cy="1081087"/>
            <a:chOff x="5868144" y="1988840"/>
            <a:chExt cx="2376264" cy="1656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Rectangle à coins arrondis 24"/>
            <p:cNvSpPr/>
            <p:nvPr/>
          </p:nvSpPr>
          <p:spPr bwMode="auto">
            <a:xfrm>
              <a:off x="5868144" y="1988840"/>
              <a:ext cx="2376264" cy="1656184"/>
            </a:xfrm>
            <a:prstGeom prst="roundRect">
              <a:avLst>
                <a:gd name="adj" fmla="val 4621"/>
              </a:avLst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b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12</a:t>
              </a:r>
            </a:p>
          </p:txBody>
        </p:sp>
        <p:sp>
          <p:nvSpPr>
            <p:cNvPr id="26" name="Rectangle à coins arrondis 25"/>
            <p:cNvSpPr/>
            <p:nvPr/>
          </p:nvSpPr>
          <p:spPr bwMode="auto">
            <a:xfrm>
              <a:off x="5941485" y="2061800"/>
              <a:ext cx="2231677" cy="430461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$a</a:t>
              </a:r>
            </a:p>
          </p:txBody>
        </p:sp>
        <p:sp>
          <p:nvSpPr>
            <p:cNvPr id="27" name="Rectangle à coins arrondis 26"/>
            <p:cNvSpPr/>
            <p:nvPr/>
          </p:nvSpPr>
          <p:spPr bwMode="auto">
            <a:xfrm>
              <a:off x="5941485" y="2492261"/>
              <a:ext cx="2231677" cy="432894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i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integer</a:t>
              </a:r>
              <a:endParaRPr lang="fr-FR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</p:grpSp>
      <p:grpSp>
        <p:nvGrpSpPr>
          <p:cNvPr id="24" name="Groupe 20"/>
          <p:cNvGrpSpPr>
            <a:grpSpLocks/>
          </p:cNvGrpSpPr>
          <p:nvPr/>
        </p:nvGrpSpPr>
        <p:grpSpPr bwMode="auto">
          <a:xfrm>
            <a:off x="9768383" y="2493964"/>
            <a:ext cx="1800225" cy="1081087"/>
            <a:chOff x="5868144" y="1988840"/>
            <a:chExt cx="2376264" cy="1656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Rectangle à coins arrondis 28"/>
            <p:cNvSpPr/>
            <p:nvPr/>
          </p:nvSpPr>
          <p:spPr bwMode="auto">
            <a:xfrm>
              <a:off x="5868144" y="1988840"/>
              <a:ext cx="2376264" cy="1656184"/>
            </a:xfrm>
            <a:prstGeom prst="roundRect">
              <a:avLst>
                <a:gd name="adj" fmla="val 4621"/>
              </a:avLst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b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'12'</a:t>
              </a:r>
            </a:p>
          </p:txBody>
        </p:sp>
        <p:sp>
          <p:nvSpPr>
            <p:cNvPr id="30" name="Rectangle à coins arrondis 29"/>
            <p:cNvSpPr/>
            <p:nvPr/>
          </p:nvSpPr>
          <p:spPr bwMode="auto">
            <a:xfrm>
              <a:off x="5941485" y="2061800"/>
              <a:ext cx="2231677" cy="430461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$b</a:t>
              </a:r>
            </a:p>
          </p:txBody>
        </p:sp>
        <p:sp>
          <p:nvSpPr>
            <p:cNvPr id="31" name="Rectangle à coins arrondis 30"/>
            <p:cNvSpPr/>
            <p:nvPr/>
          </p:nvSpPr>
          <p:spPr bwMode="auto">
            <a:xfrm>
              <a:off x="5941485" y="2492261"/>
              <a:ext cx="2231677" cy="432894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string</a:t>
              </a:r>
            </a:p>
          </p:txBody>
        </p:sp>
      </p:grpSp>
      <p:grpSp>
        <p:nvGrpSpPr>
          <p:cNvPr id="28" name="Groupe 20"/>
          <p:cNvGrpSpPr>
            <a:grpSpLocks/>
          </p:cNvGrpSpPr>
          <p:nvPr/>
        </p:nvGrpSpPr>
        <p:grpSpPr bwMode="auto">
          <a:xfrm>
            <a:off x="9768383" y="3644900"/>
            <a:ext cx="1800225" cy="1081088"/>
            <a:chOff x="5868144" y="1988840"/>
            <a:chExt cx="2376264" cy="1656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Rectangle à coins arrondis 32"/>
            <p:cNvSpPr/>
            <p:nvPr/>
          </p:nvSpPr>
          <p:spPr bwMode="auto">
            <a:xfrm>
              <a:off x="5868144" y="1988840"/>
              <a:ext cx="2376264" cy="1656184"/>
            </a:xfrm>
            <a:prstGeom prst="roundRect">
              <a:avLst>
                <a:gd name="adj" fmla="val 4621"/>
              </a:avLst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b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13</a:t>
              </a:r>
              <a:endPara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sp>
          <p:nvSpPr>
            <p:cNvPr id="34" name="Rectangle à coins arrondis 33"/>
            <p:cNvSpPr/>
            <p:nvPr/>
          </p:nvSpPr>
          <p:spPr bwMode="auto">
            <a:xfrm>
              <a:off x="5941485" y="2061800"/>
              <a:ext cx="2231677" cy="430462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$c</a:t>
              </a:r>
            </a:p>
          </p:txBody>
        </p:sp>
        <p:sp>
          <p:nvSpPr>
            <p:cNvPr id="35" name="Rectangle à coins arrondis 34"/>
            <p:cNvSpPr/>
            <p:nvPr/>
          </p:nvSpPr>
          <p:spPr bwMode="auto">
            <a:xfrm>
              <a:off x="5941485" y="2492262"/>
              <a:ext cx="2231677" cy="432894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fr-FR" b="1" i="1" dirty="0" err="1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float</a:t>
              </a:r>
              <a:endParaRPr lang="fr-FR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Les opérateurs logiques</a:t>
            </a:r>
          </a:p>
        </p:txBody>
      </p:sp>
      <p:sp>
        <p:nvSpPr>
          <p:cNvPr id="2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B27202-2966-4EC4-BB33-ADC720E014D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fr-FR" altLang="fr-FR" sz="1200"/>
          </a:p>
        </p:txBody>
      </p:sp>
      <p:sp>
        <p:nvSpPr>
          <p:cNvPr id="2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30828F-6C44-4618-8B5C-E7EEA63C78EE}" type="datetime11">
              <a:rPr lang="fr-FR" smtClean="0"/>
              <a:t>07:53:29</a:t>
            </a:fld>
            <a:endParaRPr lang="fr-FR"/>
          </a:p>
        </p:txBody>
      </p:sp>
      <p:sp>
        <p:nvSpPr>
          <p:cNvPr id="2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graphicFrame>
        <p:nvGraphicFramePr>
          <p:cNvPr id="28164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635574"/>
              </p:ext>
            </p:extLst>
          </p:nvPr>
        </p:nvGraphicFramePr>
        <p:xfrm>
          <a:off x="1055440" y="1371601"/>
          <a:ext cx="9255373" cy="4096368"/>
        </p:xfrm>
        <a:graphic>
          <a:graphicData uri="http://schemas.openxmlformats.org/drawingml/2006/table">
            <a:tbl>
              <a:tblPr/>
              <a:tblGrid>
                <a:gridCol w="378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7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Expr1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and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Expr2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chemeClr val="accent4"/>
                      </a:fgClr>
                      <a:bgClr>
                        <a:schemeClr val="accent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Vrai si 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Expr1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et 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Expr2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sont vraies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chemeClr val="accent4"/>
                      </a:fgClr>
                      <a:bgClr>
                        <a:schemeClr val="accent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Expr1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&amp;&amp;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Expr2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Idem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Expr1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or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Expr2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chemeClr val="accent4"/>
                      </a:fgClr>
                      <a:bgClr>
                        <a:schemeClr val="accent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Vrai si 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Expr1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ou 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Expr2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sont vraies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chemeClr val="accent4"/>
                      </a:fgClr>
                      <a:bgClr>
                        <a:schemeClr val="accent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Expr1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||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Expr2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Idem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Expr1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xor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Expr2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Vrai si 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Expr1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ou 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Expr2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sont vraies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mais pas les deux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!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Expr1</a:t>
                      </a: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Vrai si 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Expr1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est non vraie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7D9DD7-4B0C-471A-9862-DD68AA6A1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opérateurs logiques : dangers de </a:t>
            </a:r>
            <a:r>
              <a:rPr lang="fr-FR" b="1" dirty="0">
                <a:latin typeface="Consolas" panose="020B0609020204030204" pitchFamily="49" charset="0"/>
              </a:rPr>
              <a:t>and</a:t>
            </a:r>
            <a:r>
              <a:rPr lang="fr-FR" dirty="0"/>
              <a:t> et </a:t>
            </a:r>
            <a:r>
              <a:rPr lang="fr-FR" b="1" dirty="0">
                <a:latin typeface="Consolas" panose="020B0609020204030204" pitchFamily="49" charset="0"/>
              </a:rPr>
              <a:t>or</a:t>
            </a:r>
            <a:r>
              <a:rPr lang="fr-FR" dirty="0"/>
              <a:t>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8470B1-2457-4D08-912F-04A07FE82E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4242-6B10-4B6E-866C-24225CE250F3}" type="slidenum">
              <a:rPr lang="fr-FR" altLang="fr-FR" smtClean="0"/>
              <a:pPr/>
              <a:t>39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155A75-C86D-418E-A50C-B45CC848DE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544DB7-48C8-4B55-9216-93795E4C1D36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500306-D6B2-4D8E-94B3-6C8C41ECF5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70C71C4-94A8-43D7-BA5D-D2D619523A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&lt;?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php</a:t>
            </a:r>
            <a:b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</a:br>
            <a:b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</a:b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$a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true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&amp;&amp;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false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</a:rPr>
              <a:t>var_dump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$a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); </a:t>
            </a:r>
            <a:r>
              <a:rPr kumimoji="0" lang="fr-FR" altLang="fr-FR" sz="2400" b="1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latin typeface="Consolas" panose="020B0609020204030204" pitchFamily="49" charset="0"/>
              </a:rPr>
              <a:t>// false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2400" b="1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latin typeface="Consolas" panose="020B0609020204030204" pitchFamily="49" charset="0"/>
              </a:rPr>
            </a:b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$b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true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 and false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</a:rPr>
              <a:t>var_dump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$b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); </a:t>
            </a:r>
            <a:r>
              <a:rPr kumimoji="0" lang="fr-FR" altLang="fr-FR" sz="2400" b="1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latin typeface="Consolas" panose="020B0609020204030204" pitchFamily="49" charset="0"/>
              </a:rPr>
              <a:t>// </a:t>
            </a:r>
            <a:r>
              <a:rPr kumimoji="0" lang="fr-FR" altLang="fr-FR" sz="2400" b="1" i="1" u="none" strike="noStrike" cap="none" normalizeH="0" baseline="0" dirty="0" err="1">
                <a:ln>
                  <a:noFill/>
                </a:ln>
                <a:solidFill>
                  <a:srgbClr val="8C8C8C"/>
                </a:solidFill>
                <a:latin typeface="Consolas" panose="020B0609020204030204" pitchFamily="49" charset="0"/>
              </a:rPr>
              <a:t>true</a:t>
            </a:r>
            <a:endParaRPr kumimoji="0" lang="fr-FR" altLang="fr-FR" sz="2400" b="1" i="1" u="none" strike="noStrike" cap="none" normalizeH="0" baseline="0" dirty="0">
              <a:ln>
                <a:noFill/>
              </a:ln>
              <a:solidFill>
                <a:srgbClr val="8C8C8C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2400" b="1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latin typeface="Consolas" panose="020B0609020204030204" pitchFamily="49" charset="0"/>
              </a:rPr>
            </a:b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$c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false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||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true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</a:rPr>
              <a:t>var_dump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$c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); </a:t>
            </a:r>
            <a:r>
              <a:rPr kumimoji="0" lang="fr-FR" altLang="fr-FR" sz="2400" b="1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latin typeface="Consolas" panose="020B0609020204030204" pitchFamily="49" charset="0"/>
              </a:rPr>
              <a:t>// </a:t>
            </a:r>
            <a:r>
              <a:rPr kumimoji="0" lang="fr-FR" altLang="fr-FR" sz="2400" b="1" i="1" u="none" strike="noStrike" cap="none" normalizeH="0" baseline="0" dirty="0" err="1">
                <a:ln>
                  <a:noFill/>
                </a:ln>
                <a:solidFill>
                  <a:srgbClr val="8C8C8C"/>
                </a:solidFill>
                <a:latin typeface="Consolas" panose="020B0609020204030204" pitchFamily="49" charset="0"/>
              </a:rPr>
              <a:t>true</a:t>
            </a:r>
            <a:endParaRPr kumimoji="0" lang="fr-FR" altLang="fr-FR" sz="2400" b="1" i="1" u="none" strike="noStrike" cap="none" normalizeH="0" baseline="0" dirty="0">
              <a:ln>
                <a:noFill/>
              </a:ln>
              <a:solidFill>
                <a:srgbClr val="8C8C8C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2400" b="1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latin typeface="Consolas" panose="020B0609020204030204" pitchFamily="49" charset="0"/>
              </a:rPr>
            </a:b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$d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false or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true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</a:rPr>
              <a:t>var_dump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$d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); </a:t>
            </a:r>
            <a:r>
              <a:rPr kumimoji="0" lang="fr-FR" altLang="fr-FR" sz="2400" b="1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latin typeface="Consolas" panose="020B0609020204030204" pitchFamily="49" charset="0"/>
              </a:rPr>
              <a:t>// false</a:t>
            </a: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274638"/>
            <a:ext cx="11089232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Langage de script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Langage impératif</a:t>
            </a:r>
          </a:p>
          <a:p>
            <a:pPr eaLnBrk="1" hangingPunct="1">
              <a:defRPr/>
            </a:pPr>
            <a:r>
              <a:rPr lang="fr-FR" dirty="0"/>
              <a:t>Langage interprété</a:t>
            </a:r>
          </a:p>
          <a:p>
            <a:pPr eaLnBrk="1" hangingPunct="1">
              <a:defRPr/>
            </a:pPr>
            <a:r>
              <a:rPr lang="fr-FR" dirty="0"/>
              <a:t>Pas de compilation</a:t>
            </a:r>
          </a:p>
          <a:p>
            <a:pPr eaLnBrk="1" hangingPunct="1">
              <a:defRPr/>
            </a:pPr>
            <a:r>
              <a:rPr lang="fr-FR" dirty="0"/>
              <a:t>Le code source « est » le programme</a:t>
            </a:r>
          </a:p>
          <a:p>
            <a:pPr>
              <a:defRPr/>
            </a:pPr>
            <a:r>
              <a:rPr lang="fr-FR" dirty="0"/>
              <a:t>Voir CM n°2 « Intro 2 - Généralités » du cours  de Barbara </a:t>
            </a:r>
            <a:r>
              <a:rPr lang="fr-FR" dirty="0" err="1"/>
              <a:t>Romaniuk</a:t>
            </a:r>
            <a:endParaRPr lang="fr-FR" dirty="0"/>
          </a:p>
          <a:p>
            <a:pPr eaLnBrk="1" hangingPunct="1">
              <a:defRPr/>
            </a:pPr>
            <a:r>
              <a:rPr lang="fr-FR" dirty="0"/>
              <a:t>Typage faible</a:t>
            </a:r>
          </a:p>
          <a:p>
            <a:pPr eaLnBrk="1" hangingPunct="1">
              <a:defRPr/>
            </a:pPr>
            <a:r>
              <a:rPr lang="fr-FR" dirty="0"/>
              <a:t>Programmation orientée objet possible</a:t>
            </a:r>
          </a:p>
          <a:p>
            <a:pPr eaLnBrk="1" hangingPunct="1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CE783D-B8F1-4258-A6BD-D2292CFC746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41700C1-008B-4BBB-BEFE-E5860BA77FF3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3BF63C-0537-4033-9ABE-21D4E82D647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fr-FR" altLang="fr-FR" sz="1200"/>
          </a:p>
        </p:txBody>
      </p:sp>
      <p:sp>
        <p:nvSpPr>
          <p:cNvPr id="2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080C432-9F5B-43F8-8958-90A6CFA7EC38}" type="datetime11">
              <a:rPr lang="fr-FR" smtClean="0"/>
              <a:t>07:53:29</a:t>
            </a:fld>
            <a:endParaRPr lang="fr-FR"/>
          </a:p>
        </p:txBody>
      </p:sp>
      <p:sp>
        <p:nvSpPr>
          <p:cNvPr id="2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graphicFrame>
        <p:nvGraphicFramePr>
          <p:cNvPr id="33078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662921"/>
              </p:ext>
            </p:extLst>
          </p:nvPr>
        </p:nvGraphicFramePr>
        <p:xfrm>
          <a:off x="1343472" y="1371600"/>
          <a:ext cx="9505056" cy="4206240"/>
        </p:xfrm>
        <a:graphic>
          <a:graphicData uri="http://schemas.openxmlformats.org/drawingml/2006/table">
            <a:tbl>
              <a:tblPr/>
              <a:tblGrid>
                <a:gridCol w="337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9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&amp;</a:t>
                      </a:r>
                      <a:r>
                        <a:rPr kumimoji="0" lang="fr-F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altLang="fr-F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ET binaire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|</a:t>
                      </a:r>
                      <a:r>
                        <a:rPr kumimoji="0" lang="fr-F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altLang="fr-F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OU binaire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^</a:t>
                      </a:r>
                      <a:r>
                        <a:rPr kumimoji="0" lang="fr-F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altLang="fr-F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XOR binaire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~</a:t>
                      </a:r>
                      <a:r>
                        <a:rPr kumimoji="0" lang="fr-F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altLang="fr-F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Inversion bit à bit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&lt;&lt;</a:t>
                      </a:r>
                      <a:r>
                        <a:rPr kumimoji="0" lang="fr-F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altLang="fr-F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décalé à gauche de </a:t>
                      </a:r>
                      <a:r>
                        <a:rPr kumimoji="0" lang="fr-FR" altLang="fr-F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rangs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&gt;&gt;</a:t>
                      </a:r>
                      <a:r>
                        <a:rPr kumimoji="0" lang="fr-F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kumimoji="0" lang="fr-FR" altLang="fr-F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endParaRPr kumimoji="0" lang="fr-FR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$a</a:t>
                      </a: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décalé à droite de </a:t>
                      </a:r>
                      <a:r>
                        <a:rPr kumimoji="0" lang="fr-FR" altLang="fr-F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$b</a:t>
                      </a: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rangs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8D37541D-6D3E-4C41-BEC2-C680B149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opérateurs sur bits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3BF63C-0537-4033-9ABE-21D4E82D647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fr-FR" altLang="fr-FR" sz="1200"/>
          </a:p>
        </p:txBody>
      </p:sp>
      <p:sp>
        <p:nvSpPr>
          <p:cNvPr id="2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080C432-9F5B-43F8-8958-90A6CFA7EC38}" type="datetime11">
              <a:rPr lang="fr-FR" smtClean="0"/>
              <a:t>07:53:29</a:t>
            </a:fld>
            <a:endParaRPr lang="fr-FR"/>
          </a:p>
        </p:txBody>
      </p:sp>
      <p:sp>
        <p:nvSpPr>
          <p:cNvPr id="2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D37541D-6D3E-4C41-BEC2-C680B149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L’opérateur ternaire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9FC3B2C-CE72-D697-1214-2A4252FF58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368" y="1268414"/>
            <a:ext cx="11377264" cy="4865687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$var = expr1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?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expr2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expr3</a:t>
            </a:r>
          </a:p>
          <a:p>
            <a:pPr marL="0" indent="0">
              <a:buNone/>
            </a:pPr>
            <a:r>
              <a:rPr lang="fr-FR" sz="2800" b="1" dirty="0"/>
              <a:t>Équivalent à :</a:t>
            </a:r>
          </a:p>
          <a:p>
            <a:pPr marL="0" indent="0">
              <a:buNone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if (expr1) $var = expr2 </a:t>
            </a:r>
            <a:r>
              <a:rPr kumimoji="0" lang="fr-FR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else</a:t>
            </a:r>
            <a:r>
              <a:rPr kumimoji="0" lang="fr-FR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$var = 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expr3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</a:pP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</a:pP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$moment = $heure &lt;= 12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?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 'matin'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: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 'soir'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6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$var = expr1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?: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expr2</a:t>
            </a:r>
          </a:p>
          <a:p>
            <a:pPr marL="0" indent="0">
              <a:buNone/>
            </a:pPr>
            <a:r>
              <a:rPr lang="fr-FR" sz="2800" b="1" dirty="0"/>
              <a:t>Équivalent à :</a:t>
            </a:r>
          </a:p>
          <a:p>
            <a:pPr marL="0" indent="0">
              <a:buNone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if (expr1) $var = expr1 </a:t>
            </a:r>
            <a:r>
              <a:rPr kumimoji="0" lang="fr-FR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else</a:t>
            </a:r>
            <a:r>
              <a:rPr kumimoji="0" lang="fr-FR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$var = 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expr2</a:t>
            </a:r>
            <a:endParaRPr kumimoji="0" lang="fr-FR" sz="280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12" name="AutoShape 161">
            <a:extLst>
              <a:ext uri="{FF2B5EF4-FFF2-40B4-BE49-F238E27FC236}">
                <a16:creationId xmlns:a16="http://schemas.microsoft.com/office/drawing/2014/main" id="{3E05273B-023D-1C30-601B-552DA4BA2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449" y="3351232"/>
            <a:ext cx="6045183" cy="278286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72000" rIns="72000" bIns="72000" anchor="ctr">
            <a:spAutoFit/>
          </a:bodyPr>
          <a:lstStyle/>
          <a:p>
            <a:pPr eaLnBrk="1" hangingPunct="1">
              <a:defRPr/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Toutes ces valeurs sont considérées </a:t>
            </a: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false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 booléen </a:t>
            </a: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false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lui-même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l'entier </a:t>
            </a: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</a:t>
            </a: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les nombres à virgule flottante </a:t>
            </a: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0.0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et </a:t>
            </a: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-0.0</a:t>
            </a: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la chaîne vide </a:t>
            </a: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""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et la chaîne </a:t>
            </a: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"0"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un tableau ne contenant aucun élément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 type </a:t>
            </a: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NULL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(variables non définies)</a:t>
            </a:r>
          </a:p>
        </p:txBody>
      </p:sp>
    </p:spTree>
    <p:extLst>
      <p:ext uri="{BB962C8B-B14F-4D97-AF65-F5344CB8AC3E}">
        <p14:creationId xmlns:p14="http://schemas.microsoft.com/office/powerpoint/2010/main" val="351201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3BF63C-0537-4033-9ABE-21D4E82D647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fr-FR" altLang="fr-FR" sz="1200"/>
          </a:p>
        </p:txBody>
      </p:sp>
      <p:sp>
        <p:nvSpPr>
          <p:cNvPr id="2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080C432-9F5B-43F8-8958-90A6CFA7EC38}" type="datetime11">
              <a:rPr lang="fr-FR" smtClean="0"/>
              <a:t>07:53:29</a:t>
            </a:fld>
            <a:endParaRPr lang="fr-FR"/>
          </a:p>
        </p:txBody>
      </p:sp>
      <p:sp>
        <p:nvSpPr>
          <p:cNvPr id="2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D37541D-6D3E-4C41-BEC2-C680B149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L’opérateur de fusion </a:t>
            </a:r>
            <a:r>
              <a:rPr lang="fr-FR" dirty="0" err="1"/>
              <a:t>Null</a:t>
            </a:r>
            <a:endParaRPr lang="fr-FR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9FC3B2C-CE72-D697-1214-2A4252FF58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368" y="1268414"/>
            <a:ext cx="11377264" cy="4865687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$var = expr1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??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expr2</a:t>
            </a:r>
          </a:p>
          <a:p>
            <a:pPr marL="0" indent="0">
              <a:buNone/>
            </a:pPr>
            <a:r>
              <a:rPr lang="fr-FR" sz="2800" b="1" dirty="0"/>
              <a:t>Équivalent à :</a:t>
            </a:r>
          </a:p>
          <a:p>
            <a:pPr marL="0" indent="0">
              <a:buNone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if (</a:t>
            </a:r>
            <a:r>
              <a:rPr kumimoji="0" lang="fr-FR" altLang="fr-FR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isset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(expr1)) {</a:t>
            </a:r>
          </a:p>
          <a:p>
            <a:pPr marL="0" indent="0">
              <a:buNone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	$var = expr1;</a:t>
            </a:r>
          </a:p>
          <a:p>
            <a:pPr marL="0" indent="0">
              <a:buNone/>
            </a:pPr>
            <a:r>
              <a:rPr lang="fr-FR" b="1" dirty="0">
                <a:latin typeface="Consolas" panose="020B0609020204030204" pitchFamily="49" charset="0"/>
              </a:rPr>
              <a:t>} </a:t>
            </a:r>
            <a:r>
              <a:rPr kumimoji="0" lang="fr-FR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else</a:t>
            </a:r>
            <a:r>
              <a:rPr kumimoji="0" lang="fr-FR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kumimoji="0" lang="fr-FR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	$var = 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expr2;</a:t>
            </a:r>
          </a:p>
          <a:p>
            <a:pPr marL="0" indent="0">
              <a:buNone/>
            </a:pPr>
            <a:r>
              <a:rPr lang="fr-FR" altLang="fr-FR" b="1" dirty="0">
                <a:latin typeface="Consolas" panose="020B0609020204030204" pitchFamily="49" charset="0"/>
              </a:rPr>
              <a:t>}</a:t>
            </a:r>
            <a:endParaRPr kumimoji="0" lang="fr-FR" altLang="fr-FR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</a:pPr>
            <a:endParaRPr kumimoji="0" lang="fr-FR" sz="2800" b="1" i="0" u="none" strike="noStrike" cap="none" normalizeH="0" baseline="0" dirty="0">
              <a:ln>
                <a:noFill/>
              </a:ln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</a:pP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identite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 = $nom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??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 'anonyme'</a:t>
            </a:r>
          </a:p>
        </p:txBody>
      </p:sp>
    </p:spTree>
    <p:extLst>
      <p:ext uri="{BB962C8B-B14F-4D97-AF65-F5344CB8AC3E}">
        <p14:creationId xmlns:p14="http://schemas.microsoft.com/office/powerpoint/2010/main" val="3152993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Priorité des opérateurs</a:t>
            </a:r>
          </a:p>
        </p:txBody>
      </p:sp>
      <p:sp>
        <p:nvSpPr>
          <p:cNvPr id="2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E9C9FB-0F2B-476A-989B-DDC61D910BB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fr-FR" altLang="fr-FR" sz="1200"/>
          </a:p>
        </p:txBody>
      </p:sp>
      <p:sp>
        <p:nvSpPr>
          <p:cNvPr id="30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E0D0410-531A-4ACD-BC83-1587D8E0EAC4}" type="datetime11">
              <a:rPr lang="fr-FR" smtClean="0"/>
              <a:t>07:53:29</a:t>
            </a:fld>
            <a:endParaRPr lang="fr-FR"/>
          </a:p>
        </p:txBody>
      </p:sp>
      <p:sp>
        <p:nvSpPr>
          <p:cNvPr id="31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C7AAE61-7878-477A-9A2D-8D42C565A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153115"/>
              </p:ext>
            </p:extLst>
          </p:nvPr>
        </p:nvGraphicFramePr>
        <p:xfrm>
          <a:off x="1847529" y="980728"/>
          <a:ext cx="8496000" cy="5472459"/>
        </p:xfrm>
        <a:graphic>
          <a:graphicData uri="http://schemas.openxmlformats.org/drawingml/2006/table">
            <a:tbl>
              <a:tblPr/>
              <a:tblGrid>
                <a:gridCol w="8496000">
                  <a:extLst>
                    <a:ext uri="{9D8B030D-6E8A-4147-A177-3AD203B41FA5}">
                      <a16:colId xmlns:a16="http://schemas.microsoft.com/office/drawing/2014/main" val="971399850"/>
                    </a:ext>
                  </a:extLst>
                </a:gridCol>
              </a:tblGrid>
              <a:tr h="396392"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Opérateurs</a:t>
                      </a: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724102"/>
                  </a:ext>
                </a:extLst>
              </a:tr>
              <a:tr h="396392">
                <a:tc>
                  <a:txBody>
                    <a:bodyPr/>
                    <a:lstStyle/>
                    <a:p>
                      <a:pPr fontAlgn="t"/>
                      <a:r>
                        <a:rPr lang="fr-FR" sz="2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clone new</a:t>
                      </a:r>
                      <a:endParaRPr lang="fr-FR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435458"/>
                  </a:ext>
                </a:extLst>
              </a:tr>
              <a:tr h="396392">
                <a:tc>
                  <a:txBody>
                    <a:bodyPr/>
                    <a:lstStyle/>
                    <a:p>
                      <a:pPr fontAlgn="t"/>
                      <a:r>
                        <a:rPr lang="fr-F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**</a:t>
                      </a: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143403"/>
                  </a:ext>
                </a:extLst>
              </a:tr>
              <a:tr h="715755">
                <a:tc>
                  <a:txBody>
                    <a:bodyPr/>
                    <a:lstStyle/>
                    <a:p>
                      <a:pPr fontAlgn="t"/>
                      <a:r>
                        <a:rPr lang="fr-FR" sz="2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+ - ++ -- ~ (</a:t>
                      </a:r>
                      <a:r>
                        <a:rPr lang="fr-FR" sz="2200" b="1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fr-FR" sz="2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) (</a:t>
                      </a:r>
                      <a:r>
                        <a:rPr lang="fr-FR" sz="2200" b="1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float</a:t>
                      </a:r>
                      <a:r>
                        <a:rPr lang="fr-FR" sz="2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) (string) (</a:t>
                      </a:r>
                      <a:r>
                        <a:rPr lang="fr-FR" sz="2200" b="1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array</a:t>
                      </a:r>
                      <a:r>
                        <a:rPr lang="fr-FR" sz="2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) (</a:t>
                      </a:r>
                      <a:r>
                        <a:rPr lang="fr-FR" sz="2200" b="1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object</a:t>
                      </a:r>
                      <a:r>
                        <a:rPr lang="fr-FR" sz="2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) (</a:t>
                      </a:r>
                      <a:r>
                        <a:rPr lang="fr-FR" sz="2200" b="1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bool</a:t>
                      </a:r>
                      <a:r>
                        <a:rPr lang="fr-FR" sz="2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) @</a:t>
                      </a:r>
                      <a:endParaRPr lang="fr-FR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019663"/>
                  </a:ext>
                </a:extLst>
              </a:tr>
              <a:tr h="396392">
                <a:tc>
                  <a:txBody>
                    <a:bodyPr/>
                    <a:lstStyle/>
                    <a:p>
                      <a:pPr fontAlgn="t"/>
                      <a:r>
                        <a:rPr lang="fr-FR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instanceof</a:t>
                      </a:r>
                      <a:endParaRPr lang="fr-FR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373156"/>
                  </a:ext>
                </a:extLst>
              </a:tr>
              <a:tr h="396392">
                <a:tc>
                  <a:txBody>
                    <a:bodyPr/>
                    <a:lstStyle/>
                    <a:p>
                      <a:pPr fontAlgn="t"/>
                      <a:r>
                        <a:rPr lang="fr-F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!</a:t>
                      </a: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019891"/>
                  </a:ext>
                </a:extLst>
              </a:tr>
              <a:tr h="396392">
                <a:tc>
                  <a:txBody>
                    <a:bodyPr/>
                    <a:lstStyle/>
                    <a:p>
                      <a:pPr fontAlgn="t"/>
                      <a:r>
                        <a:rPr lang="fr-FR" sz="2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* / %</a:t>
                      </a:r>
                      <a:endParaRPr lang="fr-FR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10788"/>
                  </a:ext>
                </a:extLst>
              </a:tr>
              <a:tr h="396392">
                <a:tc>
                  <a:txBody>
                    <a:bodyPr/>
                    <a:lstStyle/>
                    <a:p>
                      <a:pPr fontAlgn="t"/>
                      <a:r>
                        <a:rPr lang="fr-FR" sz="2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+ - .</a:t>
                      </a:r>
                      <a:endParaRPr lang="fr-FR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773912"/>
                  </a:ext>
                </a:extLst>
              </a:tr>
              <a:tr h="396392">
                <a:tc>
                  <a:txBody>
                    <a:bodyPr/>
                    <a:lstStyle/>
                    <a:p>
                      <a:pPr fontAlgn="t"/>
                      <a:r>
                        <a:rPr lang="fr-FR" sz="2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&lt;&lt; &gt;&gt;</a:t>
                      </a:r>
                      <a:endParaRPr lang="fr-FR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898036"/>
                  </a:ext>
                </a:extLst>
              </a:tr>
              <a:tr h="396392">
                <a:tc>
                  <a:txBody>
                    <a:bodyPr/>
                    <a:lstStyle/>
                    <a:p>
                      <a:pPr fontAlgn="t"/>
                      <a:r>
                        <a:rPr lang="fr-F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.</a:t>
                      </a: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701406"/>
                  </a:ext>
                </a:extLst>
              </a:tr>
              <a:tr h="396392">
                <a:tc>
                  <a:txBody>
                    <a:bodyPr/>
                    <a:lstStyle/>
                    <a:p>
                      <a:pPr fontAlgn="t"/>
                      <a:r>
                        <a:rPr lang="fr-FR" sz="2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&lt; &lt;= &gt; &gt;=</a:t>
                      </a:r>
                      <a:endParaRPr lang="fr-FR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89425"/>
                  </a:ext>
                </a:extLst>
              </a:tr>
              <a:tr h="396392">
                <a:tc>
                  <a:txBody>
                    <a:bodyPr/>
                    <a:lstStyle/>
                    <a:p>
                      <a:pPr fontAlgn="t"/>
                      <a:r>
                        <a:rPr lang="fr-FR" sz="2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== != === !== &lt;&gt; &lt;=&gt;</a:t>
                      </a:r>
                      <a:endParaRPr lang="fr-FR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575423"/>
                  </a:ext>
                </a:extLst>
              </a:tr>
              <a:tr h="396392">
                <a:tc>
                  <a:txBody>
                    <a:bodyPr/>
                    <a:lstStyle/>
                    <a:p>
                      <a:pPr fontAlgn="t"/>
                      <a:r>
                        <a:rPr lang="fr-F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&amp;</a:t>
                      </a: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32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3FD20672-FBF4-4851-8B87-0D10D55C6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819410"/>
              </p:ext>
            </p:extLst>
          </p:nvPr>
        </p:nvGraphicFramePr>
        <p:xfrm>
          <a:off x="1847529" y="980728"/>
          <a:ext cx="8496000" cy="5472461"/>
        </p:xfrm>
        <a:graphic>
          <a:graphicData uri="http://schemas.openxmlformats.org/drawingml/2006/table">
            <a:tbl>
              <a:tblPr/>
              <a:tblGrid>
                <a:gridCol w="8496000">
                  <a:extLst>
                    <a:ext uri="{9D8B030D-6E8A-4147-A177-3AD203B41FA5}">
                      <a16:colId xmlns:a16="http://schemas.microsoft.com/office/drawing/2014/main" val="971399850"/>
                    </a:ext>
                  </a:extLst>
                </a:gridCol>
              </a:tblGrid>
              <a:tr h="390070"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Opérateurs (suite)</a:t>
                      </a: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724102"/>
                  </a:ext>
                </a:extLst>
              </a:tr>
              <a:tr h="390070">
                <a:tc>
                  <a:txBody>
                    <a:bodyPr/>
                    <a:lstStyle/>
                    <a:p>
                      <a:pPr fontAlgn="t"/>
                      <a:r>
                        <a:rPr lang="fr-F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^</a:t>
                      </a: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524881"/>
                  </a:ext>
                </a:extLst>
              </a:tr>
              <a:tr h="390070">
                <a:tc>
                  <a:txBody>
                    <a:bodyPr/>
                    <a:lstStyle/>
                    <a:p>
                      <a:pPr fontAlgn="t"/>
                      <a:r>
                        <a:rPr lang="fr-F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|</a:t>
                      </a: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233881"/>
                  </a:ext>
                </a:extLst>
              </a:tr>
              <a:tr h="390070">
                <a:tc>
                  <a:txBody>
                    <a:bodyPr/>
                    <a:lstStyle/>
                    <a:p>
                      <a:pPr fontAlgn="t"/>
                      <a:r>
                        <a:rPr lang="fr-F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&amp;&amp;</a:t>
                      </a: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346584"/>
                  </a:ext>
                </a:extLst>
              </a:tr>
              <a:tr h="390070">
                <a:tc>
                  <a:txBody>
                    <a:bodyPr/>
                    <a:lstStyle/>
                    <a:p>
                      <a:pPr fontAlgn="t"/>
                      <a:r>
                        <a:rPr lang="fr-F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||</a:t>
                      </a: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622131"/>
                  </a:ext>
                </a:extLst>
              </a:tr>
              <a:tr h="390070">
                <a:tc>
                  <a:txBody>
                    <a:bodyPr/>
                    <a:lstStyle/>
                    <a:p>
                      <a:pPr fontAlgn="t"/>
                      <a:r>
                        <a:rPr lang="fr-F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??</a:t>
                      </a: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897804"/>
                  </a:ext>
                </a:extLst>
              </a:tr>
              <a:tr h="390070">
                <a:tc>
                  <a:txBody>
                    <a:bodyPr/>
                    <a:lstStyle/>
                    <a:p>
                      <a:pPr fontAlgn="t"/>
                      <a:r>
                        <a:rPr lang="fr-F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? :</a:t>
                      </a: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060675"/>
                  </a:ext>
                </a:extLst>
              </a:tr>
              <a:tr h="401551">
                <a:tc>
                  <a:txBody>
                    <a:bodyPr/>
                    <a:lstStyle/>
                    <a:p>
                      <a:pPr fontAlgn="t"/>
                      <a:r>
                        <a:rPr lang="fr-FR" sz="2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= += -= *= **= /= .= %= &amp;= |= ^= &lt;&lt;= &gt;&gt;= ??=</a:t>
                      </a:r>
                      <a:endParaRPr lang="fr-FR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721795"/>
                  </a:ext>
                </a:extLst>
              </a:tr>
              <a:tr h="390070">
                <a:tc>
                  <a:txBody>
                    <a:bodyPr/>
                    <a:lstStyle/>
                    <a:p>
                      <a:pPr fontAlgn="t"/>
                      <a:r>
                        <a:rPr lang="fr-FR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yield</a:t>
                      </a:r>
                      <a:r>
                        <a:rPr lang="fr-F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fr-FR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from</a:t>
                      </a:r>
                      <a:endParaRPr lang="fr-FR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492010"/>
                  </a:ext>
                </a:extLst>
              </a:tr>
              <a:tr h="390070">
                <a:tc>
                  <a:txBody>
                    <a:bodyPr/>
                    <a:lstStyle/>
                    <a:p>
                      <a:pPr fontAlgn="t"/>
                      <a:r>
                        <a:rPr lang="fr-FR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yield</a:t>
                      </a:r>
                      <a:endParaRPr lang="fr-FR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045137"/>
                  </a:ext>
                </a:extLst>
              </a:tr>
              <a:tr h="390070">
                <a:tc>
                  <a:txBody>
                    <a:bodyPr/>
                    <a:lstStyle/>
                    <a:p>
                      <a:pPr fontAlgn="t"/>
                      <a:r>
                        <a:rPr lang="fr-FR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print</a:t>
                      </a:r>
                      <a:endParaRPr lang="fr-FR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416214"/>
                  </a:ext>
                </a:extLst>
              </a:tr>
              <a:tr h="390070">
                <a:tc>
                  <a:txBody>
                    <a:bodyPr/>
                    <a:lstStyle/>
                    <a:p>
                      <a:pPr fontAlgn="t"/>
                      <a:r>
                        <a:rPr lang="fr-F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and</a:t>
                      </a: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923296"/>
                  </a:ext>
                </a:extLst>
              </a:tr>
              <a:tr h="390070">
                <a:tc>
                  <a:txBody>
                    <a:bodyPr/>
                    <a:lstStyle/>
                    <a:p>
                      <a:pPr fontAlgn="t"/>
                      <a:r>
                        <a:rPr lang="fr-FR" sz="2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xor</a:t>
                      </a:r>
                      <a:endParaRPr lang="fr-FR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947068"/>
                  </a:ext>
                </a:extLst>
              </a:tr>
              <a:tr h="390070">
                <a:tc>
                  <a:txBody>
                    <a:bodyPr/>
                    <a:lstStyle/>
                    <a:p>
                      <a:pPr fontAlgn="t"/>
                      <a:r>
                        <a:rPr lang="fr-FR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or</a:t>
                      </a:r>
                    </a:p>
                  </a:txBody>
                  <a:tcPr marL="38476" marR="38476" marT="19238" marB="19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887447"/>
                  </a:ext>
                </a:extLst>
              </a:tr>
            </a:tbl>
          </a:graphicData>
        </a:graphic>
      </p:graphicFrame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Priorité des opérateurs</a:t>
            </a:r>
          </a:p>
        </p:txBody>
      </p:sp>
      <p:sp>
        <p:nvSpPr>
          <p:cNvPr id="28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684CAA-8040-41EB-8528-D1DBCC75193E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fr-FR" altLang="fr-FR" sz="1200"/>
          </a:p>
        </p:txBody>
      </p:sp>
      <p:sp>
        <p:nvSpPr>
          <p:cNvPr id="29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3F76C61-6EF6-4437-A0FD-DB655971E38A}" type="datetime11">
              <a:rPr lang="fr-FR" smtClean="0"/>
              <a:t>07:53:29</a:t>
            </a:fld>
            <a:endParaRPr lang="fr-FR"/>
          </a:p>
        </p:txBody>
      </p:sp>
      <p:sp>
        <p:nvSpPr>
          <p:cNvPr id="30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29889" name="AutoShape 161"/>
          <p:cNvSpPr>
            <a:spLocks noChangeArrowheads="1"/>
          </p:cNvSpPr>
          <p:nvPr/>
        </p:nvSpPr>
        <p:spPr bwMode="auto">
          <a:xfrm>
            <a:off x="3881439" y="4552677"/>
            <a:ext cx="4429125" cy="1622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0" tIns="360000" rIns="360000" bIns="360000" anchor="ctr">
            <a:spAutoFit/>
          </a:bodyPr>
          <a:lstStyle/>
          <a:p>
            <a:pPr algn="ctr" eaLnBrk="1" hangingPunct="1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 cas de doute,</a:t>
            </a:r>
          </a:p>
          <a:p>
            <a:pPr algn="ctr" eaLnBrk="1" hangingPunct="1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utilisez les parenthèses ;-)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88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Structures de contrôle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480A02-FF51-412C-992A-EAC826748F4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E7CC767-EBC7-454B-BE92-BAD0F272ED07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Structure de contrôle Si…Alors…Sinon…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>
          <a:xfrm>
            <a:off x="407368" y="1268414"/>
            <a:ext cx="11377264" cy="4865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if (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condition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	/* Bloc d’instructions exécuté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    si la condition est vraie */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sz="2400" b="1" dirty="0"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} 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else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 {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	/* Bloc d’instructions exécuté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    si la condition est fausse */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sz="2400" b="1" dirty="0"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  <a:endParaRPr lang="fr-FR" sz="24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F38716C-64E7-4A35-9C05-826045C97AC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D716B0F-61AB-472F-8E68-10AFD19A89FD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2603972" y="2636912"/>
            <a:ext cx="1547812" cy="469900"/>
          </a:xfrm>
          <a:prstGeom prst="wedgeRoundRectCallout">
            <a:avLst>
              <a:gd name="adj1" fmla="val -85994"/>
              <a:gd name="adj2" fmla="val 75230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Optionnel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180CFAF9-87C2-4CD6-8C82-49E71836B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345" y="4797152"/>
            <a:ext cx="8359287" cy="9194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Dans la mesure du possible, éviter les blocs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else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Ils compliquent la lecture du code et sa maintenabilité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Structure de contrôle Tant que… faire…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>
          <a:xfrm>
            <a:off x="407368" y="1268414"/>
            <a:ext cx="11377264" cy="4865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while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 (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condition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	/* Bloc d’instructions répété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    tant que la condition est vraie */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sz="1800" b="1" dirty="0">
              <a:solidFill>
                <a:schemeClr val="accent2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b="1" dirty="0">
              <a:solidFill>
                <a:schemeClr val="hlin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do {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	/* Bloc d’instructions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    exécuté une fois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    puis répété tant que la condition est vraie */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} 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while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 (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condition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0CDF08-07B3-4FF1-8DE0-6E1FA0AB72D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fr-FR" altLang="fr-FR" sz="120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37B6736-2878-4331-8DA0-145190F33BFE}" type="datetime11">
              <a:rPr lang="fr-FR" smtClean="0"/>
              <a:t>07:53:29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284676" name="Line 4"/>
          <p:cNvSpPr>
            <a:spLocks noChangeShapeType="1"/>
          </p:cNvSpPr>
          <p:nvPr/>
        </p:nvSpPr>
        <p:spPr bwMode="auto">
          <a:xfrm>
            <a:off x="3935414" y="3573463"/>
            <a:ext cx="4321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Structure de contrôle Tant que… faire…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>
          <a:xfrm>
            <a:off x="407368" y="1268414"/>
            <a:ext cx="11377264" cy="4865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for (</a:t>
            </a:r>
            <a:r>
              <a:rPr lang="fr-FR" sz="2400" b="1" dirty="0">
                <a:solidFill>
                  <a:schemeClr val="accent4"/>
                </a:solidFill>
                <a:latin typeface="Consolas" panose="020B0609020204030204" pitchFamily="49" charset="0"/>
                <a:cs typeface="Courier New" pitchFamily="49" charset="0"/>
              </a:rPr>
              <a:t>avant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  <a:r>
              <a:rPr lang="fr-FR" sz="2400" b="1" dirty="0">
                <a:solidFill>
                  <a:schemeClr val="hlink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sz="2400" b="1" dirty="0">
                <a:solidFill>
                  <a:schemeClr val="accent3"/>
                </a:solidFill>
                <a:latin typeface="Consolas" panose="020B0609020204030204" pitchFamily="49" charset="0"/>
                <a:cs typeface="Courier New" pitchFamily="49" charset="0"/>
              </a:rPr>
              <a:t>condition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  <a:r>
              <a:rPr lang="fr-FR" sz="2400" b="1" dirty="0">
                <a:solidFill>
                  <a:schemeClr val="hlink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sz="2400" b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fin_chaque_itération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 /* Bloc d’instructions répété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    tant que la condition est vraie */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sz="18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/>
              <a:t>Équivalent à 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sz="18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4"/>
                </a:solidFill>
                <a:latin typeface="Consolas" panose="020B0609020204030204" pitchFamily="49" charset="0"/>
              </a:rPr>
              <a:t>avant</a:t>
            </a:r>
            <a:r>
              <a:rPr lang="fr-FR" sz="2400" b="1" dirty="0">
                <a:latin typeface="Consolas" panose="020B0609020204030204" pitchFamily="49" charset="0"/>
              </a:rPr>
              <a:t>;</a:t>
            </a:r>
            <a:endParaRPr lang="fr-FR" sz="24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while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 (</a:t>
            </a:r>
            <a:r>
              <a:rPr lang="fr-FR" sz="2400" b="1" dirty="0">
                <a:solidFill>
                  <a:schemeClr val="accent3"/>
                </a:solidFill>
                <a:latin typeface="Consolas" panose="020B0609020204030204" pitchFamily="49" charset="0"/>
                <a:cs typeface="Courier New" pitchFamily="49" charset="0"/>
              </a:rPr>
              <a:t>condition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 /* Bloc d’instructions répété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    tant que la condition est vraie */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fr-FR" sz="2400" b="1" dirty="0" err="1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fin_chaque_itération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F9AD93-0FA8-44EE-A90E-7FDDF10C5A1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086EA46-DE8C-41E2-9FAB-640931F0AD6A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Structure de contrôle selon…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335361" y="1196976"/>
            <a:ext cx="11530806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switch (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test_expr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	case 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cond_expr_1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	  instructions exécutées si 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test_expr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== cond_expr_1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	case 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cond_expr_2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	case 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cond_expr_3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	  instructions exécutées si 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test_expr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== cond_expr_2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					    ou si 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test_expr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== cond_expr_3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					    ou si 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test_expr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== cond_expr_1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…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	default: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	  instructions dans tous les cas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fr-FR" sz="2400" b="1" dirty="0"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2400" dirty="0">
                <a:cs typeface="Courier New" pitchFamily="49" charset="0"/>
              </a:rPr>
              <a:t>Comparaisons larges « </a:t>
            </a:r>
            <a:r>
              <a:rPr lang="fr-FR" sz="2400" b="1" dirty="0">
                <a:solidFill>
                  <a:schemeClr val="accent4"/>
                </a:solidFill>
                <a:latin typeface="Consolas" panose="020B0609020204030204" pitchFamily="49" charset="0"/>
                <a:cs typeface="Courier New" pitchFamily="49" charset="0"/>
              </a:rPr>
              <a:t>==</a:t>
            </a:r>
            <a:r>
              <a:rPr lang="fr-FR" sz="2400" dirty="0">
                <a:cs typeface="Courier New" pitchFamily="49" charset="0"/>
              </a:rPr>
              <a:t>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6C95CE-8D9C-4F7C-9933-D0797F17360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631B15F-F545-4247-B253-E6E4D732883B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95400" y="274638"/>
            <a:ext cx="108012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Utilité et utilisation de PHP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68413"/>
            <a:ext cx="10972800" cy="5040312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Création de contenus « dynamiques »</a:t>
            </a:r>
            <a:br>
              <a:rPr lang="fr-FR" dirty="0"/>
            </a:br>
            <a:r>
              <a:rPr lang="fr-FR" dirty="0"/>
              <a:t>= fabriqués à la volée</a:t>
            </a:r>
            <a:br>
              <a:rPr lang="fr-FR" dirty="0"/>
            </a:br>
            <a:r>
              <a:rPr lang="fr-FR" dirty="0"/>
              <a:t>= construits à la demande</a:t>
            </a:r>
          </a:p>
          <a:p>
            <a:pPr eaLnBrk="1" hangingPunct="1">
              <a:defRPr/>
            </a:pPr>
            <a:r>
              <a:rPr lang="fr-FR" dirty="0"/>
              <a:t>Pages Web ou tout contenu</a:t>
            </a:r>
          </a:p>
          <a:p>
            <a:pPr eaLnBrk="1" hangingPunct="1">
              <a:defRPr/>
            </a:pPr>
            <a:r>
              <a:rPr lang="fr-FR" dirty="0"/>
              <a:t>Interface entre un serveur Web</a:t>
            </a:r>
            <a:br>
              <a:rPr lang="fr-FR" dirty="0"/>
            </a:br>
            <a:r>
              <a:rPr lang="fr-FR" dirty="0"/>
              <a:t>et des bases de données</a:t>
            </a:r>
          </a:p>
          <a:p>
            <a:pPr eaLnBrk="1" hangingPunct="1">
              <a:defRPr/>
            </a:pPr>
            <a:r>
              <a:rPr lang="fr-FR" dirty="0"/>
              <a:t>Création d’applications Web</a:t>
            </a:r>
          </a:p>
          <a:p>
            <a:pPr eaLnBrk="1" hangingPunct="1">
              <a:defRPr/>
            </a:pPr>
            <a:r>
              <a:rPr lang="fr-FR" dirty="0"/>
              <a:t>Le plus utilisé sur serveur</a:t>
            </a:r>
          </a:p>
          <a:p>
            <a:pPr eaLnBrk="1" hangingPunct="1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E76711-A14A-4A0D-8D24-10310C4162EE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26A4D5D-18BE-4B3C-962B-08F8759C728B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D0BA140-8C6E-4238-904D-F7F7C9DE376E}"/>
              </a:ext>
            </a:extLst>
          </p:cNvPr>
          <p:cNvSpPr txBox="1"/>
          <p:nvPr/>
        </p:nvSpPr>
        <p:spPr>
          <a:xfrm>
            <a:off x="5349604" y="6000948"/>
            <a:ext cx="6232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Source :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https://w3techs.com/technologies/overview/programming_language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666F72-7223-E364-26F8-275DFE9F3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762" y="2132856"/>
            <a:ext cx="5375638" cy="384298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L’instruction 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break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407368" y="1125539"/>
            <a:ext cx="11377264" cy="5183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dirty="0"/>
              <a:t>Permet de sortir d’une structure de contrôle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fr-FR" sz="18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switch (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test_expr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	case 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cond_expr_1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instructions exécutées si 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test_expr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== cond_expr_1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break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; /* Sortie du switch */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	case 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cond_expr_2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	case 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cond_expr_3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instructions exécutées si 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test_expr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== cond_expr_2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                          ou 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test_expr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== cond_expr_3</a:t>
            </a:r>
            <a:b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break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; /* Sortie du switch */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	default: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	  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instructions exécutées dans tous les cas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fr-FR" sz="2400" dirty="0">
              <a:cs typeface="Courier New" pitchFamily="49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fr-FR" sz="2400" dirty="0"/>
              <a:t>Cas rendus exclusifs si 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break</a:t>
            </a:r>
            <a:r>
              <a:rPr lang="fr-FR" sz="2400" dirty="0">
                <a:solidFill>
                  <a:schemeClr val="accent2"/>
                </a:solidFill>
              </a:rPr>
              <a:t> </a:t>
            </a:r>
            <a:r>
              <a:rPr lang="fr-FR" sz="2400" dirty="0"/>
              <a:t>présent pour chaque 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case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fr-FR" sz="2400" dirty="0">
                <a:cs typeface="Courier New" pitchFamily="49" charset="0"/>
              </a:rPr>
              <a:t>Fonctionne exactement comme une </a:t>
            </a:r>
            <a:r>
              <a:rPr lang="fr-FR" sz="2400" dirty="0">
                <a:solidFill>
                  <a:schemeClr val="accent2"/>
                </a:solidFill>
                <a:cs typeface="Courier New" pitchFamily="49" charset="0"/>
              </a:rPr>
              <a:t>série de 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if/</a:t>
            </a:r>
            <a:r>
              <a:rPr lang="fr-FR" sz="24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else</a:t>
            </a:r>
            <a:r>
              <a:rPr lang="fr-FR" sz="2400" dirty="0">
                <a:solidFill>
                  <a:schemeClr val="accent2"/>
                </a:solidFill>
                <a:cs typeface="Courier New" pitchFamily="49" charset="0"/>
              </a:rPr>
              <a:t> avec comparaison large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fr-FR" sz="2400" dirty="0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F1DCFF-EC2A-498D-8380-6FCDA426C09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16F891-650F-4CF5-859E-9457EAF11AEA}" type="datetime11">
              <a:rPr lang="fr-FR" smtClean="0"/>
              <a:t>07:53:29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Structure de contrôle </a:t>
            </a:r>
            <a:r>
              <a:rPr lang="fr-FR" b="1" dirty="0">
                <a:latin typeface="Consolas" panose="020B0609020204030204" pitchFamily="49" charset="0"/>
              </a:rPr>
              <a:t>match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335361" y="1196976"/>
            <a:ext cx="11530806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match (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test_expr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cond_expr_1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 =&gt; 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expression si 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test_expr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sz="2400" b="1" dirty="0">
                <a:solidFill>
                  <a:schemeClr val="accent4"/>
                </a:solidFill>
                <a:latin typeface="Consolas" panose="020B0609020204030204" pitchFamily="49" charset="0"/>
                <a:cs typeface="Courier New" pitchFamily="49" charset="0"/>
              </a:rPr>
              <a:t>=== 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v1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cond_expr_2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, 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cond_expr_3</a:t>
            </a: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 =&gt; 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expression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						si 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test_expr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sz="2400" b="1" dirty="0">
                <a:solidFill>
                  <a:schemeClr val="accent4"/>
                </a:solidFill>
                <a:latin typeface="Consolas" panose="020B0609020204030204" pitchFamily="49" charset="0"/>
                <a:cs typeface="Courier New" pitchFamily="49" charset="0"/>
              </a:rPr>
              <a:t>===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cond_expr_2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						ou si 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test_expr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sz="2400" b="1" dirty="0">
                <a:solidFill>
                  <a:schemeClr val="accent4"/>
                </a:solidFill>
                <a:latin typeface="Consolas" panose="020B0609020204030204" pitchFamily="49" charset="0"/>
                <a:cs typeface="Courier New" pitchFamily="49" charset="0"/>
              </a:rPr>
              <a:t>===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cond_expr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_ 3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…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	default =&gt; 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expression </a:t>
            </a:r>
            <a:r>
              <a:rPr lang="nn-NO" sz="2400" b="1" dirty="0">
                <a:latin typeface="Consolas" panose="020B0609020204030204" pitchFamily="49" charset="0"/>
                <a:cs typeface="Courier New" pitchFamily="49" charset="0"/>
              </a:rPr>
              <a:t>si 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test_expr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nn-NO" sz="2400" b="1" dirty="0">
                <a:solidFill>
                  <a:schemeClr val="accent4"/>
                </a:solidFill>
                <a:latin typeface="Consolas" panose="020B0609020204030204" pitchFamily="49" charset="0"/>
                <a:cs typeface="Courier New" pitchFamily="49" charset="0"/>
              </a:rPr>
              <a:t>!==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cond_expr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_</a:t>
            </a:r>
            <a:r>
              <a:rPr lang="nn-NO" sz="2400" b="1" dirty="0">
                <a:latin typeface="Consolas" panose="020B0609020204030204" pitchFamily="49" charset="0"/>
                <a:cs typeface="Courier New" pitchFamily="49" charset="0"/>
              </a:rPr>
              <a:t>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nn-NO" sz="2400" b="1" dirty="0">
                <a:latin typeface="Consolas" panose="020B0609020204030204" pitchFamily="49" charset="0"/>
                <a:cs typeface="Courier New" pitchFamily="49" charset="0"/>
              </a:rPr>
              <a:t>                        et 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test_expr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nn-NO" sz="2400" b="1" dirty="0">
                <a:solidFill>
                  <a:schemeClr val="accent4"/>
                </a:solidFill>
                <a:latin typeface="Consolas" panose="020B0609020204030204" pitchFamily="49" charset="0"/>
                <a:cs typeface="Courier New" pitchFamily="49" charset="0"/>
              </a:rPr>
              <a:t>!==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cond_expr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_</a:t>
            </a:r>
            <a:r>
              <a:rPr lang="nn-NO" sz="2400" b="1" dirty="0">
                <a:latin typeface="Consolas" panose="020B0609020204030204" pitchFamily="49" charset="0"/>
                <a:cs typeface="Courier New" pitchFamily="49" charset="0"/>
              </a:rPr>
              <a:t>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nn-NO" sz="2400" b="1" dirty="0">
                <a:latin typeface="Consolas" panose="020B0609020204030204" pitchFamily="49" charset="0"/>
                <a:cs typeface="Courier New" pitchFamily="49" charset="0"/>
              </a:rPr>
              <a:t>                        et 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test_expr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nn-NO" sz="2400" b="1" dirty="0">
                <a:solidFill>
                  <a:schemeClr val="accent4"/>
                </a:solidFill>
                <a:latin typeface="Consolas" panose="020B0609020204030204" pitchFamily="49" charset="0"/>
                <a:cs typeface="Courier New" pitchFamily="49" charset="0"/>
              </a:rPr>
              <a:t>!==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cond_expr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_</a:t>
            </a:r>
            <a:r>
              <a:rPr lang="nn-NO" sz="2400" b="1" dirty="0">
                <a:latin typeface="Consolas" panose="020B0609020204030204" pitchFamily="49" charset="0"/>
                <a:cs typeface="Courier New" pitchFamily="49" charset="0"/>
              </a:rPr>
              <a:t>3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};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fr-FR" sz="2400" b="1" dirty="0"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2400" dirty="0">
                <a:cs typeface="Courier New" pitchFamily="49" charset="0"/>
              </a:rPr>
              <a:t>Comparaisons strictes « </a:t>
            </a:r>
            <a:r>
              <a:rPr lang="fr-FR" sz="2400" b="1" dirty="0">
                <a:solidFill>
                  <a:schemeClr val="accent4"/>
                </a:solidFill>
                <a:latin typeface="Consolas" panose="020B0609020204030204" pitchFamily="49" charset="0"/>
                <a:cs typeface="Courier New" pitchFamily="49" charset="0"/>
              </a:rPr>
              <a:t>===</a:t>
            </a:r>
            <a:r>
              <a:rPr lang="fr-FR" sz="2400" dirty="0">
                <a:cs typeface="Courier New" pitchFamily="49" charset="0"/>
              </a:rPr>
              <a:t> »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2400" dirty="0">
                <a:cs typeface="Courier New" pitchFamily="49" charset="0"/>
              </a:rPr>
              <a:t>Retourne un résultat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2400" dirty="0">
                <a:cs typeface="Courier New" pitchFamily="49" charset="0"/>
              </a:rPr>
              <a:t>Nécessité d’être exhaustif dans les cas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2400" dirty="0">
                <a:cs typeface="Courier New" pitchFamily="49" charset="0"/>
              </a:rPr>
              <a:t>Seules les expressions avant la correspondance sont évaluées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6C95CE-8D9C-4F7C-9933-D0797F17360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191CE4-38EB-4B9C-BA6A-3BFCEB1C4727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7877675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Tableaux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74A04E6-B652-48CF-BBDC-5B08A3E2DB3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5799760-1CB1-4120-A37B-B9826796DDBC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Principes généraux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Un tableau PHP est en réalité une </a:t>
            </a:r>
            <a:r>
              <a:rPr lang="fr-FR" dirty="0">
                <a:solidFill>
                  <a:schemeClr val="bg1"/>
                </a:solidFill>
              </a:rPr>
              <a:t>carte ordonnée</a:t>
            </a:r>
          </a:p>
          <a:p>
            <a:pPr eaLnBrk="1" hangingPunct="1">
              <a:defRPr/>
            </a:pPr>
            <a:r>
              <a:rPr lang="fr-FR" dirty="0"/>
              <a:t>Une carte </a:t>
            </a:r>
            <a:r>
              <a:rPr lang="fr-FR" dirty="0">
                <a:solidFill>
                  <a:schemeClr val="bg1"/>
                </a:solidFill>
              </a:rPr>
              <a:t>associe des valeurs à des clés</a:t>
            </a:r>
          </a:p>
          <a:p>
            <a:pPr eaLnBrk="1" hangingPunct="1">
              <a:defRPr/>
            </a:pPr>
            <a:r>
              <a:rPr lang="fr-FR" dirty="0"/>
              <a:t>Un tableau PHP peut être vu comme une </a:t>
            </a:r>
            <a:r>
              <a:rPr lang="fr-FR" dirty="0">
                <a:solidFill>
                  <a:schemeClr val="bg1"/>
                </a:solidFill>
              </a:rPr>
              <a:t>série ordonnées de valeurs</a:t>
            </a:r>
            <a:r>
              <a:rPr lang="fr-FR" dirty="0"/>
              <a:t> (peu importe leur type)</a:t>
            </a:r>
          </a:p>
          <a:p>
            <a:pPr>
              <a:defRPr/>
            </a:pPr>
            <a:r>
              <a:rPr lang="fr-FR" dirty="0"/>
              <a:t>Chaque </a:t>
            </a:r>
            <a:r>
              <a:rPr lang="fr-FR" dirty="0">
                <a:solidFill>
                  <a:schemeClr val="bg1"/>
                </a:solidFill>
              </a:rPr>
              <a:t>valeur</a:t>
            </a:r>
            <a:r>
              <a:rPr lang="fr-FR" dirty="0"/>
              <a:t> est </a:t>
            </a:r>
            <a:r>
              <a:rPr lang="fr-FR" dirty="0">
                <a:solidFill>
                  <a:schemeClr val="bg1"/>
                </a:solidFill>
              </a:rPr>
              <a:t>étiquetée</a:t>
            </a:r>
            <a:r>
              <a:rPr lang="fr-FR" dirty="0"/>
              <a:t>, repérée </a:t>
            </a:r>
            <a:r>
              <a:rPr lang="fr-FR" dirty="0">
                <a:solidFill>
                  <a:schemeClr val="bg1"/>
                </a:solidFill>
              </a:rPr>
              <a:t>par une clé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fr-FR" dirty="0">
                <a:solidFill>
                  <a:schemeClr val="bg1"/>
                </a:solidFill>
              </a:rPr>
              <a:t> ou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/>
              <a:t>Ils sont dits </a:t>
            </a:r>
            <a:r>
              <a:rPr lang="fr-FR" dirty="0">
                <a:solidFill>
                  <a:schemeClr val="bg1"/>
                </a:solidFill>
              </a:rPr>
              <a:t>associatifs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7DC214-1CDA-4524-A5FC-22FB220C9E8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26BFF30-89F1-406F-BC99-1A44E979EAF8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834298"/>
              </p:ext>
            </p:extLst>
          </p:nvPr>
        </p:nvGraphicFramePr>
        <p:xfrm>
          <a:off x="3048000" y="4437112"/>
          <a:ext cx="6096000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Clé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Valeur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'42'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NULL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954270"/>
              </p:ext>
            </p:extLst>
          </p:nvPr>
        </p:nvGraphicFramePr>
        <p:xfrm>
          <a:off x="2267745" y="5445224"/>
          <a:ext cx="765651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1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1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Clé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'début'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'a'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'valeur'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1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4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Valeur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false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'bonjour'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200"/>
              <a:t>Tableaux « classiques » </a:t>
            </a:r>
            <a:r>
              <a:rPr lang="fr-FR" sz="3200" dirty="0"/>
              <a:t>: indexés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7368" y="1268413"/>
            <a:ext cx="11294714" cy="485775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Création / initialisation: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$tab1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 </a:t>
            </a: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array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12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,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'fraise'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,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2.5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);</a:t>
            </a:r>
            <a:b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b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$tab1b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 [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12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,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'fraise'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,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2.5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];</a:t>
            </a:r>
            <a:b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b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$tab2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[] =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12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$tab2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[] =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'fraise'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$tab2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[] =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2.5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b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$tab3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[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0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] =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12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$tab3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[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1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] =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'fraise'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$tab3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[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2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] =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2.5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endParaRPr kumimoji="0" lang="fr-FR" altLang="fr-FR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294941" name="Group 2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9256586"/>
              </p:ext>
            </p:extLst>
          </p:nvPr>
        </p:nvGraphicFramePr>
        <p:xfrm>
          <a:off x="8400256" y="1268760"/>
          <a:ext cx="3312344" cy="20726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Courier New" pitchFamily="49" charset="0"/>
                        </a:rPr>
                        <a:t>Clé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Courier New" pitchFamily="49" charset="0"/>
                        </a:rPr>
                        <a:t>Valeur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Courier New" pitchFamily="49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Courier New" pitchFamily="49" charset="0"/>
                        </a:rPr>
                        <a:t>'fraise'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Courier New" pitchFamily="49" charset="0"/>
                        </a:rPr>
                        <a:t>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71EB89-065D-4C27-AD79-19355B92667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fr-FR" altLang="fr-FR" sz="1200"/>
          </a:p>
        </p:txBody>
      </p:sp>
      <p:sp>
        <p:nvSpPr>
          <p:cNvPr id="22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7654A90-3D80-41AB-9095-ADBEC22E738F}" type="datetime11">
              <a:rPr lang="fr-FR" smtClean="0"/>
              <a:t>07:53:29</a:t>
            </a:fld>
            <a:endParaRPr lang="fr-FR"/>
          </a:p>
        </p:txBody>
      </p:sp>
      <p:sp>
        <p:nvSpPr>
          <p:cNvPr id="23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DB0BCCB-73CB-4A02-8B6F-E8BD15BE5326}"/>
              </a:ext>
            </a:extLst>
          </p:cNvPr>
          <p:cNvCxnSpPr/>
          <p:nvPr/>
        </p:nvCxnSpPr>
        <p:spPr bwMode="auto">
          <a:xfrm>
            <a:off x="479376" y="1988840"/>
            <a:ext cx="6480720" cy="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Tableaux associatifs : syntaxe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1295401"/>
            <a:ext cx="11233248" cy="483076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$tab5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[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'un' 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] =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12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$tab5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[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'trois'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] =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'fraise'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$tab5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[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'deux'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] =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2.5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$tab5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[ 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42  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] =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'el5'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b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$tab6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 </a:t>
            </a: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array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 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'un' 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=&gt;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12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,</a:t>
            </a:r>
            <a:b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             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'trois'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=&gt;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'fraise'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,</a:t>
            </a:r>
            <a:b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             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'deux' 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=&gt;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2.5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, </a:t>
            </a:r>
            <a:b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                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42  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=&gt;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'el5'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);</a:t>
            </a:r>
            <a:b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b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$tab7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 [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'un'  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=&gt;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12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,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'trois'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=&gt;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'fraise'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,</a:t>
            </a:r>
            <a:b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         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'deux'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=&gt;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2.5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,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42    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=&gt;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'el5'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];</a:t>
            </a:r>
            <a:endParaRPr kumimoji="0" lang="fr-FR" altLang="fr-FR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11A9D9-6E41-4150-80F1-E9AA3C29DC7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fr-FR" altLang="fr-FR" sz="1200"/>
          </a:p>
        </p:txBody>
      </p:sp>
      <p:sp>
        <p:nvSpPr>
          <p:cNvPr id="2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FC4B25-AB46-4150-A61E-08B54C079723}" type="datetime11">
              <a:rPr lang="fr-FR" smtClean="0"/>
              <a:t>07:53:29</a:t>
            </a:fld>
            <a:endParaRPr lang="fr-FR"/>
          </a:p>
        </p:txBody>
      </p:sp>
      <p:sp>
        <p:nvSpPr>
          <p:cNvPr id="2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graphicFrame>
        <p:nvGraphicFramePr>
          <p:cNvPr id="308514" name="Group 2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844206"/>
              </p:ext>
            </p:extLst>
          </p:nvPr>
        </p:nvGraphicFramePr>
        <p:xfrm>
          <a:off x="7896200" y="1268760"/>
          <a:ext cx="3817044" cy="25908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72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Courier New" pitchFamily="49" charset="0"/>
                        </a:rPr>
                        <a:t>Clé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Courier New" pitchFamily="49" charset="0"/>
                        </a:rPr>
                        <a:t>Valeur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'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Courier New" pitchFamily="49" charset="0"/>
                        </a:rPr>
                        <a:t>un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'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Courier New" pitchFamily="49" charset="0"/>
                        </a:rPr>
                        <a:t>12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'trois'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'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Courier New" pitchFamily="49" charset="0"/>
                        </a:rPr>
                        <a:t>fraise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'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'deux'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Courier New" pitchFamily="49" charset="0"/>
                        </a:rPr>
                        <a:t>2.5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'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Courier New" pitchFamily="49" charset="0"/>
                        </a:rPr>
                        <a:t>el5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'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4D2480A-A83C-444F-89B5-8D235E2005E8}"/>
              </a:ext>
            </a:extLst>
          </p:cNvPr>
          <p:cNvCxnSpPr>
            <a:cxnSpLocks/>
          </p:cNvCxnSpPr>
          <p:nvPr/>
        </p:nvCxnSpPr>
        <p:spPr bwMode="auto">
          <a:xfrm flipV="1">
            <a:off x="609600" y="3429000"/>
            <a:ext cx="6480720" cy="1512168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Structure de </a:t>
            </a:r>
            <a:r>
              <a:rPr lang="fr-FR"/>
              <a:t>contrôle « Pour chaque… »</a:t>
            </a:r>
            <a:endParaRPr lang="fr-FR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dirty="0">
                <a:cs typeface="Courier New" pitchFamily="49" charset="0"/>
              </a:rPr>
              <a:t>Des tableaux associatifs ne peuvent PAS être parcourus grâce aux indices des cases contenant les éléments…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foreach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 (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$tableau 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as 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element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hlink"/>
                </a:solidFill>
                <a:latin typeface="Consolas" panose="020B0609020204030204" pitchFamily="49" charset="0"/>
                <a:cs typeface="Courier New" pitchFamily="49" charset="0"/>
              </a:rPr>
              <a:t>	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/* Bloc d’instructions répété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     pour chaque élément de $tableau */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	/* Chaque élément de $tableau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     est accessible grâce à $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element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 */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1EB61B-97A8-4A9D-A139-6BF19150B25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AD6FD8-2643-4F5C-B537-A97A67780A70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07368" y="1173163"/>
            <a:ext cx="11377264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lvl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endParaRPr lang="fr-FR" b="1" kern="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Parcours de tableau : 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foreach</a:t>
            </a:r>
            <a:endParaRPr lang="fr-FR" dirty="0"/>
          </a:p>
        </p:txBody>
      </p:sp>
      <p:sp>
        <p:nvSpPr>
          <p:cNvPr id="299012" name="Rectangle 4"/>
          <p:cNvSpPr>
            <a:spLocks noGrp="1" noChangeArrowheads="1"/>
          </p:cNvSpPr>
          <p:nvPr>
            <p:ph idx="1"/>
          </p:nvPr>
        </p:nvSpPr>
        <p:spPr>
          <a:xfrm>
            <a:off x="407368" y="1173163"/>
            <a:ext cx="4752528" cy="5135562"/>
          </a:xfr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anchor="ctr"/>
          <a:lstStyle/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…</a:t>
            </a: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$tab4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[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0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] =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12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$tab4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[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6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] =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'fraise'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$tab4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[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2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] =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2.5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$tab4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[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5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] =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'el5'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foreach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$tab4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as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$v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)</a:t>
            </a: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kumimoji="0" lang="fr-FR" altLang="fr-FR" sz="2400" b="1" i="0" u="none" strike="noStrike" cap="none" normalizeH="0" baseline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echo</a:t>
            </a:r>
            <a:r>
              <a:rPr kumimoji="0" lang="fr-FR" altLang="fr-FR" sz="2400" b="1" i="0" u="none" strike="noStrike" cap="none" normalizeH="0" baseline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 </a:t>
            </a:r>
            <a:r>
              <a:rPr kumimoji="0" lang="fr-FR" altLang="fr-FR" sz="2400" b="1" i="0" u="none" strike="noStrike" cap="none" normalizeH="0" baseline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"&lt;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p&gt;Val: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$v</a:t>
            </a:r>
            <a:r>
              <a:rPr kumimoji="0" lang="fr-FR" altLang="fr-FR" sz="2400" b="1" i="0" u="none" strike="noStrike" cap="none" normalizeH="0" baseline="0">
                <a:ln>
                  <a:noFill/>
                </a:ln>
                <a:solidFill>
                  <a:srgbClr val="0037A6"/>
                </a:solidFill>
                <a:latin typeface="Consolas" panose="020B0609020204030204" pitchFamily="49" charset="0"/>
              </a:rPr>
              <a:t>\n</a:t>
            </a:r>
            <a:r>
              <a:rPr kumimoji="0" lang="fr-FR" altLang="fr-FR" sz="2400" b="1" i="0" u="none" strike="noStrike" cap="none" normalizeH="0" baseline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"</a:t>
            </a:r>
            <a:r>
              <a:rPr kumimoji="0" lang="fr-FR" altLang="fr-FR" sz="2400" b="1" i="0" u="none" strike="noStrike" cap="none" normalizeH="0" baseline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rgbClr val="080808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346C8D-A460-4DFC-B203-16BE1644140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fr-FR" altLang="fr-FR" sz="1200"/>
          </a:p>
        </p:txBody>
      </p:sp>
      <p:sp>
        <p:nvSpPr>
          <p:cNvPr id="12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046732E-88FE-4473-BF29-AEC1D3E72919}" type="datetime11">
              <a:rPr lang="fr-FR" smtClean="0"/>
              <a:t>07:53:29</a:t>
            </a:fld>
            <a:endParaRPr lang="fr-FR"/>
          </a:p>
        </p:txBody>
      </p:sp>
      <p:sp>
        <p:nvSpPr>
          <p:cNvPr id="13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5848" name="Text Box 5"/>
          <p:cNvSpPr txBox="1">
            <a:spLocks noChangeArrowheads="1"/>
          </p:cNvSpPr>
          <p:nvPr/>
        </p:nvSpPr>
        <p:spPr bwMode="auto">
          <a:xfrm>
            <a:off x="7032104" y="1173163"/>
            <a:ext cx="4550296" cy="5135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fr-FR" sz="24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</a:t>
            </a:r>
            <a:r>
              <a:rPr lang="fr-FR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Val: 12</a:t>
            </a:r>
            <a:r>
              <a:rPr lang="fr-FR" sz="24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\n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fr-FR" sz="24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</a:t>
            </a:r>
            <a:r>
              <a:rPr lang="fr-FR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Val: fraise</a:t>
            </a:r>
            <a:r>
              <a:rPr lang="fr-FR" sz="24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\n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fr-FR" sz="24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</a:t>
            </a:r>
            <a:r>
              <a:rPr lang="fr-FR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Val: 2.5</a:t>
            </a:r>
            <a:r>
              <a:rPr lang="fr-FR" sz="24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\n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fr-FR" sz="24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</a:t>
            </a:r>
            <a:r>
              <a:rPr lang="fr-FR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Val: el5</a:t>
            </a:r>
            <a:r>
              <a:rPr lang="fr-FR" sz="24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299017" name="AutoShape 9"/>
          <p:cNvSpPr>
            <a:spLocks noChangeArrowheads="1"/>
          </p:cNvSpPr>
          <p:nvPr/>
        </p:nvSpPr>
        <p:spPr bwMode="auto">
          <a:xfrm>
            <a:off x="5483932" y="3436144"/>
            <a:ext cx="1224136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Tableaux associatifs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>
          <a:xfrm>
            <a:off x="407368" y="1173163"/>
            <a:ext cx="11377264" cy="5135562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Tableaux dont l’accès aux éléments n’est plus réalisé grâce à un index (0,1, …) mais grâce à une clé de type entier ou chaîne.</a:t>
            </a:r>
          </a:p>
          <a:p>
            <a:pPr eaLnBrk="1" hangingPunct="1">
              <a:defRPr/>
            </a:pPr>
            <a:r>
              <a:rPr lang="fr-FR" dirty="0"/>
              <a:t>Exemples de clés :</a:t>
            </a:r>
          </a:p>
          <a:p>
            <a:pPr lvl="1"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[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'un'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]          =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12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</a:p>
          <a:p>
            <a:pPr lvl="1"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[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205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]          =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'bonjour'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</a:p>
          <a:p>
            <a:pPr lvl="1"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[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'la valeur'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]  =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3.0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endParaRPr lang="fr-FR" sz="2800" b="1" dirty="0"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spcBef>
                <a:spcPct val="5000"/>
              </a:spcBef>
              <a:defRPr/>
            </a:pPr>
            <a:r>
              <a:rPr lang="fr-FR" dirty="0"/>
              <a:t>Création</a:t>
            </a:r>
          </a:p>
          <a:p>
            <a:pPr lvl="1"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 </a:t>
            </a: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array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 </a:t>
            </a:r>
            <a:r>
              <a:rPr kumimoji="0" lang="fr-FR" altLang="fr-FR" sz="2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Consolas" panose="020B0609020204030204" pitchFamily="49" charset="0"/>
              </a:rPr>
              <a:t>cle1</a:t>
            </a:r>
            <a:r>
              <a:rPr kumimoji="0" lang="fr-FR" altLang="fr-FR" sz="2800" b="1" i="1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latin typeface="Consolas" panose="020B0609020204030204" pitchFamily="49" charset="0"/>
              </a:rPr>
              <a:t>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=&gt; </a:t>
            </a:r>
            <a:r>
              <a:rPr kumimoji="0" lang="fr-FR" altLang="fr-FR" sz="2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Consolas" panose="020B0609020204030204" pitchFamily="49" charset="0"/>
              </a:rPr>
              <a:t>val1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, </a:t>
            </a:r>
            <a:r>
              <a:rPr kumimoji="0" lang="fr-FR" altLang="fr-FR" sz="2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Consolas" panose="020B0609020204030204" pitchFamily="49" charset="0"/>
              </a:rPr>
              <a:t>cle2</a:t>
            </a:r>
            <a:r>
              <a:rPr kumimoji="0" lang="fr-FR" altLang="fr-FR" sz="2800" b="1" i="1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latin typeface="Consolas" panose="020B0609020204030204" pitchFamily="49" charset="0"/>
              </a:rPr>
              <a:t>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=&gt; </a:t>
            </a:r>
            <a:r>
              <a:rPr kumimoji="0" lang="fr-FR" altLang="fr-FR" sz="2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Consolas" panose="020B0609020204030204" pitchFamily="49" charset="0"/>
              </a:rPr>
              <a:t>val2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, </a:t>
            </a:r>
            <a:r>
              <a:rPr kumimoji="0" lang="fr-FR" altLang="fr-FR" sz="2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Consolas" panose="020B0609020204030204" pitchFamily="49" charset="0"/>
              </a:rPr>
              <a:t>…</a:t>
            </a:r>
            <a:r>
              <a:rPr kumimoji="0" lang="fr-FR" altLang="fr-FR" sz="2800" b="1" i="1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latin typeface="Consolas" panose="020B0609020204030204" pitchFamily="49" charset="0"/>
              </a:rPr>
              <a:t>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);</a:t>
            </a:r>
          </a:p>
          <a:p>
            <a:pPr lvl="1"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endParaRPr lang="fr-FR" sz="2800" b="1" dirty="0">
              <a:solidFill>
                <a:srgbClr val="80404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lvl="1">
              <a:spcBef>
                <a:spcPct val="5000"/>
              </a:spcBef>
              <a:buNone/>
              <a:defRPr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 [ </a:t>
            </a:r>
            <a:r>
              <a:rPr kumimoji="0" lang="fr-FR" altLang="fr-FR" sz="2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Consolas" panose="020B0609020204030204" pitchFamily="49" charset="0"/>
              </a:rPr>
              <a:t>cle1</a:t>
            </a:r>
            <a:r>
              <a:rPr kumimoji="0" lang="fr-FR" altLang="fr-FR" sz="2800" b="1" i="1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latin typeface="Consolas" panose="020B0609020204030204" pitchFamily="49" charset="0"/>
              </a:rPr>
              <a:t>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=&gt; </a:t>
            </a:r>
            <a:r>
              <a:rPr kumimoji="0" lang="fr-FR" altLang="fr-FR" sz="2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Consolas" panose="020B0609020204030204" pitchFamily="49" charset="0"/>
              </a:rPr>
              <a:t>val1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, </a:t>
            </a:r>
            <a:r>
              <a:rPr kumimoji="0" lang="fr-FR" altLang="fr-FR" sz="2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Consolas" panose="020B0609020204030204" pitchFamily="49" charset="0"/>
              </a:rPr>
              <a:t>cle2</a:t>
            </a:r>
            <a:r>
              <a:rPr kumimoji="0" lang="fr-FR" altLang="fr-FR" sz="2800" b="1" i="1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latin typeface="Consolas" panose="020B0609020204030204" pitchFamily="49" charset="0"/>
              </a:rPr>
              <a:t>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=&gt; </a:t>
            </a:r>
            <a:r>
              <a:rPr kumimoji="0" lang="fr-FR" altLang="fr-FR" sz="2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Consolas" panose="020B0609020204030204" pitchFamily="49" charset="0"/>
              </a:rPr>
              <a:t>val2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, </a:t>
            </a:r>
            <a:r>
              <a:rPr kumimoji="0" lang="fr-FR" altLang="fr-FR" sz="2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latin typeface="Consolas" panose="020B0609020204030204" pitchFamily="49" charset="0"/>
              </a:rPr>
              <a:t>…</a:t>
            </a:r>
            <a:r>
              <a:rPr kumimoji="0" lang="fr-FR" altLang="fr-FR" sz="2800" b="1" i="1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latin typeface="Consolas" panose="020B0609020204030204" pitchFamily="49" charset="0"/>
              </a:rPr>
              <a:t>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];</a:t>
            </a:r>
            <a:endParaRPr lang="fr-FR" sz="28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B0D199-A380-4FEE-9B82-CC5EDE443C3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AF98269-CCD2-4E43-B61D-F93A7E1A09DB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6056665-ED01-4963-9637-7A1160C590BC}"/>
              </a:ext>
            </a:extLst>
          </p:cNvPr>
          <p:cNvCxnSpPr>
            <a:cxnSpLocks/>
          </p:cNvCxnSpPr>
          <p:nvPr/>
        </p:nvCxnSpPr>
        <p:spPr bwMode="auto">
          <a:xfrm>
            <a:off x="911424" y="4653136"/>
            <a:ext cx="9073008" cy="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Structure de </a:t>
            </a:r>
            <a:r>
              <a:rPr lang="fr-FR"/>
              <a:t>contrôle « Pour chaque… »</a:t>
            </a:r>
            <a:endParaRPr lang="fr-FR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foreach</a:t>
            </a:r>
            <a:r>
              <a:rPr 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$tableau </a:t>
            </a:r>
            <a:r>
              <a:rPr 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as</a:t>
            </a:r>
            <a:r>
              <a:rPr lang="fr-F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cle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=&gt;</a:t>
            </a:r>
            <a:r>
              <a:rPr lang="fr-F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element</a:t>
            </a:r>
            <a:r>
              <a:rPr 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/* Bloc d’instructions répété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  pour chaque élément de $tableau */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sz="2400" b="1" dirty="0"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/* Chaque élément de $tableau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  est accessible grâce à $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element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*/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sz="2400" b="1" dirty="0"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/* La clé d’accès à chaque élément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  est donnée par $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cle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*/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sz="2400" b="1" dirty="0"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}</a:t>
            </a:r>
            <a:endParaRPr lang="fr-FR" b="1" dirty="0">
              <a:solidFill>
                <a:schemeClr val="accent2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3E00F2-539F-4760-9B12-04CD71C60B5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C1DE013-8509-4A3D-A84A-ACDC56270F90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06368" y="274638"/>
            <a:ext cx="11179264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Cycle de vie des versions de PHP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62966"/>
            <a:ext cx="10972800" cy="4784725"/>
          </a:xfrm>
        </p:spPr>
        <p:txBody>
          <a:bodyPr/>
          <a:lstStyle/>
          <a:p>
            <a:pPr eaLnBrk="1" hangingPunct="1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5D24BE-3E24-4B9E-B09C-F0E54E69DEB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533C4A6-1624-4A10-A4B7-29680A4553FC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E3B934-8E06-45FC-9D31-3F4DEEF78057}"/>
              </a:ext>
            </a:extLst>
          </p:cNvPr>
          <p:cNvSpPr txBox="1"/>
          <p:nvPr/>
        </p:nvSpPr>
        <p:spPr>
          <a:xfrm>
            <a:off x="7199725" y="5939914"/>
            <a:ext cx="4382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Source :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https://www.php.net/supported-versions.php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à coins arrondis 8">
            <a:extLst>
              <a:ext uri="{FF2B5EF4-FFF2-40B4-BE49-F238E27FC236}">
                <a16:creationId xmlns:a16="http://schemas.microsoft.com/office/drawing/2014/main" id="{3B400C17-CA02-418C-B746-FD672F12B2A6}"/>
              </a:ext>
            </a:extLst>
          </p:cNvPr>
          <p:cNvSpPr/>
          <p:nvPr/>
        </p:nvSpPr>
        <p:spPr bwMode="auto">
          <a:xfrm>
            <a:off x="623392" y="4365104"/>
            <a:ext cx="1029964" cy="469916"/>
          </a:xfrm>
          <a:prstGeom prst="wedgeRoundRectCallout">
            <a:avLst>
              <a:gd name="adj1" fmla="val 77472"/>
              <a:gd name="adj2" fmla="val -25718"/>
              <a:gd name="adj3" fmla="val 16667"/>
            </a:avLst>
          </a:prstGeom>
          <a:solidFill>
            <a:srgbClr val="99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ans</a:t>
            </a:r>
          </a:p>
        </p:txBody>
      </p:sp>
      <p:sp>
        <p:nvSpPr>
          <p:cNvPr id="13" name="Rectangle à coins arrondis 8">
            <a:extLst>
              <a:ext uri="{FF2B5EF4-FFF2-40B4-BE49-F238E27FC236}">
                <a16:creationId xmlns:a16="http://schemas.microsoft.com/office/drawing/2014/main" id="{4EBC4409-B04B-468A-A15A-D9A9EB50AAE7}"/>
              </a:ext>
            </a:extLst>
          </p:cNvPr>
          <p:cNvSpPr/>
          <p:nvPr/>
        </p:nvSpPr>
        <p:spPr bwMode="auto">
          <a:xfrm>
            <a:off x="623392" y="4835020"/>
            <a:ext cx="1029964" cy="469916"/>
          </a:xfrm>
          <a:prstGeom prst="wedgeRoundRectCallout">
            <a:avLst>
              <a:gd name="adj1" fmla="val 77472"/>
              <a:gd name="adj2" fmla="val -25718"/>
              <a:gd name="adj3" fmla="val 16667"/>
            </a:avLst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an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22B8545-3D6A-7E04-10F2-A24727CBD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544" y="1484784"/>
            <a:ext cx="9576492" cy="42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07368" y="1173163"/>
            <a:ext cx="11377264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lvl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endParaRPr lang="fr-FR" b="1" kern="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8534400" cy="639762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Parcours de tableau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407368" y="1173163"/>
            <a:ext cx="5688632" cy="5135561"/>
          </a:xfrm>
          <a:solidFill>
            <a:srgbClr val="FFFFFF"/>
          </a:solidFill>
          <a:ln w="19050">
            <a:solidFill>
              <a:schemeClr val="hlink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&lt;?</a:t>
            </a:r>
            <a:r>
              <a:rPr kumimoji="0" lang="fr-FR" altLang="fr-FR" sz="19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php</a:t>
            </a:r>
            <a:b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</a:b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$html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 &lt;&lt;&lt;HTML</a:t>
            </a:r>
            <a:b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&lt;!doctype html&gt;</a:t>
            </a:r>
            <a:b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</a:b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&lt;html </a:t>
            </a:r>
            <a:r>
              <a:rPr kumimoji="0" lang="fr-FR" altLang="fr-FR" sz="1900" b="1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lang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="</a:t>
            </a:r>
            <a:r>
              <a:rPr kumimoji="0" lang="fr-FR" altLang="fr-FR" sz="1900" b="1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fr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"&gt;</a:t>
            </a:r>
            <a:b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</a:b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  &lt;</a:t>
            </a:r>
            <a:r>
              <a:rPr kumimoji="0" lang="fr-FR" altLang="fr-FR" sz="1900" b="1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head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&gt;&lt;</a:t>
            </a:r>
            <a:r>
              <a:rPr kumimoji="0" lang="fr-FR" altLang="fr-FR" sz="1900" b="1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title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&gt;</a:t>
            </a:r>
            <a:r>
              <a:rPr kumimoji="0" lang="fr-FR" altLang="fr-FR" sz="1900" b="1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foreach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 clé&lt;/</a:t>
            </a:r>
            <a:r>
              <a:rPr kumimoji="0" lang="fr-FR" altLang="fr-FR" sz="1900" b="1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title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&gt;&lt;/</a:t>
            </a:r>
            <a:r>
              <a:rPr kumimoji="0" lang="fr-FR" altLang="fr-FR" sz="1900" b="1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head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&gt;</a:t>
            </a:r>
            <a:b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</a:b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&lt;body&gt;</a:t>
            </a:r>
            <a:b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HTML;</a:t>
            </a:r>
            <a:b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$tab6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 [</a:t>
            </a:r>
            <a:b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'un'    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=&gt;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12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,</a:t>
            </a:r>
            <a:b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'trois' 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=&gt;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'fraise'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,</a:t>
            </a:r>
            <a:b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'deux'  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=&gt;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2.5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,</a:t>
            </a:r>
            <a:b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latin typeface="Consolas" panose="020B0609020204030204" pitchFamily="49" charset="0"/>
              </a:rPr>
              <a:t>42      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=&gt;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'el5'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,</a:t>
            </a:r>
            <a:b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];</a:t>
            </a:r>
            <a:b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19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foreach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$tab6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as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</a:t>
            </a:r>
            <a:r>
              <a:rPr kumimoji="0" lang="fr-FR" altLang="fr-FR" sz="1900" b="1" i="0" u="none" strike="noStrike" cap="none" normalizeH="0" baseline="0" dirty="0" err="1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cle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=&gt;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$val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) {</a:t>
            </a:r>
            <a:b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$html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.=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"&lt;p&gt;tab[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</a:t>
            </a:r>
            <a:r>
              <a:rPr kumimoji="0" lang="fr-FR" altLang="fr-FR" sz="1900" b="1" i="0" u="none" strike="noStrike" cap="none" normalizeH="0" baseline="0" dirty="0" err="1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cle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]: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$val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037A6"/>
                </a:solidFill>
                <a:latin typeface="Consolas" panose="020B0609020204030204" pitchFamily="49" charset="0"/>
              </a:rPr>
              <a:t>\n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"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}</a:t>
            </a:r>
            <a:b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19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echo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$html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. 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"&lt;/body&gt;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037A6"/>
                </a:solidFill>
                <a:latin typeface="Consolas" panose="020B0609020204030204" pitchFamily="49" charset="0"/>
              </a:rPr>
              <a:t>\n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&lt;/html&gt;"</a:t>
            </a:r>
            <a:r>
              <a:rPr kumimoji="0" lang="fr-FR" altLang="fr-FR" sz="19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endParaRPr kumimoji="0" lang="fr-FR" altLang="fr-FR" sz="1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4DE4E5-34D2-4E01-8C86-324A257C9DD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fr-FR" altLang="fr-FR" sz="120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E9EBB8-F579-458C-8933-31D3BCD63F1B}" type="datetime11">
              <a:rPr lang="fr-FR" smtClean="0"/>
              <a:t>07:53:29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36160" y="1173162"/>
            <a:ext cx="4248472" cy="513556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fr-FR" sz="24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</a:t>
            </a:r>
            <a:r>
              <a:rPr lang="fr-FR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tab[un]:12</a:t>
            </a:r>
            <a:r>
              <a:rPr lang="fr-FR" sz="24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\n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fr-FR" sz="24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</a:t>
            </a:r>
            <a:r>
              <a:rPr lang="fr-FR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tab[trois]:fraise</a:t>
            </a:r>
            <a:r>
              <a:rPr lang="fr-FR" sz="24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\n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fr-FR" sz="24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</a:t>
            </a:r>
            <a:r>
              <a:rPr lang="fr-FR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tab[deux]:2.5</a:t>
            </a:r>
            <a:r>
              <a:rPr lang="fr-FR" sz="24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\n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fr-FR" sz="24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</a:t>
            </a:r>
            <a:r>
              <a:rPr lang="fr-FR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tab[42]:el5</a:t>
            </a:r>
            <a:r>
              <a:rPr lang="fr-FR" sz="2400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204012" y="3436142"/>
            <a:ext cx="1224136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Données de formulaires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2E6BEE-3AEC-4545-9C71-17DC94D5632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5EDE83A-E7EC-497A-8E21-D0FFB576A891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Traitement des données de formulaires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PHP permet de </a:t>
            </a:r>
            <a:r>
              <a:rPr lang="fr-F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traiter les données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/>
              <a:t>saisies grâce à un formulaire HTML si le champ 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ACTION</a:t>
            </a:r>
            <a:r>
              <a:rPr lang="fr-FR" dirty="0"/>
              <a:t> du formulaire désigne une ressource PHP du serveur.</a:t>
            </a:r>
          </a:p>
          <a:p>
            <a:pPr eaLnBrk="1" hangingPunct="1">
              <a:defRPr/>
            </a:pPr>
            <a:endParaRPr lang="fr-FR" sz="1400" dirty="0"/>
          </a:p>
          <a:p>
            <a:pPr>
              <a:defRPr/>
            </a:pPr>
            <a:r>
              <a:rPr lang="fr-FR" dirty="0"/>
              <a:t>Après récupération par le serveur Web, les données sont contenues dans l'une des variables </a:t>
            </a:r>
            <a:r>
              <a:rPr lang="fr-FR" dirty="0" err="1"/>
              <a:t>superglobales</a:t>
            </a:r>
            <a:r>
              <a:rPr lang="fr-FR" dirty="0"/>
              <a:t> de type tableau associatif </a:t>
            </a:r>
            <a:r>
              <a:rPr 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anose="020B0609020204030204" pitchFamily="49" charset="0"/>
              </a:rPr>
              <a:t>$_GET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/>
              <a:t>ou </a:t>
            </a:r>
            <a:r>
              <a:rPr 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anose="020B0609020204030204" pitchFamily="49" charset="0"/>
              </a:rPr>
              <a:t>$_POST</a:t>
            </a:r>
            <a:r>
              <a:rPr lang="fr-FR" dirty="0"/>
              <a:t> selon la méthode de la requête (ou </a:t>
            </a:r>
            <a:r>
              <a:rPr 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anose="020B0609020204030204" pitchFamily="49" charset="0"/>
              </a:rPr>
              <a:t>$_REQUEST</a:t>
            </a:r>
            <a:r>
              <a:rPr lang="fr-FR" dirty="0"/>
              <a:t> qui reçoit le contenu de </a:t>
            </a:r>
            <a:r>
              <a:rPr 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anose="020B0609020204030204" pitchFamily="49" charset="0"/>
              </a:rPr>
              <a:t>$_GET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/>
              <a:t>et </a:t>
            </a:r>
            <a:r>
              <a:rPr lang="fr-F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anose="020B0609020204030204" pitchFamily="49" charset="0"/>
              </a:rPr>
              <a:t>$_POST</a:t>
            </a:r>
            <a:r>
              <a:rPr lang="fr-FR" dirty="0"/>
              <a:t>).</a:t>
            </a:r>
          </a:p>
          <a:p>
            <a:pPr eaLnBrk="1" hangingPunct="1">
              <a:defRPr/>
            </a:pPr>
            <a:endParaRPr lang="fr-FR" sz="1400" dirty="0"/>
          </a:p>
          <a:p>
            <a:pPr eaLnBrk="1" hangingPunct="1">
              <a:defRPr/>
            </a:pPr>
            <a:r>
              <a:rPr lang="fr-FR" dirty="0"/>
              <a:t>La valeur peut être trouvée grâce à une clé </a:t>
            </a:r>
            <a:r>
              <a:rPr lang="fr-F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qui porte le même nom</a:t>
            </a:r>
            <a:r>
              <a:rPr lang="fr-FR" dirty="0"/>
              <a:t> que le champ du formulaire de la page HTML de saisie.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D7B9B5-3405-4BE6-AD65-81BF3ED2BAD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A6E6D72-4713-42B4-B1D0-361BDA6F3A04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3"/>
          <p:cNvSpPr>
            <a:spLocks noGrp="1" noChangeArrowheads="1"/>
          </p:cNvSpPr>
          <p:nvPr>
            <p:ph type="title"/>
          </p:nvPr>
        </p:nvSpPr>
        <p:spPr>
          <a:xfrm>
            <a:off x="438153" y="274638"/>
            <a:ext cx="11315694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Traitement des données de formulaires</a:t>
            </a:r>
          </a:p>
        </p:txBody>
      </p:sp>
      <p:pic>
        <p:nvPicPr>
          <p:cNvPr id="66563" name="Picture 43" descr="robert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55894" y="3068638"/>
            <a:ext cx="1501775" cy="1377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F83B92-937D-4BD6-9628-6EC715CD2D0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fr-FR" altLang="fr-FR" sz="1200"/>
          </a:p>
        </p:txBody>
      </p:sp>
      <p:sp>
        <p:nvSpPr>
          <p:cNvPr id="23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240225-B069-43C4-A5FD-A9B718243A26}" type="datetime11">
              <a:rPr lang="fr-FR" smtClean="0"/>
              <a:t>07:53:29</a:t>
            </a:fld>
            <a:endParaRPr lang="fr-FR"/>
          </a:p>
        </p:txBody>
      </p:sp>
      <p:sp>
        <p:nvSpPr>
          <p:cNvPr id="24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27682" name="AutoShape 2"/>
          <p:cNvSpPr>
            <a:spLocks noChangeArrowheads="1"/>
          </p:cNvSpPr>
          <p:nvPr/>
        </p:nvSpPr>
        <p:spPr bwMode="auto">
          <a:xfrm>
            <a:off x="2208214" y="908051"/>
            <a:ext cx="6624090" cy="3889101"/>
          </a:xfrm>
          <a:prstGeom prst="cloud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fr-F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Réseau</a:t>
            </a:r>
          </a:p>
        </p:txBody>
      </p:sp>
      <p:sp>
        <p:nvSpPr>
          <p:cNvPr id="41991" name="AutoShape 4"/>
          <p:cNvSpPr>
            <a:spLocks noChangeArrowheads="1"/>
          </p:cNvSpPr>
          <p:nvPr/>
        </p:nvSpPr>
        <p:spPr bwMode="auto">
          <a:xfrm>
            <a:off x="438153" y="3862388"/>
            <a:ext cx="3240087" cy="25193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Serveur</a:t>
            </a:r>
          </a:p>
        </p:txBody>
      </p:sp>
      <p:sp>
        <p:nvSpPr>
          <p:cNvPr id="41992" name="AutoShape 5"/>
          <p:cNvSpPr>
            <a:spLocks noChangeArrowheads="1"/>
          </p:cNvSpPr>
          <p:nvPr/>
        </p:nvSpPr>
        <p:spPr bwMode="auto">
          <a:xfrm>
            <a:off x="654052" y="4365626"/>
            <a:ext cx="2735262" cy="1800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Serveur Web</a:t>
            </a:r>
          </a:p>
        </p:txBody>
      </p:sp>
      <p:sp>
        <p:nvSpPr>
          <p:cNvPr id="41993" name="AutoShape 6"/>
          <p:cNvSpPr>
            <a:spLocks noChangeArrowheads="1"/>
          </p:cNvSpPr>
          <p:nvPr/>
        </p:nvSpPr>
        <p:spPr bwMode="auto">
          <a:xfrm>
            <a:off x="869953" y="4870450"/>
            <a:ext cx="2232025" cy="1079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Module PHP</a:t>
            </a:r>
          </a:p>
        </p:txBody>
      </p:sp>
      <p:sp>
        <p:nvSpPr>
          <p:cNvPr id="327694" name="AutoShape 14"/>
          <p:cNvSpPr>
            <a:spLocks noChangeArrowheads="1"/>
          </p:cNvSpPr>
          <p:nvPr/>
        </p:nvSpPr>
        <p:spPr bwMode="auto">
          <a:xfrm rot="5400000">
            <a:off x="2201071" y="4474369"/>
            <a:ext cx="504825" cy="287338"/>
          </a:xfrm>
          <a:prstGeom prst="leftRightArrow">
            <a:avLst>
              <a:gd name="adj1" fmla="val 50000"/>
              <a:gd name="adj2" fmla="val 35138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27695" name="AutoShape 15"/>
          <p:cNvSpPr>
            <a:spLocks noChangeArrowheads="1"/>
          </p:cNvSpPr>
          <p:nvPr/>
        </p:nvSpPr>
        <p:spPr bwMode="auto">
          <a:xfrm rot="5400000">
            <a:off x="1913734" y="3971133"/>
            <a:ext cx="504825" cy="287337"/>
          </a:xfrm>
          <a:prstGeom prst="leftRightArrow">
            <a:avLst>
              <a:gd name="adj1" fmla="val 50000"/>
              <a:gd name="adj2" fmla="val 35138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41996" name="AutoShape 16"/>
          <p:cNvSpPr>
            <a:spLocks noChangeArrowheads="1"/>
          </p:cNvSpPr>
          <p:nvPr/>
        </p:nvSpPr>
        <p:spPr bwMode="auto">
          <a:xfrm>
            <a:off x="8551068" y="1125539"/>
            <a:ext cx="2592388" cy="188753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Client</a:t>
            </a:r>
          </a:p>
        </p:txBody>
      </p:sp>
      <p:sp>
        <p:nvSpPr>
          <p:cNvPr id="41997" name="AutoShape 17"/>
          <p:cNvSpPr>
            <a:spLocks noChangeArrowheads="1"/>
          </p:cNvSpPr>
          <p:nvPr/>
        </p:nvSpPr>
        <p:spPr bwMode="auto">
          <a:xfrm>
            <a:off x="9054307" y="1541464"/>
            <a:ext cx="1925637" cy="13287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Navigateur</a:t>
            </a:r>
          </a:p>
          <a:p>
            <a:pPr lvl="1" eaLnBrk="1" hangingPunct="1">
              <a:buFontTx/>
              <a:buChar char="•"/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HTML</a:t>
            </a:r>
          </a:p>
          <a:p>
            <a:pPr lvl="1" eaLnBrk="1" hangingPunct="1">
              <a:buFontTx/>
              <a:buChar char="•"/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JavaScript</a:t>
            </a:r>
          </a:p>
          <a:p>
            <a:pPr lvl="1" eaLnBrk="1" hangingPunct="1">
              <a:buFontTx/>
              <a:buChar char="•"/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CSS</a:t>
            </a:r>
          </a:p>
        </p:txBody>
      </p:sp>
      <p:sp>
        <p:nvSpPr>
          <p:cNvPr id="327698" name="AutoShape 18"/>
          <p:cNvSpPr>
            <a:spLocks noChangeArrowheads="1"/>
          </p:cNvSpPr>
          <p:nvPr/>
        </p:nvSpPr>
        <p:spPr bwMode="auto">
          <a:xfrm>
            <a:off x="8551068" y="1917700"/>
            <a:ext cx="503238" cy="287338"/>
          </a:xfrm>
          <a:prstGeom prst="leftRightArrow">
            <a:avLst>
              <a:gd name="adj1" fmla="val 50000"/>
              <a:gd name="adj2" fmla="val 35028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66576" name="AutoShape 22"/>
          <p:cNvCxnSpPr>
            <a:cxnSpLocks noChangeShapeType="1"/>
            <a:stCxn id="41991" idx="0"/>
            <a:endCxn id="41996" idx="1"/>
          </p:cNvCxnSpPr>
          <p:nvPr/>
        </p:nvCxnSpPr>
        <p:spPr bwMode="auto">
          <a:xfrm rot="5400000" flipH="1" flipV="1">
            <a:off x="4408092" y="-280587"/>
            <a:ext cx="1793080" cy="6492871"/>
          </a:xfrm>
          <a:prstGeom prst="curvedConnector2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03" name="Rectangle 23"/>
          <p:cNvSpPr>
            <a:spLocks noChangeArrowheads="1"/>
          </p:cNvSpPr>
          <p:nvPr/>
        </p:nvSpPr>
        <p:spPr bwMode="auto">
          <a:xfrm>
            <a:off x="1157289" y="3716338"/>
            <a:ext cx="2768707" cy="267765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HTTP/1.X 200 OK</a:t>
            </a:r>
          </a:p>
          <a:p>
            <a:r>
              <a:rPr lang="en-US" sz="1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Content-Type: text/html</a:t>
            </a:r>
            <a:br>
              <a:rPr lang="en-US" sz="1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Content-Length: 88</a:t>
            </a:r>
          </a:p>
          <a:p>
            <a:endParaRPr lang="en-US" sz="1400" b="1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&lt;html&gt;</a:t>
            </a:r>
            <a:b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&lt;head&gt;</a:t>
            </a:r>
            <a:b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&lt;title&gt;bonjour&lt;/title&gt;</a:t>
            </a:r>
            <a:b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&lt;/head&gt;</a:t>
            </a:r>
            <a:b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&lt;body&gt;</a:t>
            </a:r>
            <a:b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Bonjour </a:t>
            </a:r>
            <a:r>
              <a:rPr lang="en-US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robert</a:t>
            </a: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!</a:t>
            </a:r>
            <a:b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&lt;/body&gt;</a:t>
            </a:r>
            <a:b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&lt;/html&gt;</a:t>
            </a:r>
          </a:p>
        </p:txBody>
      </p:sp>
      <p:sp>
        <p:nvSpPr>
          <p:cNvPr id="327716" name="AutoShape 36"/>
          <p:cNvSpPr>
            <a:spLocks noChangeArrowheads="1"/>
          </p:cNvSpPr>
          <p:nvPr/>
        </p:nvSpPr>
        <p:spPr bwMode="auto">
          <a:xfrm>
            <a:off x="7054688" y="1731529"/>
            <a:ext cx="4284509" cy="80732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tIns="10800" bIns="10800" anchor="ctr">
            <a:spAutoFit/>
          </a:bodyPr>
          <a:lstStyle/>
          <a:p>
            <a:pPr eaLnBrk="1" hangingPunct="1">
              <a:defRPr/>
            </a:pP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GET </a:t>
            </a:r>
            <a:r>
              <a:rPr lang="fr-F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hello.php?</a:t>
            </a:r>
            <a:r>
              <a:rPr lang="fr-FR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nomPers</a:t>
            </a:r>
            <a:r>
              <a:rPr lang="fr-FR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=robert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HTTP/1.1</a:t>
            </a:r>
          </a:p>
          <a:p>
            <a:pPr eaLnBrk="1" hangingPunct="1">
              <a:defRPr/>
            </a:pP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Host: </a:t>
            </a:r>
            <a:r>
              <a:rPr lang="fr-F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demo</a:t>
            </a:r>
            <a:b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27699" name="Rectangle 19"/>
          <p:cNvSpPr>
            <a:spLocks noChangeArrowheads="1"/>
          </p:cNvSpPr>
          <p:nvPr/>
        </p:nvSpPr>
        <p:spPr bwMode="auto">
          <a:xfrm>
            <a:off x="3246439" y="4508500"/>
            <a:ext cx="5111750" cy="1600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4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$html </a:t>
            </a:r>
            <a:r>
              <a:rPr lang="fr-FR" sz="1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 &lt;&lt;&lt;HTML</a:t>
            </a:r>
            <a:br>
              <a:rPr lang="fr-FR" sz="1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400" b="1" dirty="0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&lt;html&gt;</a:t>
            </a:r>
            <a:br>
              <a:rPr lang="fr-FR" sz="1400" b="1" dirty="0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400" b="1" dirty="0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fr-FR" sz="1400" b="1" dirty="0" err="1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head</a:t>
            </a:r>
            <a:r>
              <a:rPr lang="fr-FR" sz="1400" b="1" dirty="0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&gt;&lt;</a:t>
            </a:r>
            <a:r>
              <a:rPr lang="fr-FR" sz="1400" b="1" dirty="0" err="1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title</a:t>
            </a:r>
            <a:r>
              <a:rPr lang="fr-FR" sz="1400" b="1" dirty="0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&gt;bonjour&lt;/</a:t>
            </a:r>
            <a:r>
              <a:rPr lang="fr-FR" sz="1400" b="1" dirty="0" err="1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title</a:t>
            </a:r>
            <a:r>
              <a:rPr lang="fr-FR" sz="1400" b="1" dirty="0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&gt;&lt;/</a:t>
            </a:r>
            <a:r>
              <a:rPr lang="fr-FR" sz="1400" b="1" dirty="0" err="1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head</a:t>
            </a:r>
            <a:r>
              <a:rPr lang="fr-FR" sz="1400" b="1" dirty="0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br>
              <a:rPr lang="fr-FR" sz="1400" b="1" dirty="0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400" b="1" dirty="0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&lt;body&gt;</a:t>
            </a:r>
            <a:br>
              <a:rPr lang="fr-FR" sz="1400" b="1" dirty="0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HTML;</a:t>
            </a:r>
            <a:br>
              <a:rPr lang="fr-FR" sz="1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4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$html </a:t>
            </a:r>
            <a:r>
              <a:rPr lang="fr-FR" sz="1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.= </a:t>
            </a:r>
            <a:r>
              <a:rPr lang="fr-FR" sz="1400" b="1" dirty="0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"Bonjour " </a:t>
            </a:r>
            <a:r>
              <a:rPr lang="fr-FR" sz="1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 </a:t>
            </a:r>
            <a:r>
              <a:rPr lang="fr-FR" sz="14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$_GET</a:t>
            </a:r>
            <a:r>
              <a:rPr lang="fr-FR" sz="1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fr-FR" sz="1400" b="1" dirty="0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400" b="1" dirty="0" err="1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nomPers</a:t>
            </a:r>
            <a:r>
              <a:rPr lang="fr-FR" sz="1400" b="1" dirty="0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. </a:t>
            </a:r>
            <a:r>
              <a:rPr lang="fr-FR" sz="1400" b="1" dirty="0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 !</a:t>
            </a:r>
            <a:r>
              <a:rPr lang="fr-FR" sz="1400" b="1" dirty="0">
                <a:solidFill>
                  <a:srgbClr val="0037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\n</a:t>
            </a:r>
            <a:r>
              <a:rPr lang="fr-FR" sz="1400" b="1" dirty="0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</a:t>
            </a:r>
            <a:r>
              <a:rPr lang="fr-FR" sz="1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400" b="1" dirty="0" err="1">
                <a:solidFill>
                  <a:srgbClr val="0033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echo</a:t>
            </a:r>
            <a:r>
              <a:rPr lang="fr-FR" sz="1400" b="1" dirty="0">
                <a:solidFill>
                  <a:srgbClr val="0033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4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$html </a:t>
            </a:r>
            <a:r>
              <a:rPr lang="fr-FR" sz="1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 </a:t>
            </a:r>
            <a:r>
              <a:rPr lang="fr-FR" sz="1400" b="1" dirty="0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"&lt;/body&gt;</a:t>
            </a:r>
            <a:r>
              <a:rPr lang="fr-FR" sz="1400" b="1" dirty="0">
                <a:solidFill>
                  <a:srgbClr val="0037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\n</a:t>
            </a:r>
            <a:r>
              <a:rPr lang="fr-FR" sz="1400" b="1" dirty="0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&lt;/html&gt;"</a:t>
            </a:r>
            <a:r>
              <a:rPr lang="fr-FR" sz="1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endParaRPr lang="fr-FR" sz="14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327719" name="AutoShape 39"/>
          <p:cNvSpPr>
            <a:spLocks noChangeArrowheads="1"/>
          </p:cNvSpPr>
          <p:nvPr/>
        </p:nvSpPr>
        <p:spPr bwMode="auto">
          <a:xfrm>
            <a:off x="5426077" y="5517084"/>
            <a:ext cx="1689100" cy="4381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lIns="54000" tIns="10800" rIns="54000" bIns="10800" anchor="ctr">
            <a:spAutoFit/>
          </a:bodyPr>
          <a:lstStyle/>
          <a:p>
            <a:pPr algn="ctr" eaLnBrk="1" hangingPunct="1">
              <a:defRPr/>
            </a:pPr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robert</a:t>
            </a:r>
          </a:p>
        </p:txBody>
      </p:sp>
      <p:pic>
        <p:nvPicPr>
          <p:cNvPr id="327725" name="Picture 45" descr="rober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894" y="3068638"/>
            <a:ext cx="15017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6" name="Picture 46" descr="robert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894" y="3068638"/>
            <a:ext cx="15017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9" name="AutoShape 29"/>
          <p:cNvSpPr>
            <a:spLocks/>
          </p:cNvSpPr>
          <p:nvPr/>
        </p:nvSpPr>
        <p:spPr bwMode="auto">
          <a:xfrm>
            <a:off x="10439042" y="4076700"/>
            <a:ext cx="1071126" cy="369332"/>
          </a:xfrm>
          <a:prstGeom prst="borderCallout1">
            <a:avLst>
              <a:gd name="adj1" fmla="val 29630"/>
              <a:gd name="adj2" fmla="val -6574"/>
              <a:gd name="adj3" fmla="val -70782"/>
              <a:gd name="adj4" fmla="val -29042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stealth" w="lg" len="lg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fr-FR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nomPers</a:t>
            </a:r>
            <a:endParaRPr lang="fr-FR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</p:txBody>
      </p:sp>
      <p:pic>
        <p:nvPicPr>
          <p:cNvPr id="327727" name="Picture 47" descr="bonjou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55894" y="3068638"/>
            <a:ext cx="152876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C -0.0582 0.00371 -0.11588 0.00787 -0.16627 0.0176 C -0.21653 0.02732 -0.2569 0.03912 -0.30091 0.05787 C -0.34531 0.07639 -0.39922 0.10648 -0.43164 0.1294 C -0.46419 0.15209 -0.47916 0.17037 -0.49609 0.19468 C -0.51315 0.21898 -0.52317 0.24699 -0.53255 0.27523 " pathEditMode="relative" rAng="0" ptsTypes="AAAAAA">
                                      <p:cBhvr>
                                        <p:cTn id="24" dur="2000" fill="hold"/>
                                        <p:tgtEl>
                                          <p:spTgt spid="327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28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27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59 -0.08936 C -0.05911 -0.09815 -0.05859 -0.11922 -0.04336 -0.1426 C -0.02799 -0.16598 -0.00872 -0.19954 0.0293 -0.22987 C 0.06771 -0.26019 0.11758 -0.3007 0.18607 -0.325 C 0.25482 -0.34908 0.38737 -0.36389 0.44102 -0.37385 " pathEditMode="relative" rAng="0" ptsTypes="AAAAA">
                                      <p:cBhvr>
                                        <p:cTn id="47" dur="2000" fill="hold"/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0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27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27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2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3" grpId="0" animBg="1"/>
      <p:bldP spid="327703" grpId="1" animBg="1"/>
      <p:bldP spid="327703" grpId="2" animBg="1"/>
      <p:bldP spid="327716" grpId="0" animBg="1"/>
      <p:bldP spid="327716" grpId="1" animBg="1"/>
      <p:bldP spid="327716" grpId="2" animBg="1"/>
      <p:bldP spid="327699" grpId="0" animBg="1"/>
      <p:bldP spid="327719" grpId="0" animBg="1"/>
      <p:bldP spid="32770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62DE0B-FCF7-47EB-AA90-945B012E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Formulaire et traitement des données (1)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899E94-BF53-4EFE-9447-05BCD78C1F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4242-6B10-4B6E-866C-24225CE250F3}" type="slidenum">
              <a:rPr lang="fr-FR" altLang="fr-FR" smtClean="0"/>
              <a:pPr/>
              <a:t>64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6131A4-D19F-45A9-8A46-B2A737F7122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0084BD-54A7-432E-BBFC-ACC8081CDAB1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32B43A-0FBB-4E30-84A8-B8B171A76F5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39CFB1C-F99D-40EA-A8F4-2E2BF1C3A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00" y="1219672"/>
            <a:ext cx="10080000" cy="49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378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B7895A-F637-476A-A099-B7CA45699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Formulaire et traitement des données (2)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214CF3-FB57-47A8-B4FA-5302030B74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4242-6B10-4B6E-866C-24225CE250F3}" type="slidenum">
              <a:rPr lang="fr-FR" altLang="fr-FR" smtClean="0"/>
              <a:pPr/>
              <a:t>65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CFD15F-8E2F-472C-B490-FAED4033821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FB05E9A-AAC4-4B5E-854A-3DDF6A247F35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99AEC3-46BB-433B-AC53-0B1C1D84FF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55D7B4B-88BA-4CC9-AE08-15A3961A2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00" y="1129094"/>
            <a:ext cx="10080000" cy="51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80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89B5C-CD12-4E95-86F2-1CC52A48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Formulaire et traitement des données (3)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47C41E-6EF2-4C0A-B2FB-F4770400D7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4242-6B10-4B6E-866C-24225CE250F3}" type="slidenum">
              <a:rPr lang="fr-FR" altLang="fr-FR" smtClean="0"/>
              <a:pPr/>
              <a:t>66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4E7A90-4554-4909-86E0-0D94356030D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BD85CDB-7E3F-4302-8B56-C7D672B8C1D5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67C7DA-319F-4B67-92E8-00E097AA8E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32139F5-BAB4-446F-859D-BB06C76CB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624" y="1067926"/>
            <a:ext cx="10004752" cy="523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563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893FF3-4A47-40C0-BADF-238E6C78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Formulaire et traitement des données (4)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56482D-49E3-4D91-9A3A-7EFDE078A7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4242-6B10-4B6E-866C-24225CE250F3}" type="slidenum">
              <a:rPr lang="fr-FR" altLang="fr-FR" smtClean="0"/>
              <a:pPr/>
              <a:t>67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3A2FE6-5F9C-4CAE-975C-661A24F82E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4FC2810-60A2-4864-ADB4-7FCA4455098B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D630DD-C84D-442B-8D3F-4D00046DDD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2F4D3AB-E776-4457-93DE-23F5EE5D6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00" y="1415755"/>
            <a:ext cx="10080000" cy="45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022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Exemple – Formulaire HTML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1125539"/>
            <a:ext cx="9217024" cy="5000625"/>
          </a:xfrm>
          <a:solidFill>
            <a:schemeClr val="accent1"/>
          </a:solidFill>
          <a:ln w="1905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&lt;!doctype 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174AD4"/>
                </a:solidFill>
                <a:latin typeface="Consolas" panose="020B0609020204030204" pitchFamily="49" charset="0"/>
              </a:rPr>
              <a:t>html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&gt;</a:t>
            </a:r>
            <a:b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&lt;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html </a:t>
            </a:r>
            <a:r>
              <a:rPr kumimoji="0" lang="fr-FR" altLang="fr-FR" sz="2600" b="1" i="0" u="none" strike="noStrike" cap="none" normalizeH="0" baseline="0" dirty="0" err="1">
                <a:ln>
                  <a:noFill/>
                </a:ln>
                <a:solidFill>
                  <a:srgbClr val="174AD4"/>
                </a:solidFill>
                <a:latin typeface="Consolas" panose="020B0609020204030204" pitchFamily="49" charset="0"/>
              </a:rPr>
              <a:t>lang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="</a:t>
            </a:r>
            <a:r>
              <a:rPr kumimoji="0" lang="fr-FR" altLang="fr-FR" sz="2600" b="1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fr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"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&gt;</a:t>
            </a:r>
            <a:b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&lt;</a:t>
            </a:r>
            <a:r>
              <a:rPr kumimoji="0" lang="fr-FR" altLang="fr-FR" sz="26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head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&gt;</a:t>
            </a:r>
            <a:b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    &lt;</a:t>
            </a:r>
            <a:r>
              <a:rPr kumimoji="0" lang="fr-FR" altLang="fr-FR" sz="26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title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&gt;formulaire&lt;/</a:t>
            </a:r>
            <a:r>
              <a:rPr kumimoji="0" lang="fr-FR" altLang="fr-FR" sz="26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title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&gt;</a:t>
            </a:r>
            <a:b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&lt;/</a:t>
            </a:r>
            <a:r>
              <a:rPr kumimoji="0" lang="fr-FR" altLang="fr-FR" sz="26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head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&gt;</a:t>
            </a:r>
            <a:b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&lt;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body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&gt;</a:t>
            </a:r>
            <a:b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&lt;</a:t>
            </a:r>
            <a:r>
              <a:rPr kumimoji="0" lang="fr-FR" altLang="fr-FR" sz="26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form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 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174AD4"/>
                </a:solidFill>
                <a:latin typeface="Consolas" panose="020B0609020204030204" pitchFamily="49" charset="0"/>
              </a:rPr>
              <a:t>action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="</a:t>
            </a:r>
            <a:r>
              <a:rPr kumimoji="0" lang="fr-FR" altLang="fr-FR" sz="2600" b="1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traite.php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" </a:t>
            </a:r>
            <a:r>
              <a:rPr kumimoji="0" lang="fr-FR" altLang="fr-FR" sz="2600" b="1" i="0" u="none" strike="noStrike" cap="none" normalizeH="0" baseline="0" dirty="0" err="1">
                <a:ln>
                  <a:noFill/>
                </a:ln>
                <a:solidFill>
                  <a:srgbClr val="174AD4"/>
                </a:solidFill>
                <a:latin typeface="Consolas" panose="020B0609020204030204" pitchFamily="49" charset="0"/>
              </a:rPr>
              <a:t>method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="</a:t>
            </a:r>
            <a:r>
              <a:rPr kumimoji="0" lang="fr-FR" altLang="fr-FR" sz="2600" b="1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get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"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&gt;</a:t>
            </a:r>
            <a:b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    Nom: &lt;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input 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174AD4"/>
                </a:solidFill>
                <a:latin typeface="Consolas" panose="020B0609020204030204" pitchFamily="49" charset="0"/>
              </a:rPr>
              <a:t>type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="</a:t>
            </a:r>
            <a:r>
              <a:rPr kumimoji="0" lang="fr-FR" altLang="fr-FR" sz="2600" b="1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text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" </a:t>
            </a:r>
            <a:r>
              <a:rPr kumimoji="0" lang="fr-FR" altLang="fr-FR" sz="2600" b="1" i="0" u="none" strike="noStrike" cap="none" normalizeH="0" baseline="0" dirty="0" err="1">
                <a:ln>
                  <a:noFill/>
                </a:ln>
                <a:solidFill>
                  <a:srgbClr val="174AD4"/>
                </a:solidFill>
                <a:latin typeface="Consolas" panose="020B0609020204030204" pitchFamily="49" charset="0"/>
              </a:rPr>
              <a:t>name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="</a:t>
            </a:r>
            <a:r>
              <a:rPr kumimoji="0" lang="fr-FR" altLang="fr-FR" sz="2600" b="1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nomPers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"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&gt;</a:t>
            </a:r>
            <a:b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    &lt;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input 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174AD4"/>
                </a:solidFill>
                <a:latin typeface="Consolas" panose="020B0609020204030204" pitchFamily="49" charset="0"/>
              </a:rPr>
              <a:t>type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="</a:t>
            </a:r>
            <a:r>
              <a:rPr kumimoji="0" lang="fr-FR" altLang="fr-FR" sz="2600" b="1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submit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" 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174AD4"/>
                </a:solidFill>
                <a:latin typeface="Consolas" panose="020B0609020204030204" pitchFamily="49" charset="0"/>
              </a:rPr>
              <a:t>value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="Valider"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&gt;</a:t>
            </a:r>
            <a:b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&lt;/</a:t>
            </a:r>
            <a:r>
              <a:rPr kumimoji="0" lang="fr-FR" altLang="fr-FR" sz="26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form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&gt;</a:t>
            </a:r>
            <a:b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&lt;/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body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&gt;</a:t>
            </a:r>
            <a:b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&lt;/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html</a:t>
            </a:r>
            <a:r>
              <a:rPr kumimoji="0" lang="fr-FR" altLang="fr-FR" sz="26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&gt;</a:t>
            </a:r>
            <a:endParaRPr lang="fr-FR" sz="2600" b="1" dirty="0">
              <a:latin typeface="Consolas" panose="020B0609020204030204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4417FC-6133-4E79-8264-4ADBC96E528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017DEA-D50A-445C-B1EA-3128E7E59F53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521280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Exemple – Traitement en PHP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052736"/>
            <a:ext cx="11521280" cy="5329014"/>
          </a:xfrm>
          <a:solidFill>
            <a:schemeClr val="accent1"/>
          </a:solidFill>
          <a:ln w="1905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&lt;?</a:t>
            </a:r>
            <a:r>
              <a:rPr kumimoji="0" lang="fr-FR" altLang="fr-FR" sz="23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php</a:t>
            </a:r>
            <a:b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</a:b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$html 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= &lt;&lt;&lt;HTML</a:t>
            </a:r>
            <a:b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&lt;!doctype html&gt;</a:t>
            </a:r>
            <a:b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</a:b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&lt;html </a:t>
            </a:r>
            <a:r>
              <a:rPr kumimoji="0" lang="fr-FR" altLang="fr-FR" sz="2300" b="1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lang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="</a:t>
            </a:r>
            <a:r>
              <a:rPr kumimoji="0" lang="fr-FR" altLang="fr-FR" sz="2300" b="1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fr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"&gt;</a:t>
            </a:r>
            <a:b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</a:b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 &lt;</a:t>
            </a:r>
            <a:r>
              <a:rPr kumimoji="0" lang="fr-FR" altLang="fr-FR" sz="2300" b="1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head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&gt;&lt;</a:t>
            </a:r>
            <a:r>
              <a:rPr kumimoji="0" lang="fr-FR" altLang="fr-FR" sz="2300" b="1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title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&gt;bonjour&lt;/</a:t>
            </a:r>
            <a:r>
              <a:rPr kumimoji="0" lang="fr-FR" altLang="fr-FR" sz="2300" b="1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title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&gt;&lt;/</a:t>
            </a:r>
            <a:r>
              <a:rPr kumimoji="0" lang="fr-FR" altLang="fr-FR" sz="2300" b="1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head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&gt;</a:t>
            </a:r>
            <a:b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</a:b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 &lt;body&gt;</a:t>
            </a:r>
            <a:b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HTML;</a:t>
            </a:r>
            <a:b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if 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kumimoji="0" lang="fr-FR" altLang="fr-FR" sz="23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isset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$_GET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[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</a:t>
            </a:r>
            <a:r>
              <a:rPr kumimoji="0" lang="fr-FR" altLang="fr-FR" sz="2300" b="1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nomPers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]))</a:t>
            </a:r>
            <a:b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if 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(!</a:t>
            </a:r>
            <a:r>
              <a:rPr kumimoji="0" lang="fr-FR" altLang="fr-FR" sz="23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empty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(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$_GET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[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</a:t>
            </a:r>
            <a:r>
              <a:rPr kumimoji="0" lang="fr-FR" altLang="fr-FR" sz="2300" b="1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nomPers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]))</a:t>
            </a:r>
            <a:b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        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$html 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.= 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'Bonjour ' 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. 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$_GET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[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</a:t>
            </a:r>
            <a:r>
              <a:rPr kumimoji="0" lang="fr-FR" altLang="fr-FR" sz="2300" b="1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nomPers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] . 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"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037A6"/>
                </a:solidFill>
                <a:latin typeface="Consolas" panose="020B0609020204030204" pitchFamily="49" charset="0"/>
              </a:rPr>
              <a:t>\n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"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    </a:t>
            </a:r>
            <a:r>
              <a:rPr kumimoji="0" lang="fr-FR" altLang="fr-FR" sz="23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else</a:t>
            </a:r>
            <a:b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</a:b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        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$html 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.= 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'Aucune valeur saisie'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3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else</a:t>
            </a:r>
            <a:b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</a:b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    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$html 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.= 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'Utilisation incorrecte'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b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</a:br>
            <a:r>
              <a:rPr kumimoji="0" lang="fr-FR" altLang="fr-FR" sz="2300" b="1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echo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latin typeface="Consolas" panose="020B0609020204030204" pitchFamily="49" charset="0"/>
              </a:rPr>
              <a:t> 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latin typeface="Consolas" panose="020B0609020204030204" pitchFamily="49" charset="0"/>
              </a:rPr>
              <a:t>$html 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. 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"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037A6"/>
                </a:solidFill>
                <a:latin typeface="Consolas" panose="020B0609020204030204" pitchFamily="49" charset="0"/>
              </a:rPr>
              <a:t>\n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&lt;/body&gt;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037A6"/>
                </a:solidFill>
                <a:latin typeface="Consolas" panose="020B0609020204030204" pitchFamily="49" charset="0"/>
              </a:rPr>
              <a:t>\n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latin typeface="Consolas" panose="020B0609020204030204" pitchFamily="49" charset="0"/>
              </a:rPr>
              <a:t>&lt;/html&gt;"</a:t>
            </a:r>
            <a:r>
              <a:rPr kumimoji="0" lang="fr-FR" altLang="fr-FR" sz="2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latin typeface="Consolas" panose="020B0609020204030204" pitchFamily="49" charset="0"/>
              </a:rPr>
              <a:t>;</a:t>
            </a:r>
            <a:endParaRPr kumimoji="0" lang="fr-FR" altLang="fr-FR" sz="2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ED0124-6BD7-4FA8-BD6C-10F858E53D8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5E91A0-4A0F-4C9F-925F-9D34EDA8FFA3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8544272" y="1970261"/>
            <a:ext cx="3300730" cy="837676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altLang="fr-FR" sz="24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$_GET</a:t>
            </a:r>
            <a:r>
              <a:rPr lang="fr-FR" altLang="fr-FR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fr-FR" altLang="fr-FR" sz="2400" b="1" dirty="0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altLang="fr-FR" sz="2400" b="1" dirty="0" err="1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nomPers</a:t>
            </a:r>
            <a:r>
              <a:rPr lang="fr-FR" altLang="fr-FR" sz="2400" b="1" dirty="0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altLang="fr-FR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</a:t>
            </a:r>
            <a:endParaRPr lang="fr-FR" sz="2400" b="1" dirty="0">
              <a:solidFill>
                <a:srgbClr val="99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est-il défini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8544272" y="3067668"/>
            <a:ext cx="3300730" cy="837676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altLang="fr-FR" sz="2400" b="1" dirty="0">
                <a:solidFill>
                  <a:srgbClr val="6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$_GET</a:t>
            </a:r>
            <a:r>
              <a:rPr lang="fr-FR" altLang="fr-FR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fr-FR" altLang="fr-FR" sz="2400" b="1" dirty="0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altLang="fr-FR" sz="2400" b="1" dirty="0" err="1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nomPers</a:t>
            </a:r>
            <a:r>
              <a:rPr lang="fr-FR" altLang="fr-FR" sz="2400" b="1" dirty="0">
                <a:solidFill>
                  <a:srgbClr val="067D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altLang="fr-FR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</a:t>
            </a:r>
            <a:endParaRPr lang="fr-FR" sz="2400" b="1" dirty="0">
              <a:solidFill>
                <a:srgbClr val="99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est-il vide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880427" y="3564778"/>
            <a:ext cx="3907168" cy="352962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44042" name="Connecteur droit avec flèche 10"/>
          <p:cNvCxnSpPr>
            <a:cxnSpLocks noChangeShapeType="1"/>
            <a:stCxn id="7" idx="1"/>
            <a:endCxn id="9" idx="3"/>
          </p:cNvCxnSpPr>
          <p:nvPr/>
        </p:nvCxnSpPr>
        <p:spPr bwMode="auto">
          <a:xfrm flipH="1">
            <a:off x="4787595" y="2389099"/>
            <a:ext cx="3756677" cy="135216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à coins arrondis 14"/>
          <p:cNvSpPr/>
          <p:nvPr/>
        </p:nvSpPr>
        <p:spPr bwMode="auto">
          <a:xfrm>
            <a:off x="1624409" y="3947369"/>
            <a:ext cx="4039543" cy="30205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44044" name="Connecteur droit avec flèche 15"/>
          <p:cNvCxnSpPr>
            <a:cxnSpLocks noChangeShapeType="1"/>
            <a:stCxn id="8" idx="1"/>
            <a:endCxn id="15" idx="3"/>
          </p:cNvCxnSpPr>
          <p:nvPr/>
        </p:nvCxnSpPr>
        <p:spPr bwMode="auto">
          <a:xfrm flipH="1">
            <a:off x="5663952" y="3486506"/>
            <a:ext cx="2880320" cy="61189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06368" y="274638"/>
            <a:ext cx="11179264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Versions de PHP en production dans le monde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62966"/>
            <a:ext cx="10972800" cy="4784725"/>
          </a:xfrm>
        </p:spPr>
        <p:txBody>
          <a:bodyPr/>
          <a:lstStyle/>
          <a:p>
            <a:pPr eaLnBrk="1" hangingPunct="1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5D24BE-3E24-4B9E-B09C-F0E54E69DEB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2D2340D-4CE1-44CA-AAEC-9491E125178A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E3B934-8E06-45FC-9D31-3F4DEEF78057}"/>
              </a:ext>
            </a:extLst>
          </p:cNvPr>
          <p:cNvSpPr txBox="1"/>
          <p:nvPr/>
        </p:nvSpPr>
        <p:spPr>
          <a:xfrm>
            <a:off x="6930164" y="5939914"/>
            <a:ext cx="4652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Source :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https://w3techs.com/technologies/details/pl-php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47985C2-1FFB-BE35-EC9F-56ADBECC4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221" y="2255054"/>
            <a:ext cx="8090179" cy="3190170"/>
          </a:xfrm>
          <a:prstGeom prst="rect">
            <a:avLst/>
          </a:prstGeom>
        </p:spPr>
      </p:pic>
      <p:sp>
        <p:nvSpPr>
          <p:cNvPr id="10" name="Rectangle à coins arrondis 8">
            <a:extLst>
              <a:ext uri="{FF2B5EF4-FFF2-40B4-BE49-F238E27FC236}">
                <a16:creationId xmlns:a16="http://schemas.microsoft.com/office/drawing/2014/main" id="{F26FFF9E-B978-476E-927A-6BC9721105AC}"/>
              </a:ext>
            </a:extLst>
          </p:cNvPr>
          <p:cNvSpPr/>
          <p:nvPr/>
        </p:nvSpPr>
        <p:spPr bwMode="auto">
          <a:xfrm>
            <a:off x="623392" y="3020814"/>
            <a:ext cx="2699940" cy="837676"/>
          </a:xfrm>
          <a:prstGeom prst="wedgeRoundRectCallout">
            <a:avLst>
              <a:gd name="adj1" fmla="val 68469"/>
              <a:gd name="adj2" fmla="val -29014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5.6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en fin de vie le 31/</a:t>
            </a:r>
            <a:r>
              <a:rPr lang="fr-FR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12/2018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!!!</a:t>
            </a:r>
          </a:p>
        </p:txBody>
      </p:sp>
      <p:sp>
        <p:nvSpPr>
          <p:cNvPr id="12" name="Rectangle à coins arrondis 8">
            <a:extLst>
              <a:ext uri="{FF2B5EF4-FFF2-40B4-BE49-F238E27FC236}">
                <a16:creationId xmlns:a16="http://schemas.microsoft.com/office/drawing/2014/main" id="{6EE0072C-8C52-46D9-AAD6-178FA1645878}"/>
              </a:ext>
            </a:extLst>
          </p:cNvPr>
          <p:cNvSpPr/>
          <p:nvPr/>
        </p:nvSpPr>
        <p:spPr bwMode="auto">
          <a:xfrm>
            <a:off x="623392" y="1975419"/>
            <a:ext cx="2699940" cy="837676"/>
          </a:xfrm>
          <a:prstGeom prst="wedgeRoundRectCallout">
            <a:avLst>
              <a:gd name="adj1" fmla="val 68769"/>
              <a:gd name="adj2" fmla="val 25082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7.4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en fin de vie le 28/</a:t>
            </a:r>
            <a:r>
              <a:rPr lang="fr-FR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11/2022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</a:t>
            </a:r>
          </a:p>
        </p:txBody>
      </p:sp>
      <p:sp>
        <p:nvSpPr>
          <p:cNvPr id="15" name="Rectangle à coins arrondis 8">
            <a:extLst>
              <a:ext uri="{FF2B5EF4-FFF2-40B4-BE49-F238E27FC236}">
                <a16:creationId xmlns:a16="http://schemas.microsoft.com/office/drawing/2014/main" id="{52F8B979-8B9D-4612-9027-69493FCF3B5D}"/>
              </a:ext>
            </a:extLst>
          </p:cNvPr>
          <p:cNvSpPr/>
          <p:nvPr/>
        </p:nvSpPr>
        <p:spPr bwMode="auto">
          <a:xfrm>
            <a:off x="623392" y="4066209"/>
            <a:ext cx="2699940" cy="837676"/>
          </a:xfrm>
          <a:prstGeom prst="wedgeRoundRectCallout">
            <a:avLst>
              <a:gd name="adj1" fmla="val 68770"/>
              <a:gd name="adj2" fmla="val -17422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4.4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en fin de vie le 07/</a:t>
            </a:r>
            <a:r>
              <a:rPr lang="fr-FR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08/2008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!!!!!</a:t>
            </a:r>
          </a:p>
        </p:txBody>
      </p:sp>
    </p:spTree>
    <p:extLst>
      <p:ext uri="{BB962C8B-B14F-4D97-AF65-F5344CB8AC3E}">
        <p14:creationId xmlns:p14="http://schemas.microsoft.com/office/powerpoint/2010/main" val="162870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Données de formulaires :</a:t>
            </a:r>
            <a:br>
              <a:rPr lang="fr-FR" dirty="0"/>
            </a:br>
            <a:r>
              <a:rPr lang="fr-FR" dirty="0"/>
              <a:t>Quelques exemples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2E6BEE-3AEC-4545-9C71-17DC94D5632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E2E6033-C97D-429B-8F3F-BE689E36AAAD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31037174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Formulaires contenant des </a:t>
            </a:r>
            <a:r>
              <a:rPr lang="fr-FR"/>
              <a:t>champs « SELECT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4AE01D-13AB-4C96-9797-DBFCB6A9191E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5285413-49C0-4A3C-B758-7E51B0715F68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pic>
        <p:nvPicPr>
          <p:cNvPr id="45062" name="Picture 3" descr="sele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375" y="1720850"/>
            <a:ext cx="5684838" cy="4033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609600" y="1268413"/>
            <a:ext cx="109728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endParaRPr lang="fr-FR" kern="0" dirty="0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Formulaires contenant des </a:t>
            </a:r>
            <a:r>
              <a:rPr lang="fr-FR"/>
              <a:t>champs « SELECT unique</a:t>
            </a:r>
            <a:r>
              <a:rPr lang="fr-FR" dirty="0"/>
              <a:t>»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68414"/>
            <a:ext cx="8229600" cy="5006975"/>
          </a:xfrm>
          <a:solidFill>
            <a:srgbClr val="FFFFFF"/>
          </a:solidFill>
          <a:ln w="19050">
            <a:solidFill>
              <a:schemeClr val="hlink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</a:rPr>
              <a:t>&lt;!</a:t>
            </a:r>
            <a:r>
              <a:rPr lang="fr-FR" sz="18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doctype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</a:rPr>
              <a:t> html&gt;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html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lang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fr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head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&lt;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title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Formulaire de saisie des fruits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title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head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body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&lt;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form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action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valide3.php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method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get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Choisissez des </a:t>
            </a:r>
            <a:r>
              <a:rPr lang="fr-FR" sz="1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fruits</a:t>
            </a:r>
            <a:r>
              <a:rPr lang="fr-FR" sz="18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&amp;nbsp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</a:rPr>
              <a:t>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endParaRPr lang="fr-FR" sz="18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</a:rPr>
              <a:t>		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select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name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fruit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	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Fraise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latin typeface="Consolas" panose="020B0609020204030204" pitchFamily="49" charset="0"/>
              </a:rPr>
              <a:t>			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Pomme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	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Poire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	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Banane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	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Cerise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latin typeface="Consolas" panose="020B0609020204030204" pitchFamily="49" charset="0"/>
              </a:rPr>
              <a:t>		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select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input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type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submit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value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envoyer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&lt;/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form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body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html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047487-D88F-4C98-8AEA-70D2B7FBF40A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72</a:t>
            </a:fld>
            <a:endParaRPr lang="fr-FR" altLang="fr-FR" sz="120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DBF4387-55FD-4048-8AB4-30252ED32E9D}" type="datetime11">
              <a:rPr lang="fr-FR" smtClean="0"/>
              <a:t>07:53:29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5469829" y="4293096"/>
            <a:ext cx="3127278" cy="37797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valide3.php?</a:t>
            </a:r>
            <a:r>
              <a:rPr lang="fr-FR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fruit=Pomme</a:t>
            </a:r>
          </a:p>
        </p:txBody>
      </p:sp>
      <p:sp>
        <p:nvSpPr>
          <p:cNvPr id="37" name="AutoShape 6"/>
          <p:cNvSpPr>
            <a:spLocks noChangeArrowheads="1"/>
          </p:cNvSpPr>
          <p:nvPr/>
        </p:nvSpPr>
        <p:spPr bwMode="auto">
          <a:xfrm>
            <a:off x="2567608" y="3356991"/>
            <a:ext cx="1597992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38" name="AutoShape 7"/>
          <p:cNvCxnSpPr>
            <a:cxnSpLocks noChangeShapeType="1"/>
            <a:stCxn id="37" idx="3"/>
            <a:endCxn id="36" idx="1"/>
          </p:cNvCxnSpPr>
          <p:nvPr/>
        </p:nvCxnSpPr>
        <p:spPr bwMode="auto">
          <a:xfrm>
            <a:off x="4165600" y="3500660"/>
            <a:ext cx="1304229" cy="98142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6209898" y="3720841"/>
            <a:ext cx="1071126" cy="341632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Envoyer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09600" y="1268413"/>
            <a:ext cx="109728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endParaRPr lang="fr-FR" kern="0" dirty="0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Formulaires contenant des </a:t>
            </a:r>
            <a:r>
              <a:rPr lang="fr-FR"/>
              <a:t>champs « SELECT multiple</a:t>
            </a:r>
            <a:r>
              <a:rPr lang="fr-FR" dirty="0"/>
              <a:t>»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68414"/>
            <a:ext cx="8229600" cy="5006975"/>
          </a:xfrm>
          <a:solidFill>
            <a:srgbClr val="FFFFFF"/>
          </a:solidFill>
          <a:ln w="19050">
            <a:solidFill>
              <a:schemeClr val="hlink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</a:rPr>
              <a:t>&lt;!</a:t>
            </a:r>
            <a:r>
              <a:rPr lang="fr-FR" sz="18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doctype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</a:rPr>
              <a:t> html&gt;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html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lang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fr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head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&lt;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title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Formulaire de saisie des fruits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title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head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body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&lt;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form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action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valide3.php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method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get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Choisissez des </a:t>
            </a:r>
            <a:r>
              <a:rPr lang="fr-FR" sz="1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fruits</a:t>
            </a:r>
            <a:r>
              <a:rPr lang="fr-FR" sz="18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&amp;nbsp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</a:rPr>
              <a:t>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endParaRPr lang="fr-FR" sz="18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</a:rPr>
              <a:t>		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select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name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fruits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multiple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	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Fraise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endParaRPr lang="fr-FR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latin typeface="Consolas" panose="020B0609020204030204" pitchFamily="49" charset="0"/>
              </a:rPr>
              <a:t>			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Pomme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endParaRPr lang="fr-FR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	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Poire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endParaRPr lang="fr-FR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	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Banane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endParaRPr lang="fr-FR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	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Cerise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endParaRPr lang="fr-FR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latin typeface="Consolas" panose="020B0609020204030204" pitchFamily="49" charset="0"/>
              </a:rPr>
              <a:t>		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select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input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type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submit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value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envoyer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&lt;/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form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body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html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722575-D145-440E-A859-420850920C6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73</a:t>
            </a:fld>
            <a:endParaRPr lang="fr-FR" altLang="fr-FR" sz="1200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808BDB-464A-4213-B3B9-964CE0486776}" type="datetime11">
              <a:rPr lang="fr-FR" smtClean="0"/>
              <a:t>07:53:29</a:t>
            </a:fld>
            <a:endParaRPr lang="fr-FR"/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405512" name="AutoShape 8"/>
          <p:cNvSpPr>
            <a:spLocks noChangeArrowheads="1"/>
          </p:cNvSpPr>
          <p:nvPr/>
        </p:nvSpPr>
        <p:spPr bwMode="auto">
          <a:xfrm>
            <a:off x="8580438" y="5167314"/>
            <a:ext cx="1268963" cy="83767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???</a:t>
            </a: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5402220" y="4293096"/>
            <a:ext cx="4870244" cy="37797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valide3.php?</a:t>
            </a:r>
            <a:r>
              <a:rPr lang="fr-FR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fruits=</a:t>
            </a:r>
            <a:r>
              <a:rPr lang="fr-FR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Pomme&amp;fruits</a:t>
            </a:r>
            <a:r>
              <a:rPr lang="fr-FR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=Poire</a:t>
            </a: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2567608" y="3356992"/>
            <a:ext cx="2880320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24" name="AutoShape 7"/>
          <p:cNvCxnSpPr>
            <a:cxnSpLocks noChangeShapeType="1"/>
            <a:stCxn id="23" idx="3"/>
            <a:endCxn id="22" idx="1"/>
          </p:cNvCxnSpPr>
          <p:nvPr/>
        </p:nvCxnSpPr>
        <p:spPr bwMode="auto">
          <a:xfrm flipH="1">
            <a:off x="5402220" y="3500661"/>
            <a:ext cx="45708" cy="981423"/>
          </a:xfrm>
          <a:prstGeom prst="curvedConnector5">
            <a:avLst>
              <a:gd name="adj1" fmla="val -500131"/>
              <a:gd name="adj2" fmla="val 47691"/>
              <a:gd name="adj3" fmla="val 600131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209898" y="3720841"/>
            <a:ext cx="1071126" cy="341632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Envoyer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2" grpId="0" animBg="1"/>
      <p:bldP spid="22" grpId="0" animBg="1"/>
      <p:bldP spid="23" grpId="0" animBg="1"/>
      <p:bldP spid="2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600" y="1268413"/>
            <a:ext cx="109728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endParaRPr lang="fr-FR" kern="0" dirty="0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Formulaires contenant des </a:t>
            </a:r>
            <a:r>
              <a:rPr lang="fr-FR"/>
              <a:t>champs « SELECT multiple</a:t>
            </a:r>
            <a:r>
              <a:rPr lang="fr-FR" dirty="0"/>
              <a:t>»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68414"/>
            <a:ext cx="8229600" cy="5006975"/>
          </a:xfrm>
          <a:solidFill>
            <a:srgbClr val="FFFFFF"/>
          </a:solidFill>
          <a:ln w="19050">
            <a:solidFill>
              <a:schemeClr val="hlink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</a:rPr>
              <a:t>&lt;!</a:t>
            </a:r>
            <a:r>
              <a:rPr lang="fr-FR" sz="18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doctype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</a:rPr>
              <a:t> html&gt;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html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lang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fr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head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&lt;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title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Formulaire de saisie des fruits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title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head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body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&lt;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form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action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valide3.php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method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get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Choisissez des </a:t>
            </a:r>
            <a:r>
              <a:rPr lang="fr-FR" sz="1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fruits</a:t>
            </a:r>
            <a:r>
              <a:rPr lang="fr-FR" sz="18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&amp;nbsp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</a:rPr>
              <a:t>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endParaRPr lang="fr-FR" sz="18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</a:rPr>
              <a:t>		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select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name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fruits[]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multiple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	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Fraise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endParaRPr lang="fr-FR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latin typeface="Consolas" panose="020B0609020204030204" pitchFamily="49" charset="0"/>
              </a:rPr>
              <a:t>			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Pomme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endParaRPr lang="fr-FR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	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Poire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endParaRPr lang="fr-FR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	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Banane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endParaRPr lang="fr-FR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	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Cerise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endParaRPr lang="fr-FR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latin typeface="Consolas" panose="020B0609020204030204" pitchFamily="49" charset="0"/>
              </a:rPr>
              <a:t>		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select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input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type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submit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value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envoyer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&lt;/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form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body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html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9557FA-A6FE-429F-8F1D-A9AAF59EDDC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74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18E2F2-B0CF-4E13-B395-BA47D2E049EC}" type="datetime11">
              <a:rPr lang="fr-FR" smtClean="0"/>
              <a:t>07:53:29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403461" name="AutoShape 5"/>
          <p:cNvSpPr>
            <a:spLocks noChangeArrowheads="1"/>
          </p:cNvSpPr>
          <p:nvPr/>
        </p:nvSpPr>
        <p:spPr bwMode="auto">
          <a:xfrm>
            <a:off x="5447929" y="4747990"/>
            <a:ext cx="5376793" cy="37797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valide3.php?</a:t>
            </a:r>
            <a:r>
              <a:rPr lang="fr-FR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fruits[]</a:t>
            </a: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Pomme&amp;</a:t>
            </a:r>
            <a:r>
              <a:rPr lang="fr-FR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fruits</a:t>
            </a:r>
            <a:r>
              <a:rPr lang="fr-FR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[]</a:t>
            </a: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=Poire</a:t>
            </a:r>
          </a:p>
        </p:txBody>
      </p:sp>
      <p:cxnSp>
        <p:nvCxnSpPr>
          <p:cNvPr id="403464" name="AutoShape 8"/>
          <p:cNvCxnSpPr>
            <a:cxnSpLocks noChangeShapeType="1"/>
            <a:stCxn id="13" idx="1"/>
            <a:endCxn id="403461" idx="1"/>
          </p:cNvCxnSpPr>
          <p:nvPr/>
        </p:nvCxnSpPr>
        <p:spPr bwMode="auto">
          <a:xfrm rot="10800000" flipV="1">
            <a:off x="5447929" y="4482084"/>
            <a:ext cx="12700" cy="454894"/>
          </a:xfrm>
          <a:prstGeom prst="curvedConnector3">
            <a:avLst>
              <a:gd name="adj1" fmla="val 1800000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447929" y="4293096"/>
            <a:ext cx="6389891" cy="37797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valide3.php?</a:t>
            </a:r>
            <a:r>
              <a:rPr lang="fr-FR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fruits%5B%5D</a:t>
            </a: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=Pomme&amp;</a:t>
            </a:r>
            <a:r>
              <a:rPr lang="fr-FR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fruits%5B%5D</a:t>
            </a: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=Poire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567607" y="3356992"/>
            <a:ext cx="3202255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15" name="AutoShape 7"/>
          <p:cNvCxnSpPr>
            <a:cxnSpLocks noChangeShapeType="1"/>
            <a:stCxn id="14" idx="3"/>
            <a:endCxn id="13" idx="1"/>
          </p:cNvCxnSpPr>
          <p:nvPr/>
        </p:nvCxnSpPr>
        <p:spPr bwMode="auto">
          <a:xfrm flipH="1">
            <a:off x="5447929" y="3500661"/>
            <a:ext cx="321933" cy="981423"/>
          </a:xfrm>
          <a:prstGeom prst="curvedConnector5">
            <a:avLst>
              <a:gd name="adj1" fmla="val -71009"/>
              <a:gd name="adj2" fmla="val 47691"/>
              <a:gd name="adj3" fmla="val 171009"/>
            </a:avLst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209898" y="3720841"/>
            <a:ext cx="1071126" cy="341632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Envoyer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1" grpId="0" animBg="1"/>
      <p:bldP spid="13" grpId="0" animBg="1"/>
      <p:bldP spid="14" grpId="0" animBg="1"/>
      <p:bldP spid="1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9600" y="1268413"/>
            <a:ext cx="109728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endParaRPr lang="fr-FR" kern="0" dirty="0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68" y="274638"/>
            <a:ext cx="11377264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Traitement des données des </a:t>
            </a:r>
            <a:r>
              <a:rPr lang="fr-FR"/>
              <a:t>champs « SELECT »</a:t>
            </a:r>
            <a:endParaRPr lang="fr-FR" dirty="0"/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68413"/>
            <a:ext cx="10972800" cy="4979987"/>
          </a:xfrm>
          <a:solidFill>
            <a:srgbClr val="FFFFFF"/>
          </a:solidFill>
          <a:ln w="19050">
            <a:solidFill>
              <a:schemeClr val="hlink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  <a:cs typeface="Courier New" pitchFamily="49" charset="0"/>
              </a:rPr>
              <a:t>&lt;?</a:t>
            </a:r>
            <a:r>
              <a:rPr lang="fr-FR" sz="2000" b="1" dirty="0" err="1">
                <a:solidFill>
                  <a:srgbClr val="6A5ACD"/>
                </a:solidFill>
                <a:latin typeface="Consolas" panose="020B0609020204030204" pitchFamily="49" charset="0"/>
                <a:cs typeface="Courier New" pitchFamily="49" charset="0"/>
              </a:rPr>
              <a:t>php</a:t>
            </a:r>
            <a:endParaRPr lang="fr-FR" sz="2000" b="1" dirty="0">
              <a:solidFill>
                <a:srgbClr val="6A5ACD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html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  <a:cs typeface="Courier New" pitchFamily="49" charset="0"/>
              </a:rPr>
              <a:t>=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&lt;&lt;&lt;</a:t>
            </a:r>
            <a:r>
              <a:rPr lang="fr-FR" sz="2000" b="1" dirty="0">
                <a:solidFill>
                  <a:srgbClr val="9966FF"/>
                </a:solidFill>
                <a:latin typeface="Consolas" panose="020B0609020204030204" pitchFamily="49" charset="0"/>
                <a:cs typeface="Courier New" pitchFamily="49" charset="0"/>
              </a:rPr>
              <a:t>HTML</a:t>
            </a:r>
            <a:endParaRPr lang="fr-FR" sz="2000" b="1" dirty="0">
              <a:solidFill>
                <a:srgbClr val="6A5ACD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&lt;!</a:t>
            </a:r>
            <a:r>
              <a:rPr lang="fr-FR" sz="20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doctype</a:t>
            </a: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 html&gt;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html</a:t>
            </a:r>
            <a:r>
              <a:rPr lang="fr-FR" sz="20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lang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2000" b="1" dirty="0">
                <a:latin typeface="Consolas" panose="020B0609020204030204" pitchFamily="49" charset="0"/>
              </a:rPr>
              <a:t>"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fr</a:t>
            </a:r>
            <a:r>
              <a:rPr lang="fr-FR" sz="2000" b="1" dirty="0"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&lt;</a:t>
            </a: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  <a:cs typeface="Courier New" pitchFamily="49" charset="0"/>
              </a:rPr>
              <a:t>head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	&lt;</a:t>
            </a: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  <a:cs typeface="Courier New" pitchFamily="49" charset="0"/>
              </a:rPr>
              <a:t>title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&gt;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  <a:cs typeface="Courier New" pitchFamily="49" charset="0"/>
              </a:rPr>
              <a:t>Liste de fruits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&lt;/</a:t>
            </a: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  <a:cs typeface="Courier New" pitchFamily="49" charset="0"/>
              </a:rPr>
              <a:t>title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&lt;/</a:t>
            </a: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  <a:cs typeface="Courier New" pitchFamily="49" charset="0"/>
              </a:rPr>
              <a:t>head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&lt;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  <a:cs typeface="Courier New" pitchFamily="49" charset="0"/>
              </a:rPr>
              <a:t>body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  <a:cs typeface="Courier New" pitchFamily="49" charset="0"/>
              </a:rPr>
              <a:t>HTML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  <a:endParaRPr lang="fr-FR" sz="2000" b="1" dirty="0">
              <a:solidFill>
                <a:srgbClr val="00808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lnSpc>
                <a:spcPct val="85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if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isset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_GET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[</a:t>
            </a:r>
            <a:r>
              <a:rPr lang="fr-FR" sz="2000" b="1" dirty="0"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fruits</a:t>
            </a:r>
            <a:r>
              <a:rPr lang="fr-FR" sz="2000" b="1" dirty="0"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])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&amp;&amp;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is_array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_GET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[</a:t>
            </a:r>
            <a:r>
              <a:rPr lang="fr-FR" sz="2000" b="1" dirty="0"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fruits</a:t>
            </a:r>
            <a:r>
              <a:rPr lang="fr-FR" sz="2000" b="1" dirty="0"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]))</a:t>
            </a:r>
          </a:p>
          <a:p>
            <a:pPr eaLnBrk="1" hangingPunct="1">
              <a:lnSpc>
                <a:spcPct val="85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	{ </a:t>
            </a: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/* La variable $_GET['sel'] est définie et elle est un tableau */</a:t>
            </a:r>
          </a:p>
          <a:p>
            <a:pPr eaLnBrk="1" hangingPunct="1">
              <a:lnSpc>
                <a:spcPct val="85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		</a:t>
            </a: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foreach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_GET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[</a:t>
            </a:r>
            <a:r>
              <a:rPr lang="fr-FR" sz="2000" b="1" dirty="0"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fruits</a:t>
            </a:r>
            <a:r>
              <a:rPr lang="fr-FR" sz="2000" b="1" dirty="0">
                <a:latin typeface="Consolas" panose="020B0609020204030204" pitchFamily="49" charset="0"/>
              </a:rPr>
              <a:t>'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]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 as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fruit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</a:p>
          <a:p>
            <a:pPr eaLnBrk="1" hangingPunct="1">
              <a:lnSpc>
                <a:spcPct val="85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		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html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  <a:cs typeface="Courier New" pitchFamily="49" charset="0"/>
              </a:rPr>
              <a:t>.=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sz="2000" b="1" dirty="0"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&lt;p&gt;Vous avez choisi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fruit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2000" b="1" dirty="0"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85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	}</a:t>
            </a:r>
          </a:p>
          <a:p>
            <a:pPr eaLnBrk="1" hangingPunct="1">
              <a:lnSpc>
                <a:spcPct val="85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else</a:t>
            </a:r>
            <a:endParaRPr lang="fr-FR" sz="2000" b="1" dirty="0">
              <a:solidFill>
                <a:srgbClr val="80404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85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	   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html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  <a:cs typeface="Courier New" pitchFamily="49" charset="0"/>
              </a:rPr>
              <a:t>.=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sz="2000" b="1" dirty="0"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&lt;p&gt;Vous n'avez pas choisi de fruit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sz="2000" b="1" dirty="0"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;</a:t>
            </a:r>
            <a:endParaRPr lang="fr-FR" sz="20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>
              <a:lnSpc>
                <a:spcPct val="80000"/>
              </a:lnSpc>
              <a:spcBef>
                <a:spcPct val="5000"/>
              </a:spcBef>
              <a:buNone/>
              <a:defRPr/>
            </a:pP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html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  <a:cs typeface="Courier New" pitchFamily="49" charset="0"/>
              </a:rPr>
              <a:t>.=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"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&lt;/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  <a:cs typeface="Courier New" pitchFamily="49" charset="0"/>
              </a:rPr>
              <a:t>body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&gt;</a:t>
            </a:r>
            <a:r>
              <a:rPr lang="fr-FR" sz="2000" b="1" dirty="0">
                <a:solidFill>
                  <a:srgbClr val="6A5ACD"/>
                </a:solidFill>
                <a:latin typeface="Consolas" panose="020B0609020204030204" pitchFamily="49" charset="0"/>
                <a:cs typeface="Courier New" pitchFamily="49" charset="0"/>
              </a:rPr>
              <a:t>\n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&lt;/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  <a:cs typeface="Courier New" pitchFamily="49" charset="0"/>
              </a:rPr>
              <a:t>html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&gt;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";</a:t>
            </a:r>
          </a:p>
          <a:p>
            <a:pPr>
              <a:lnSpc>
                <a:spcPct val="80000"/>
              </a:lnSpc>
              <a:spcBef>
                <a:spcPct val="5000"/>
              </a:spcBef>
              <a:buNone/>
              <a:defRPr/>
            </a:pP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echo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sz="2000" b="1" dirty="0">
                <a:solidFill>
                  <a:srgbClr val="804040"/>
                </a:solidFill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cs typeface="Courier New" pitchFamily="49" charset="0"/>
              </a:rPr>
              <a:t>html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  <a:endParaRPr lang="fr-FR" sz="2000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FEFE9C-4AFF-4537-9FCB-6CC22147F7D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ED8752F-5B0F-4B4F-B168-21A51FA47E72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7492112" y="2060848"/>
            <a:ext cx="4090288" cy="408623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0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sz="2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_GET</a:t>
            </a:r>
            <a:r>
              <a:rPr lang="fr-FR" sz="2000" b="1" dirty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'</a:t>
            </a:r>
            <a:r>
              <a:rPr lang="fr-FR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fruits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'</a:t>
            </a:r>
            <a:r>
              <a:rPr lang="fr-FR" sz="2000" b="1" dirty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]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est un tableau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1504266" y="4199414"/>
            <a:ext cx="4879766" cy="340097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cxnSp>
        <p:nvCxnSpPr>
          <p:cNvPr id="9" name="Connecteur droit avec flèche 10"/>
          <p:cNvCxnSpPr>
            <a:cxnSpLocks noChangeShapeType="1"/>
            <a:stCxn id="7" idx="1"/>
            <a:endCxn id="8" idx="3"/>
          </p:cNvCxnSpPr>
          <p:nvPr/>
        </p:nvCxnSpPr>
        <p:spPr bwMode="auto">
          <a:xfrm flipH="1">
            <a:off x="6384032" y="2265160"/>
            <a:ext cx="1108080" cy="210430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Résultat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33EE62-4A9F-4378-A169-5758BC5B39C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76</a:t>
            </a:fld>
            <a:endParaRPr lang="fr-FR" altLang="fr-FR" sz="120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56E7AD-3741-4969-8630-EF809BE39A29}" type="datetime11">
              <a:rPr lang="fr-FR" smtClean="0"/>
              <a:t>07:53:29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pic>
        <p:nvPicPr>
          <p:cNvPr id="50182" name="Picture 3" descr="fruits-sais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384" y="1092200"/>
            <a:ext cx="5005387" cy="248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183" name="Picture 4" descr="fruits-result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8048" y="3733800"/>
            <a:ext cx="5005388" cy="250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Formulaires contenant des </a:t>
            </a:r>
            <a:r>
              <a:rPr lang="fr-FR"/>
              <a:t>champs « CHECKBOX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FB4D9F-3A63-4CA8-86D6-843078C62D07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5218757-E71F-4C11-8DFB-20B386A7133F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pic>
        <p:nvPicPr>
          <p:cNvPr id="51206" name="Picture 3" descr="check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2426" y="1981200"/>
            <a:ext cx="6403975" cy="384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Formulaires contenant des </a:t>
            </a:r>
            <a:r>
              <a:rPr lang="fr-FR"/>
              <a:t>champs « CHECKBOX »</a:t>
            </a:r>
            <a:endParaRPr lang="fr-FR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1230337"/>
            <a:ext cx="11089232" cy="5006975"/>
          </a:xfrm>
          <a:solidFill>
            <a:srgbClr val="FFFFFF"/>
          </a:solidFill>
          <a:ln w="19050">
            <a:solidFill>
              <a:schemeClr val="hlink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900" b="1" dirty="0">
                <a:solidFill>
                  <a:srgbClr val="0000FF"/>
                </a:solidFill>
                <a:latin typeface="Consolas" panose="020B0609020204030204" pitchFamily="49" charset="0"/>
              </a:rPr>
              <a:t>&lt;!</a:t>
            </a:r>
            <a:r>
              <a:rPr lang="fr-FR" sz="19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doctype</a:t>
            </a:r>
            <a:r>
              <a:rPr lang="fr-FR" sz="1900" b="1" dirty="0">
                <a:solidFill>
                  <a:srgbClr val="0000FF"/>
                </a:solidFill>
                <a:latin typeface="Consolas" panose="020B0609020204030204" pitchFamily="49" charset="0"/>
              </a:rPr>
              <a:t> html&gt;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html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lang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fr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&lt;</a:t>
            </a:r>
            <a:r>
              <a:rPr lang="fr-FR" sz="19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head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	&lt;</a:t>
            </a:r>
            <a:r>
              <a:rPr lang="fr-FR" sz="19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title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Formulaire de saisie des fruits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9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title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&lt;/</a:t>
            </a:r>
            <a:r>
              <a:rPr lang="fr-FR" sz="19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head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body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 &lt;</a:t>
            </a:r>
            <a:r>
              <a:rPr lang="fr-FR" sz="19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form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name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formu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action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valide3.php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method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get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  Choisissez des </a:t>
            </a:r>
            <a:r>
              <a:rPr lang="fr-FR" sz="19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fruits</a:t>
            </a:r>
            <a:r>
              <a:rPr lang="fr-FR" sz="19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&amp;nbsp</a:t>
            </a:r>
            <a:r>
              <a:rPr lang="fr-FR" sz="1900" b="1" dirty="0">
                <a:solidFill>
                  <a:srgbClr val="6A5ACD"/>
                </a:solidFill>
                <a:latin typeface="Consolas" panose="020B0609020204030204" pitchFamily="49" charset="0"/>
              </a:rPr>
              <a:t>;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  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label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input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type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checkbox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name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fruits[]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value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Fraise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&gt;Fraise&lt;/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label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  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label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input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type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checkbox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name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fruits[]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value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Pomme</a:t>
            </a:r>
            <a:r>
              <a:rPr lang="fr-FR" sz="1900" b="1" dirty="0">
                <a:latin typeface="Consolas" panose="020B0609020204030204" pitchFamily="49" charset="0"/>
              </a:rPr>
              <a:t>" 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&gt;Pomme&lt;/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label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  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label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input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type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checkbox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name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fruits[]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value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Poire</a:t>
            </a:r>
            <a:r>
              <a:rPr lang="fr-FR" sz="1900" b="1" dirty="0">
                <a:latin typeface="Consolas" panose="020B0609020204030204" pitchFamily="49" charset="0"/>
              </a:rPr>
              <a:t>" 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&gt;Poire&lt;/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label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  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label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input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type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checkbox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name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fruits[]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value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Banane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&gt;Banane&lt;/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label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  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label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input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type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checkbox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name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fruits[]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value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Cerise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&gt;Cerise&lt;/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label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  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input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type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submit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value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Envoyer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	&lt;/</a:t>
            </a:r>
            <a:r>
              <a:rPr lang="fr-FR" sz="19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form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&lt;/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body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html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900" b="1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D74EBC-746B-4BD0-A722-A3FFABAAE24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476F50-8F46-45EB-8F2A-3FD7A4C597F6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896AE685-2870-46C5-97B1-C4CF6D3C1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640" y="3446487"/>
            <a:ext cx="4248472" cy="1422673"/>
          </a:xfrm>
          <a:prstGeom prst="roundRect">
            <a:avLst>
              <a:gd name="adj" fmla="val 8842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Résultat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D964CF-6322-4643-A566-AD6F2F83D16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79</a:t>
            </a:fld>
            <a:endParaRPr lang="fr-FR" altLang="fr-FR" sz="120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A9C081E-30EF-44E5-859C-3DE8CA7AE253}" type="datetime11">
              <a:rPr lang="fr-FR" smtClean="0"/>
              <a:t>07:53:29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pic>
        <p:nvPicPr>
          <p:cNvPr id="53254" name="Picture 3" descr="fruits-saisi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328738"/>
            <a:ext cx="3448050" cy="354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255" name="Picture 4" descr="fruits-resulta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4150" y="2514600"/>
            <a:ext cx="344805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06368" y="274638"/>
            <a:ext cx="11179264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Versions de PHP en fin de vie dans le monde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62966"/>
            <a:ext cx="10972800" cy="4784725"/>
          </a:xfrm>
        </p:spPr>
        <p:txBody>
          <a:bodyPr/>
          <a:lstStyle/>
          <a:p>
            <a:pPr eaLnBrk="1" hangingPunct="1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5D24BE-3E24-4B9E-B09C-F0E54E69DEB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3A2C18B-6D00-4446-8E7B-94795EEF65D4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E3B934-8E06-45FC-9D31-3F4DEEF78057}"/>
              </a:ext>
            </a:extLst>
          </p:cNvPr>
          <p:cNvSpPr txBox="1"/>
          <p:nvPr/>
        </p:nvSpPr>
        <p:spPr>
          <a:xfrm>
            <a:off x="6781086" y="5939914"/>
            <a:ext cx="4801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Source : https://w3techs.com/technologies/details/pl-php/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D7A66D-C661-2074-95F6-28F171FB6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221" y="2255054"/>
            <a:ext cx="8090179" cy="3190170"/>
          </a:xfrm>
          <a:prstGeom prst="rect">
            <a:avLst/>
          </a:prstGeom>
        </p:spPr>
      </p:pic>
      <p:sp>
        <p:nvSpPr>
          <p:cNvPr id="18" name="AutoShape 18">
            <a:extLst>
              <a:ext uri="{FF2B5EF4-FFF2-40B4-BE49-F238E27FC236}">
                <a16:creationId xmlns:a16="http://schemas.microsoft.com/office/drawing/2014/main" id="{ADC957E5-4528-49C6-9436-C93D9EF8D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20" y="2348879"/>
            <a:ext cx="7920880" cy="1080121"/>
          </a:xfrm>
          <a:prstGeom prst="roundRect">
            <a:avLst>
              <a:gd name="adj" fmla="val 8505"/>
            </a:avLst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5" name="AutoShape 18">
            <a:extLst>
              <a:ext uri="{FF2B5EF4-FFF2-40B4-BE49-F238E27FC236}">
                <a16:creationId xmlns:a16="http://schemas.microsoft.com/office/drawing/2014/main" id="{42897C1D-8895-9AB6-97F3-32B5D7EE9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20" y="4149080"/>
            <a:ext cx="7920880" cy="440431"/>
          </a:xfrm>
          <a:prstGeom prst="roundRect">
            <a:avLst>
              <a:gd name="adj" fmla="val 8505"/>
            </a:avLst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à coins arrondis 8">
            <a:extLst>
              <a:ext uri="{FF2B5EF4-FFF2-40B4-BE49-F238E27FC236}">
                <a16:creationId xmlns:a16="http://schemas.microsoft.com/office/drawing/2014/main" id="{F26FFF9E-B978-476E-927A-6BC9721105AC}"/>
              </a:ext>
            </a:extLst>
          </p:cNvPr>
          <p:cNvSpPr/>
          <p:nvPr/>
        </p:nvSpPr>
        <p:spPr bwMode="auto">
          <a:xfrm>
            <a:off x="623392" y="2767483"/>
            <a:ext cx="2699940" cy="1573197"/>
          </a:xfrm>
          <a:prstGeom prst="wedgeRoundRectCallout">
            <a:avLst>
              <a:gd name="adj1" fmla="val 64573"/>
              <a:gd name="adj2" fmla="val -21061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Près de 90% en fin de vie, toutes versions confondues !!!</a:t>
            </a:r>
          </a:p>
        </p:txBody>
      </p:sp>
    </p:spTree>
    <p:extLst>
      <p:ext uri="{BB962C8B-B14F-4D97-AF65-F5344CB8AC3E}">
        <p14:creationId xmlns:p14="http://schemas.microsoft.com/office/powerpoint/2010/main" val="19562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Données de formulaires :</a:t>
            </a:r>
            <a:br>
              <a:rPr lang="fr-FR" dirty="0"/>
            </a:br>
            <a:r>
              <a:rPr lang="fr-FR" dirty="0"/>
              <a:t>Vue utilisateur / valeur transmise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2E6BEE-3AEC-4545-9C71-17DC94D5632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8BC64AA-0E32-4E65-A72F-D756C5C9DF84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9424919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609600" y="1268413"/>
            <a:ext cx="109728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endParaRPr lang="fr-FR" kern="0" dirty="0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Formulaires contenant des </a:t>
            </a:r>
            <a:r>
              <a:rPr lang="fr-FR"/>
              <a:t>champs « SELECT unique</a:t>
            </a:r>
            <a:r>
              <a:rPr lang="fr-FR" dirty="0"/>
              <a:t>»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68414"/>
            <a:ext cx="8229600" cy="5006975"/>
          </a:xfrm>
          <a:solidFill>
            <a:srgbClr val="FFFFFF"/>
          </a:solidFill>
          <a:ln w="19050">
            <a:solidFill>
              <a:schemeClr val="hlink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</a:rPr>
              <a:t>&lt;!</a:t>
            </a:r>
            <a:r>
              <a:rPr lang="fr-FR" sz="18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doctype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</a:rPr>
              <a:t> html&gt;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html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lang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fr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head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&lt;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title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Formulaire de saisie des fruits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title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head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body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&lt;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form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action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valide3.php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method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get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Choisissez des </a:t>
            </a:r>
            <a:r>
              <a:rPr lang="fr-FR" sz="1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fruits</a:t>
            </a:r>
            <a:r>
              <a:rPr lang="fr-FR" sz="18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&amp;nbsp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</a:rPr>
              <a:t>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endParaRPr lang="fr-FR" sz="18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</a:rPr>
              <a:t>		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select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name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sel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	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 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value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1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Fraise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800" b="1" dirty="0">
                <a:latin typeface="Consolas" panose="020B0609020204030204" pitchFamily="49" charset="0"/>
              </a:rPr>
              <a:t>			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 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value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2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Pomme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	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 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value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3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Poire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	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 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value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4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Banane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	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option 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value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5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Cerise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latin typeface="Consolas" panose="020B0609020204030204" pitchFamily="49" charset="0"/>
              </a:rPr>
              <a:t>		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select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	&lt;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input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type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submit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value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envoyer</a:t>
            </a:r>
            <a:r>
              <a:rPr lang="fr-FR" sz="1800" b="1" dirty="0">
                <a:latin typeface="Consolas" panose="020B0609020204030204" pitchFamily="49" charset="0"/>
              </a:rPr>
              <a:t>"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	&lt;/</a:t>
            </a:r>
            <a:r>
              <a:rPr lang="fr-FR" sz="18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form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body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html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047487-D88F-4C98-8AEA-70D2B7FBF40A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81</a:t>
            </a:fld>
            <a:endParaRPr lang="fr-FR" altLang="fr-FR" sz="120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4B3CDDB-9A67-4B84-ADFE-7C7E24D5AD99}" type="datetime11">
              <a:rPr lang="fr-FR" smtClean="0"/>
              <a:t>07:53:29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10885AD7-B1FE-4C13-ABC6-E720C5247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3573016"/>
            <a:ext cx="1273448" cy="1422673"/>
          </a:xfrm>
          <a:prstGeom prst="roundRect">
            <a:avLst>
              <a:gd name="adj" fmla="val 8842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0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Formulaires contenant des </a:t>
            </a:r>
            <a:r>
              <a:rPr lang="fr-FR"/>
              <a:t>champs « CHECKBOX »</a:t>
            </a:r>
            <a:endParaRPr lang="fr-FR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1268414"/>
            <a:ext cx="11089232" cy="5006975"/>
          </a:xfrm>
          <a:solidFill>
            <a:srgbClr val="FFFFFF"/>
          </a:solidFill>
          <a:ln w="19050">
            <a:solidFill>
              <a:schemeClr val="hlink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900" b="1" dirty="0">
                <a:solidFill>
                  <a:srgbClr val="0000FF"/>
                </a:solidFill>
                <a:latin typeface="Consolas" panose="020B0609020204030204" pitchFamily="49" charset="0"/>
              </a:rPr>
              <a:t>&lt;!</a:t>
            </a:r>
            <a:r>
              <a:rPr lang="fr-FR" sz="19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doctype</a:t>
            </a:r>
            <a:r>
              <a:rPr lang="fr-FR" sz="1900" b="1" dirty="0">
                <a:solidFill>
                  <a:srgbClr val="0000FF"/>
                </a:solidFill>
                <a:latin typeface="Consolas" panose="020B0609020204030204" pitchFamily="49" charset="0"/>
              </a:rPr>
              <a:t> html&gt;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html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lang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fr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&lt;</a:t>
            </a:r>
            <a:r>
              <a:rPr lang="fr-FR" sz="19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head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	&lt;</a:t>
            </a:r>
            <a:r>
              <a:rPr lang="fr-FR" sz="19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title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Formulaire de saisie des fruits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9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title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&lt;/</a:t>
            </a:r>
            <a:r>
              <a:rPr lang="fr-FR" sz="19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head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body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 &lt;</a:t>
            </a:r>
            <a:r>
              <a:rPr lang="fr-FR" sz="19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form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name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formu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action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valide3.php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method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get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  Choisissez des </a:t>
            </a:r>
            <a:r>
              <a:rPr lang="fr-FR" sz="19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fruits</a:t>
            </a:r>
            <a:r>
              <a:rPr lang="fr-FR" sz="19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&amp;nbsp</a:t>
            </a:r>
            <a:r>
              <a:rPr lang="fr-FR" sz="1900" b="1" dirty="0">
                <a:solidFill>
                  <a:srgbClr val="6A5ACD"/>
                </a:solidFill>
                <a:latin typeface="Consolas" panose="020B0609020204030204" pitchFamily="49" charset="0"/>
              </a:rPr>
              <a:t>;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  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label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input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type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checkbox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name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fruits[]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value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1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&gt;Fraise&lt;/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label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  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label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input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type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checkbox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name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fruits[]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value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2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&gt;Pomme&lt;/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label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  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label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input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type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checkbox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name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fruits[]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value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3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&gt;Poire&lt;/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label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  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label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input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type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checkbox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name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fruits[]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value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4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&gt;Banane&lt;/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label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  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label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input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type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checkbox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name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fruits[]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value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5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&gt;Cerise&lt;/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label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lnSpc>
                <a:spcPct val="90000"/>
              </a:lnSpc>
              <a:spcBef>
                <a:spcPct val="5000"/>
              </a:spcBef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  &lt;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input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type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submit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900" b="1" dirty="0">
                <a:solidFill>
                  <a:srgbClr val="2E8B57"/>
                </a:solidFill>
                <a:latin typeface="Consolas" panose="020B0609020204030204" pitchFamily="49" charset="0"/>
              </a:rPr>
              <a:t>value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=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FF00FF"/>
                </a:solidFill>
                <a:latin typeface="Consolas" panose="020B0609020204030204" pitchFamily="49" charset="0"/>
              </a:rPr>
              <a:t>Envoyer</a:t>
            </a:r>
            <a:r>
              <a:rPr lang="fr-FR" sz="1900" b="1" dirty="0">
                <a:latin typeface="Consolas" panose="020B0609020204030204" pitchFamily="49" charset="0"/>
              </a:rPr>
              <a:t>"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	&lt;/</a:t>
            </a:r>
            <a:r>
              <a:rPr lang="fr-FR" sz="19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form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 &lt;/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body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sz="1900" b="1" dirty="0">
                <a:solidFill>
                  <a:srgbClr val="804040"/>
                </a:solidFill>
                <a:latin typeface="Consolas" panose="020B0609020204030204" pitchFamily="49" charset="0"/>
              </a:rPr>
              <a:t>html</a:t>
            </a:r>
            <a:r>
              <a:rPr lang="fr-FR" sz="1900" b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fr-FR" sz="1900" b="1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D74EBC-746B-4BD0-A722-A3FFABAAE24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2EFBB0-0293-40BF-89EA-9AFFA67CD8A3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98BC6CDA-854E-4835-AC01-CAF5FEAE0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0014" y="3477155"/>
            <a:ext cx="1273448" cy="1422673"/>
          </a:xfrm>
          <a:prstGeom prst="roundRect">
            <a:avLst>
              <a:gd name="adj" fmla="val 8842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Références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FCFBFE-4170-4872-BF50-7438E28AA11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791DF94-A2AC-4C2B-8A7E-11D1DF481056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5922682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1624220" y="2374901"/>
            <a:ext cx="272456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Références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FF00FF"/>
                </a:solidFill>
                <a:latin typeface="Consolas" panose="020B0609020204030204" pitchFamily="49" charset="0"/>
              </a:rPr>
              <a:t>12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b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c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&amp;$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b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b="1" dirty="0">
                <a:solidFill>
                  <a:srgbClr val="FF00FF"/>
                </a:solidFill>
                <a:latin typeface="Consolas" panose="020B0609020204030204" pitchFamily="49" charset="0"/>
              </a:rPr>
              <a:t>coucou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';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c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FF00FF"/>
                </a:solidFill>
                <a:latin typeface="Consolas" panose="020B0609020204030204" pitchFamily="49" charset="0"/>
              </a:rPr>
              <a:t>84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echo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b="1" dirty="0">
                <a:solidFill>
                  <a:srgbClr val="FF00FF"/>
                </a:solidFill>
                <a:latin typeface="Consolas" panose="020B0609020204030204" pitchFamily="49" charset="0"/>
              </a:rPr>
              <a:t>\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b="1" dirty="0">
                <a:solidFill>
                  <a:srgbClr val="FF00FF"/>
                </a:solidFill>
                <a:latin typeface="Consolas" panose="020B0609020204030204" pitchFamily="49" charset="0"/>
              </a:rPr>
              <a:t> :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echo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b="1" dirty="0">
                <a:solidFill>
                  <a:srgbClr val="FF00FF"/>
                </a:solidFill>
                <a:latin typeface="Consolas" panose="020B0609020204030204" pitchFamily="49" charset="0"/>
              </a:rPr>
              <a:t>\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b</a:t>
            </a:r>
            <a:r>
              <a:rPr lang="fr-FR" b="1" dirty="0">
                <a:solidFill>
                  <a:srgbClr val="FF00FF"/>
                </a:solidFill>
                <a:latin typeface="Consolas" panose="020B0609020204030204" pitchFamily="49" charset="0"/>
              </a:rPr>
              <a:t> :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b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echo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b="1" dirty="0">
                <a:solidFill>
                  <a:srgbClr val="FF00FF"/>
                </a:solidFill>
                <a:latin typeface="Consolas" panose="020B0609020204030204" pitchFamily="49" charset="0"/>
              </a:rPr>
              <a:t>\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c</a:t>
            </a:r>
            <a:r>
              <a:rPr lang="fr-FR" b="1" dirty="0">
                <a:solidFill>
                  <a:srgbClr val="FF00FF"/>
                </a:solidFill>
                <a:latin typeface="Consolas" panose="020B0609020204030204" pitchFamily="49" charset="0"/>
              </a:rPr>
              <a:t> :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c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\n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unset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c</a:t>
            </a:r>
            <a:r>
              <a:rPr lang="fr-FR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buNone/>
              <a:defRPr/>
            </a:pP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b="1" dirty="0">
                <a:solidFill>
                  <a:srgbClr val="008080"/>
                </a:solidFill>
                <a:latin typeface="Consolas" panose="020B0609020204030204" pitchFamily="49" charset="0"/>
              </a:rPr>
              <a:t>c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 '</a:t>
            </a:r>
            <a:r>
              <a:rPr lang="fr-FR" b="1" dirty="0">
                <a:solidFill>
                  <a:srgbClr val="FF00FF"/>
                </a:solidFill>
                <a:latin typeface="Consolas" panose="020B0609020204030204" pitchFamily="49" charset="0"/>
              </a:rPr>
              <a:t>hello</a:t>
            </a:r>
            <a:r>
              <a:rPr lang="fr-FR" b="1" dirty="0">
                <a:solidFill>
                  <a:srgbClr val="000000"/>
                </a:solidFill>
                <a:latin typeface="Consolas" panose="020B0609020204030204" pitchFamily="49" charset="0"/>
              </a:rPr>
              <a:t>'; </a:t>
            </a:r>
          </a:p>
        </p:txBody>
      </p:sp>
      <p:sp>
        <p:nvSpPr>
          <p:cNvPr id="3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9FA40E-D45B-40AA-BA1C-E26FBE08B51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84</a:t>
            </a:fld>
            <a:endParaRPr lang="fr-FR" altLang="fr-FR" sz="1200"/>
          </a:p>
        </p:txBody>
      </p:sp>
      <p:sp>
        <p:nvSpPr>
          <p:cNvPr id="31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9FAAE7-4F7D-46E8-8C90-7CB89FF77FD3}" type="datetime11">
              <a:rPr lang="fr-FR" smtClean="0"/>
              <a:t>07:53:29</a:t>
            </a:fld>
            <a:endParaRPr lang="fr-FR"/>
          </a:p>
        </p:txBody>
      </p:sp>
      <p:sp>
        <p:nvSpPr>
          <p:cNvPr id="3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38949" name="AutoShape 5"/>
          <p:cNvSpPr>
            <a:spLocks noChangeArrowheads="1"/>
          </p:cNvSpPr>
          <p:nvPr/>
        </p:nvSpPr>
        <p:spPr bwMode="auto">
          <a:xfrm>
            <a:off x="6469735" y="1682949"/>
            <a:ext cx="570156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4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</a:p>
        </p:txBody>
      </p:sp>
      <p:sp>
        <p:nvSpPr>
          <p:cNvPr id="338950" name="AutoShape 6"/>
          <p:cNvSpPr>
            <a:spLocks noChangeArrowheads="1"/>
          </p:cNvSpPr>
          <p:nvPr/>
        </p:nvSpPr>
        <p:spPr bwMode="auto">
          <a:xfrm>
            <a:off x="6468148" y="2265562"/>
            <a:ext cx="570156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4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</a:t>
            </a:r>
          </a:p>
        </p:txBody>
      </p:sp>
      <p:sp>
        <p:nvSpPr>
          <p:cNvPr id="338951" name="AutoShape 7"/>
          <p:cNvSpPr>
            <a:spLocks noChangeArrowheads="1"/>
          </p:cNvSpPr>
          <p:nvPr/>
        </p:nvSpPr>
        <p:spPr bwMode="auto">
          <a:xfrm>
            <a:off x="6468148" y="2848174"/>
            <a:ext cx="570156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400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</a:t>
            </a:r>
          </a:p>
        </p:txBody>
      </p:sp>
      <p:sp>
        <p:nvSpPr>
          <p:cNvPr id="338952" name="AutoShape 8"/>
          <p:cNvSpPr>
            <a:spLocks noChangeArrowheads="1"/>
          </p:cNvSpPr>
          <p:nvPr/>
        </p:nvSpPr>
        <p:spPr bwMode="auto">
          <a:xfrm>
            <a:off x="8347076" y="1682949"/>
            <a:ext cx="570156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12</a:t>
            </a:r>
          </a:p>
        </p:txBody>
      </p:sp>
      <p:cxnSp>
        <p:nvCxnSpPr>
          <p:cNvPr id="338953" name="AutoShape 9"/>
          <p:cNvCxnSpPr>
            <a:cxnSpLocks noChangeShapeType="1"/>
            <a:stCxn id="338949" idx="3"/>
            <a:endCxn id="338952" idx="1"/>
          </p:cNvCxnSpPr>
          <p:nvPr/>
        </p:nvCxnSpPr>
        <p:spPr bwMode="auto">
          <a:xfrm>
            <a:off x="7039891" y="1938338"/>
            <a:ext cx="130718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954" name="AutoShape 10"/>
          <p:cNvSpPr>
            <a:spLocks noChangeArrowheads="1"/>
          </p:cNvSpPr>
          <p:nvPr/>
        </p:nvSpPr>
        <p:spPr bwMode="auto">
          <a:xfrm>
            <a:off x="8347076" y="2260799"/>
            <a:ext cx="570156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</a:t>
            </a:r>
          </a:p>
        </p:txBody>
      </p:sp>
      <p:cxnSp>
        <p:nvCxnSpPr>
          <p:cNvPr id="338955" name="AutoShape 11"/>
          <p:cNvCxnSpPr>
            <a:cxnSpLocks noChangeShapeType="1"/>
            <a:stCxn id="338950" idx="3"/>
            <a:endCxn id="338954" idx="1"/>
          </p:cNvCxnSpPr>
          <p:nvPr/>
        </p:nvCxnSpPr>
        <p:spPr bwMode="auto">
          <a:xfrm flipV="1">
            <a:off x="7038304" y="2516188"/>
            <a:ext cx="1308772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956" name="AutoShape 12"/>
          <p:cNvCxnSpPr>
            <a:cxnSpLocks noChangeShapeType="1"/>
          </p:cNvCxnSpPr>
          <p:nvPr/>
        </p:nvCxnSpPr>
        <p:spPr bwMode="auto">
          <a:xfrm rot="10800000">
            <a:off x="8347076" y="1938338"/>
            <a:ext cx="12700" cy="577850"/>
          </a:xfrm>
          <a:prstGeom prst="bentConnector3">
            <a:avLst>
              <a:gd name="adj1" fmla="val 12827031"/>
            </a:avLst>
          </a:prstGeom>
          <a:noFill/>
          <a:ln w="38100">
            <a:solidFill>
              <a:schemeClr val="bg1"/>
            </a:solidFill>
            <a:miter lim="800000"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957" name="AutoShape 13"/>
          <p:cNvSpPr>
            <a:spLocks noChangeArrowheads="1"/>
          </p:cNvSpPr>
          <p:nvPr/>
        </p:nvSpPr>
        <p:spPr bwMode="auto">
          <a:xfrm>
            <a:off x="8347076" y="2260799"/>
            <a:ext cx="570156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12</a:t>
            </a:r>
          </a:p>
        </p:txBody>
      </p:sp>
      <p:sp>
        <p:nvSpPr>
          <p:cNvPr id="338958" name="Text Box 14"/>
          <p:cNvSpPr txBox="1">
            <a:spLocks noChangeArrowheads="1"/>
          </p:cNvSpPr>
          <p:nvPr/>
        </p:nvSpPr>
        <p:spPr bwMode="auto">
          <a:xfrm>
            <a:off x="8347076" y="1712913"/>
            <a:ext cx="5245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12</a:t>
            </a:r>
          </a:p>
        </p:txBody>
      </p:sp>
      <p:cxnSp>
        <p:nvCxnSpPr>
          <p:cNvPr id="338959" name="AutoShape 15"/>
          <p:cNvCxnSpPr>
            <a:cxnSpLocks noChangeShapeType="1"/>
            <a:stCxn id="338951" idx="3"/>
            <a:endCxn id="338958" idx="1"/>
          </p:cNvCxnSpPr>
          <p:nvPr/>
        </p:nvCxnSpPr>
        <p:spPr bwMode="auto">
          <a:xfrm flipV="1">
            <a:off x="7038304" y="1943746"/>
            <a:ext cx="1308772" cy="1159817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960" name="AutoShape 16"/>
          <p:cNvSpPr>
            <a:spLocks noChangeArrowheads="1"/>
          </p:cNvSpPr>
          <p:nvPr/>
        </p:nvSpPr>
        <p:spPr bwMode="auto">
          <a:xfrm>
            <a:off x="8347076" y="2259211"/>
            <a:ext cx="1603655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coucou</a:t>
            </a: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</a:p>
        </p:txBody>
      </p:sp>
      <p:sp>
        <p:nvSpPr>
          <p:cNvPr id="338961" name="AutoShape 17"/>
          <p:cNvSpPr>
            <a:spLocks noChangeArrowheads="1"/>
          </p:cNvSpPr>
          <p:nvPr/>
        </p:nvSpPr>
        <p:spPr bwMode="auto">
          <a:xfrm>
            <a:off x="8347076" y="1682949"/>
            <a:ext cx="570156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84</a:t>
            </a:r>
          </a:p>
        </p:txBody>
      </p:sp>
      <p:sp>
        <p:nvSpPr>
          <p:cNvPr id="338962" name="AutoShape 18"/>
          <p:cNvSpPr>
            <a:spLocks noChangeArrowheads="1"/>
          </p:cNvSpPr>
          <p:nvPr/>
        </p:nvSpPr>
        <p:spPr bwMode="auto">
          <a:xfrm>
            <a:off x="623392" y="1350963"/>
            <a:ext cx="3382962" cy="360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38963" name="AutoShape 19"/>
          <p:cNvSpPr>
            <a:spLocks noChangeArrowheads="1"/>
          </p:cNvSpPr>
          <p:nvPr/>
        </p:nvSpPr>
        <p:spPr bwMode="auto">
          <a:xfrm>
            <a:off x="623392" y="1873251"/>
            <a:ext cx="3382962" cy="3603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38964" name="AutoShape 20"/>
          <p:cNvSpPr>
            <a:spLocks noChangeArrowheads="1"/>
          </p:cNvSpPr>
          <p:nvPr/>
        </p:nvSpPr>
        <p:spPr bwMode="auto">
          <a:xfrm>
            <a:off x="623392" y="2378076"/>
            <a:ext cx="3382962" cy="3603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38965" name="AutoShape 21"/>
          <p:cNvSpPr>
            <a:spLocks noChangeArrowheads="1"/>
          </p:cNvSpPr>
          <p:nvPr/>
        </p:nvSpPr>
        <p:spPr bwMode="auto">
          <a:xfrm>
            <a:off x="623392" y="2890838"/>
            <a:ext cx="3382962" cy="360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38966" name="AutoShape 22"/>
          <p:cNvSpPr>
            <a:spLocks noChangeArrowheads="1"/>
          </p:cNvSpPr>
          <p:nvPr/>
        </p:nvSpPr>
        <p:spPr bwMode="auto">
          <a:xfrm>
            <a:off x="623392" y="3400426"/>
            <a:ext cx="3382962" cy="3603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38967" name="AutoShape 23"/>
          <p:cNvSpPr>
            <a:spLocks noChangeArrowheads="1"/>
          </p:cNvSpPr>
          <p:nvPr/>
        </p:nvSpPr>
        <p:spPr bwMode="auto">
          <a:xfrm>
            <a:off x="623392" y="3798888"/>
            <a:ext cx="4102100" cy="50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$a : 84</a:t>
            </a:r>
          </a:p>
        </p:txBody>
      </p:sp>
      <p:sp>
        <p:nvSpPr>
          <p:cNvPr id="338968" name="AutoShape 24"/>
          <p:cNvSpPr>
            <a:spLocks noChangeArrowheads="1"/>
          </p:cNvSpPr>
          <p:nvPr/>
        </p:nvSpPr>
        <p:spPr bwMode="auto">
          <a:xfrm>
            <a:off x="623392" y="4343400"/>
            <a:ext cx="4102100" cy="50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$b : coucou</a:t>
            </a:r>
          </a:p>
        </p:txBody>
      </p:sp>
      <p:sp>
        <p:nvSpPr>
          <p:cNvPr id="338969" name="AutoShape 25"/>
          <p:cNvSpPr>
            <a:spLocks noChangeArrowheads="1"/>
          </p:cNvSpPr>
          <p:nvPr/>
        </p:nvSpPr>
        <p:spPr bwMode="auto">
          <a:xfrm>
            <a:off x="623392" y="4889500"/>
            <a:ext cx="4102100" cy="50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$c : 84</a:t>
            </a:r>
          </a:p>
        </p:txBody>
      </p:sp>
      <p:sp>
        <p:nvSpPr>
          <p:cNvPr id="338970" name="AutoShape 26"/>
          <p:cNvSpPr>
            <a:spLocks noChangeArrowheads="1"/>
          </p:cNvSpPr>
          <p:nvPr/>
        </p:nvSpPr>
        <p:spPr bwMode="auto">
          <a:xfrm>
            <a:off x="623392" y="5468938"/>
            <a:ext cx="3382962" cy="360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38971" name="AutoShape 27"/>
          <p:cNvSpPr>
            <a:spLocks noChangeArrowheads="1"/>
          </p:cNvSpPr>
          <p:nvPr/>
        </p:nvSpPr>
        <p:spPr bwMode="auto">
          <a:xfrm>
            <a:off x="623392" y="5961063"/>
            <a:ext cx="3382962" cy="360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38972" name="AutoShape 28"/>
          <p:cNvSpPr>
            <a:spLocks noChangeArrowheads="1"/>
          </p:cNvSpPr>
          <p:nvPr/>
        </p:nvSpPr>
        <p:spPr bwMode="auto">
          <a:xfrm>
            <a:off x="8354500" y="2848174"/>
            <a:ext cx="1413961" cy="510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hello</a:t>
            </a: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</a:p>
        </p:txBody>
      </p:sp>
      <p:cxnSp>
        <p:nvCxnSpPr>
          <p:cNvPr id="338973" name="AutoShape 29"/>
          <p:cNvCxnSpPr>
            <a:cxnSpLocks noChangeShapeType="1"/>
            <a:stCxn id="338951" idx="3"/>
            <a:endCxn id="338972" idx="1"/>
          </p:cNvCxnSpPr>
          <p:nvPr/>
        </p:nvCxnSpPr>
        <p:spPr bwMode="auto">
          <a:xfrm>
            <a:off x="7038304" y="3103563"/>
            <a:ext cx="1316196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15534 -3.33333E-6 L -0.15534 0.08473 L -0.00078 0.08473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338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42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3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3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38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3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animBg="1"/>
      <p:bldP spid="338949" grpId="0" animBg="1"/>
      <p:bldP spid="338950" grpId="0" animBg="1"/>
      <p:bldP spid="338951" grpId="0" animBg="1"/>
      <p:bldP spid="338952" grpId="0" animBg="1"/>
      <p:bldP spid="338954" grpId="0" animBg="1"/>
      <p:bldP spid="338957" grpId="0" animBg="1"/>
      <p:bldP spid="338958" grpId="0"/>
      <p:bldP spid="338958" grpId="1"/>
      <p:bldP spid="338960" grpId="0" animBg="1"/>
      <p:bldP spid="338961" grpId="0" animBg="1"/>
      <p:bldP spid="338962" grpId="0" animBg="1"/>
      <p:bldP spid="338963" grpId="0" animBg="1"/>
      <p:bldP spid="338964" grpId="0" animBg="1"/>
      <p:bldP spid="338965" grpId="0" animBg="1"/>
      <p:bldP spid="338966" grpId="0" animBg="1"/>
      <p:bldP spid="338967" grpId="0" animBg="1"/>
      <p:bldP spid="338968" grpId="0" animBg="1"/>
      <p:bldP spid="338969" grpId="0" animBg="1"/>
      <p:bldP spid="338970" grpId="0" animBg="1"/>
      <p:bldP spid="33897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Fonctions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FCFBFE-4170-4872-BF50-7438E28AA11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F77213-9AC4-478A-9666-55FDD3E656C0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Fonctions utilisateur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623392" y="1066801"/>
            <a:ext cx="10945216" cy="5059363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Description d’une fonctionnalité dépendant éventuellement de paramètres et retournant éventuellement un résultat</a:t>
            </a:r>
          </a:p>
          <a:p>
            <a:pPr eaLnBrk="1" hangingPunct="1">
              <a:defRPr/>
            </a:pPr>
            <a:r>
              <a:rPr lang="fr-FR" dirty="0"/>
              <a:t>Définition</a:t>
            </a:r>
          </a:p>
          <a:p>
            <a:pPr lvl="2"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function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 moyenne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$a, $b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</a:p>
          <a:p>
            <a:pPr lvl="2"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pPr lvl="2"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	  return ($a + $b) / 2.;</a:t>
            </a:r>
          </a:p>
          <a:p>
            <a:pPr lvl="2"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 eaLnBrk="1" hangingPunct="1">
              <a:defRPr/>
            </a:pPr>
            <a:r>
              <a:rPr lang="fr-FR" dirty="0"/>
              <a:t>Utilisation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fr-FR" sz="2800" b="1" dirty="0">
                <a:latin typeface="Consolas" panose="020B0609020204030204" pitchFamily="49" charset="0"/>
              </a:rPr>
              <a:t>$</a:t>
            </a:r>
            <a:r>
              <a:rPr lang="fr-FR" sz="2800" b="1" dirty="0" err="1">
                <a:latin typeface="Consolas" panose="020B0609020204030204" pitchFamily="49" charset="0"/>
              </a:rPr>
              <a:t>resultat</a:t>
            </a:r>
            <a:r>
              <a:rPr lang="fr-FR" sz="2800" b="1" dirty="0">
                <a:latin typeface="Consolas" panose="020B0609020204030204" pitchFamily="49" charset="0"/>
              </a:rPr>
              <a:t> = </a:t>
            </a:r>
            <a:r>
              <a:rPr lang="fr-FR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moyenne(</a:t>
            </a:r>
            <a:r>
              <a:rPr lang="fr-FR" sz="2800" b="1" dirty="0">
                <a:latin typeface="Consolas" panose="020B0609020204030204" pitchFamily="49" charset="0"/>
              </a:rPr>
              <a:t>2, 4</a:t>
            </a:r>
            <a:r>
              <a:rPr lang="fr-FR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  <a:r>
              <a:rPr lang="fr-FR" sz="2800" b="1" dirty="0">
                <a:latin typeface="Consolas" panose="020B0609020204030204" pitchFamily="49" charset="0"/>
              </a:rPr>
              <a:t>;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r>
              <a:rPr lang="fr-FR" sz="2800" b="1" dirty="0" err="1">
                <a:latin typeface="Consolas" panose="020B0609020204030204" pitchFamily="49" charset="0"/>
              </a:rPr>
              <a:t>echo</a:t>
            </a:r>
            <a:r>
              <a:rPr lang="fr-FR" sz="2800" b="1" dirty="0">
                <a:latin typeface="Consolas" panose="020B0609020204030204" pitchFamily="49" charset="0"/>
              </a:rPr>
              <a:t> $</a:t>
            </a:r>
            <a:r>
              <a:rPr lang="fr-FR" sz="2800" b="1" dirty="0" err="1">
                <a:latin typeface="Consolas" panose="020B0609020204030204" pitchFamily="49" charset="0"/>
              </a:rPr>
              <a:t>resultat</a:t>
            </a:r>
            <a:r>
              <a:rPr lang="fr-FR" sz="2800" b="1" dirty="0">
                <a:latin typeface="Consolas" panose="020B0609020204030204" pitchFamily="49" charset="0"/>
              </a:rPr>
              <a:t>; // vaut 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37C146-75BF-4359-BA8A-9F1E8C263DA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5AEE5CF-9D1E-4732-BAC6-5AEFF6605E7C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Fonctions utilisateur PHP ≤ 4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623392" y="1066801"/>
            <a:ext cx="10945216" cy="5059363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Valeur de retour</a:t>
            </a:r>
          </a:p>
          <a:p>
            <a:pPr lvl="2"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function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 moyenne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$a, $b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</a:p>
          <a:p>
            <a:pPr lvl="2"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{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	  …  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 lvl="2"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endParaRPr lang="fr-FR" sz="2800" b="1" dirty="0">
              <a:solidFill>
                <a:schemeClr val="hlin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dirty="0"/>
              <a:t>Arguments</a:t>
            </a:r>
          </a:p>
          <a:p>
            <a:pPr lvl="2"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function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 moyenne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sz="2800" b="1" dirty="0">
                <a:solidFill>
                  <a:schemeClr val="hlink"/>
                </a:solidFill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$a,   $b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</a:p>
          <a:p>
            <a:pPr lvl="2"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{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	  …  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Variables définies dans une fonction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dirty="0">
                <a:sym typeface="Wingdings" pitchFamily="2" charset="2"/>
              </a:rPr>
              <a:t> Visibles et accessibles dans la fonction</a:t>
            </a:r>
            <a:endParaRPr lang="fr-FR" dirty="0"/>
          </a:p>
          <a:p>
            <a:pPr lvl="2" eaLnBrk="1" hangingPunct="1">
              <a:spcBef>
                <a:spcPct val="5000"/>
              </a:spcBef>
              <a:buFont typeface="Wingdings" panose="05000000000000000000" pitchFamily="2" charset="2"/>
              <a:buNone/>
              <a:defRPr/>
            </a:pPr>
            <a:endParaRPr lang="fr-FR" sz="2800" b="1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D9A607-7BF3-4BCB-A887-8A89A7F70FD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49278A7-7A83-4A1E-B0EE-01BC31352565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7" name="Interdiction 6"/>
          <p:cNvSpPr/>
          <p:nvPr/>
        </p:nvSpPr>
        <p:spPr bwMode="auto">
          <a:xfrm>
            <a:off x="4943872" y="3409122"/>
            <a:ext cx="428625" cy="428625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7725073" y="4694996"/>
            <a:ext cx="3392487" cy="838200"/>
          </a:xfrm>
          <a:prstGeom prst="wedgeRoundRectCallout">
            <a:avLst>
              <a:gd name="adj1" fmla="val -114452"/>
              <a:gd name="adj2" fmla="val -143173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Typage faible de PHP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Aucune information</a:t>
            </a:r>
          </a:p>
        </p:txBody>
      </p:sp>
      <p:sp>
        <p:nvSpPr>
          <p:cNvPr id="9" name="Interdiction 8"/>
          <p:cNvSpPr/>
          <p:nvPr/>
        </p:nvSpPr>
        <p:spPr bwMode="auto">
          <a:xfrm>
            <a:off x="6229747" y="3409122"/>
            <a:ext cx="428625" cy="428625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Interdiction 9"/>
          <p:cNvSpPr/>
          <p:nvPr/>
        </p:nvSpPr>
        <p:spPr bwMode="auto">
          <a:xfrm>
            <a:off x="6387455" y="1571626"/>
            <a:ext cx="428625" cy="428625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7661176" y="2643188"/>
            <a:ext cx="3392487" cy="838200"/>
          </a:xfrm>
          <a:prstGeom prst="wedgeRoundRectCallout">
            <a:avLst>
              <a:gd name="adj1" fmla="val -74844"/>
              <a:gd name="adj2" fmla="val -122878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Typage faible de PHP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Aucune information</a:t>
            </a: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7725073" y="4694996"/>
            <a:ext cx="3392487" cy="838200"/>
          </a:xfrm>
          <a:prstGeom prst="wedgeRoundRectCallout">
            <a:avLst>
              <a:gd name="adj1" fmla="val -73552"/>
              <a:gd name="adj2" fmla="val -149496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Typage faible de PHP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Aucune information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Fonctions utilisateur PHP ≥ 5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1"/>
            <a:ext cx="10972800" cy="5059363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Valeur de retour</a:t>
            </a:r>
          </a:p>
          <a:p>
            <a:pPr lvl="1" eaLnBrk="1" hangingPunct="1">
              <a:spcBef>
                <a:spcPct val="5000"/>
              </a:spcBef>
              <a:buNone/>
              <a:defRPr/>
            </a:pP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function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 moyenne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$a, $b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): </a:t>
            </a:r>
            <a:r>
              <a:rPr lang="fr-FR" sz="2800" b="1" dirty="0" err="1">
                <a:solidFill>
                  <a:schemeClr val="hlink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endParaRPr lang="fr-FR" sz="2800" b="1" dirty="0">
              <a:solidFill>
                <a:schemeClr val="accent2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lvl="1"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{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	  …  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 lvl="2"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endParaRPr lang="fr-FR" sz="2800" b="1" dirty="0">
              <a:solidFill>
                <a:schemeClr val="hlink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fr-FR" sz="2400" kern="1200" dirty="0">
              <a:latin typeface="+mj-lt"/>
            </a:endParaRPr>
          </a:p>
          <a:p>
            <a:pPr eaLnBrk="1" hangingPunct="1">
              <a:defRPr/>
            </a:pPr>
            <a:r>
              <a:rPr lang="fr-FR" dirty="0"/>
              <a:t>Arguments</a:t>
            </a:r>
          </a:p>
          <a:p>
            <a:pPr lvl="1" eaLnBrk="1" hangingPunct="1">
              <a:spcBef>
                <a:spcPct val="5000"/>
              </a:spcBef>
              <a:buNone/>
              <a:defRPr/>
            </a:pP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function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 moyenne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sz="2800" b="1" dirty="0" err="1">
                <a:solidFill>
                  <a:schemeClr val="hlink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fr-FR" sz="2800" b="1" dirty="0">
                <a:solidFill>
                  <a:schemeClr val="hlink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$a, </a:t>
            </a:r>
            <a:r>
              <a:rPr lang="fr-FR" sz="2800" b="1" dirty="0" err="1">
                <a:solidFill>
                  <a:schemeClr val="hlink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 $b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): </a:t>
            </a: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endParaRPr lang="fr-FR" sz="2800" b="1" dirty="0">
              <a:solidFill>
                <a:schemeClr val="accent2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lvl="1"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{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	  …  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 lvl="1"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endParaRPr lang="fr-FR" sz="2800" b="1" dirty="0">
              <a:solidFill>
                <a:schemeClr val="accent2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fr-FR" dirty="0"/>
              <a:t>Fonctionnement identique pour les méthodes</a:t>
            </a:r>
          </a:p>
          <a:p>
            <a:pPr eaLnBrk="1" hangingPunct="1">
              <a:defRPr/>
            </a:pPr>
            <a:r>
              <a:rPr lang="fr-FR" dirty="0"/>
              <a:t>Possible de typer paramètre et valeur de retour</a:t>
            </a:r>
          </a:p>
          <a:p>
            <a:pPr lvl="2"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endParaRPr lang="fr-FR" sz="2800" b="1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C6612DA6-41A3-4CC6-8082-0BEF5F4B0B69}" type="slidenum">
              <a:rPr lang="fr-FR" altLang="fr-FR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88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4F29514-CEE5-4FF4-9F2D-C5B967659721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47728" y="2590180"/>
            <a:ext cx="2435204" cy="469916"/>
          </a:xfrm>
          <a:prstGeom prst="wedgeRoundRectCallout">
            <a:avLst>
              <a:gd name="adj1" fmla="val -5847"/>
              <a:gd name="adj2" fmla="val 205788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Typage possible</a:t>
            </a: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3647728" y="2590180"/>
            <a:ext cx="2435204" cy="469916"/>
          </a:xfrm>
          <a:prstGeom prst="wedgeRoundRectCallout">
            <a:avLst>
              <a:gd name="adj1" fmla="val 68549"/>
              <a:gd name="adj2" fmla="val -185711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Typage possible</a:t>
            </a: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3647728" y="2590180"/>
            <a:ext cx="2435204" cy="469916"/>
          </a:xfrm>
          <a:prstGeom prst="wedgeRoundRectCallout">
            <a:avLst>
              <a:gd name="adj1" fmla="val 58575"/>
              <a:gd name="adj2" fmla="val 213706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Typage possible</a:t>
            </a: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72D81F50-4EAB-4448-BEDE-CAC45DA3F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801" y="2365437"/>
            <a:ext cx="5009599" cy="9194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Le typage sera </a:t>
            </a:r>
            <a:r>
              <a:rPr lang="fr-FR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obligatoire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c’est un</a:t>
            </a:r>
          </a:p>
          <a:p>
            <a:pPr eaLnBrk="1" hangingPunct="1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garde-fou pour les développeurs</a:t>
            </a:r>
          </a:p>
        </p:txBody>
      </p:sp>
    </p:spTree>
    <p:extLst>
      <p:ext uri="{BB962C8B-B14F-4D97-AF65-F5344CB8AC3E}">
        <p14:creationId xmlns:p14="http://schemas.microsoft.com/office/powerpoint/2010/main" val="320538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AC12586-727D-4339-B7A1-EF61AEAA9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Typage des paramètres / retours PHP ≥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918-237D-45BC-935C-FF55C8DD1C0A}" type="slidenum">
              <a:rPr lang="fr-FR" altLang="fr-FR" smtClean="0"/>
              <a:pPr/>
              <a:t>89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07E3B81-2C5F-4E30-AB03-158C1EFBAFAA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graphicFrame>
        <p:nvGraphicFramePr>
          <p:cNvPr id="13" name="Espace réservé du contenu 9">
            <a:extLst>
              <a:ext uri="{FF2B5EF4-FFF2-40B4-BE49-F238E27FC236}">
                <a16:creationId xmlns:a16="http://schemas.microsoft.com/office/drawing/2014/main" id="{8FFA053B-D1AE-44E1-B1DE-FDD834819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755883"/>
              </p:ext>
            </p:extLst>
          </p:nvPr>
        </p:nvGraphicFramePr>
        <p:xfrm>
          <a:off x="609599" y="1268760"/>
          <a:ext cx="10972801" cy="472153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37999">
                  <a:extLst>
                    <a:ext uri="{9D8B030D-6E8A-4147-A177-3AD203B41FA5}">
                      <a16:colId xmlns:a16="http://schemas.microsoft.com/office/drawing/2014/main" val="1809529309"/>
                    </a:ext>
                  </a:extLst>
                </a:gridCol>
                <a:gridCol w="7408016">
                  <a:extLst>
                    <a:ext uri="{9D8B030D-6E8A-4147-A177-3AD203B41FA5}">
                      <a16:colId xmlns:a16="http://schemas.microsoft.com/office/drawing/2014/main" val="1587379236"/>
                    </a:ext>
                  </a:extLst>
                </a:gridCol>
                <a:gridCol w="1126786">
                  <a:extLst>
                    <a:ext uri="{9D8B030D-6E8A-4147-A177-3AD203B41FA5}">
                      <a16:colId xmlns:a16="http://schemas.microsoft.com/office/drawing/2014/main" val="3637312986"/>
                    </a:ext>
                  </a:extLst>
                </a:gridCol>
              </a:tblGrid>
              <a:tr h="316902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Type</a:t>
                      </a:r>
                    </a:p>
                  </a:txBody>
                  <a:tcPr marL="29824" marR="29824" marT="14912" marB="14912" anchor="ctr">
                    <a:lnL w="6350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Description</a:t>
                      </a:r>
                    </a:p>
                  </a:txBody>
                  <a:tcPr marL="29824" marR="29824" marT="14912" marB="14912" anchor="ctr">
                    <a:lnL w="6350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D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Version</a:t>
                      </a:r>
                    </a:p>
                  </a:txBody>
                  <a:tcPr marL="29824" marR="29824" marT="14912" marB="14912" anchor="ctr">
                    <a:lnL w="6350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C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9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132732"/>
                  </a:ext>
                </a:extLst>
              </a:tr>
              <a:tr h="316902">
                <a:tc>
                  <a:txBody>
                    <a:bodyPr/>
                    <a:lstStyle/>
                    <a:p>
                      <a:pPr fontAlgn="t"/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Nom de classe/interface</a:t>
                      </a: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valeur doit </a:t>
                      </a:r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être une </a:t>
                      </a:r>
                      <a:r>
                        <a:rPr lang="fr-FR" sz="1600" b="1" u="none" strike="noStrike">
                          <a:solidFill>
                            <a:srgbClr val="33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instanceof</a:t>
                      </a:r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de </a:t>
                      </a:r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classe ou interface donnée.</a:t>
                      </a: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fr-F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542904"/>
                  </a:ext>
                </a:extLst>
              </a:tr>
              <a:tr h="503833">
                <a:tc>
                  <a:txBody>
                    <a:bodyPr/>
                    <a:lstStyle/>
                    <a:p>
                      <a:pPr fontAlgn="t"/>
                      <a:r>
                        <a:rPr lang="fr-F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self</a:t>
                      </a: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valeur doit </a:t>
                      </a:r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être une </a:t>
                      </a:r>
                      <a:r>
                        <a:rPr lang="fr-FR" sz="1600" b="1" u="none" strike="noStrike">
                          <a:solidFill>
                            <a:srgbClr val="33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instanceof</a:t>
                      </a:r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de </a:t>
                      </a:r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même classe que celle dans laquelle la déclaration de type est utilisée. Peut uniquement être utilisé dans les classes.</a:t>
                      </a: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fr-F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744409"/>
                  </a:ext>
                </a:extLst>
              </a:tr>
              <a:tr h="503833">
                <a:tc>
                  <a:txBody>
                    <a:bodyPr/>
                    <a:lstStyle/>
                    <a:p>
                      <a:pPr fontAlgn="t"/>
                      <a:r>
                        <a:rPr lang="fr-F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parent</a:t>
                      </a: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valeur doit </a:t>
                      </a:r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être une </a:t>
                      </a:r>
                      <a:r>
                        <a:rPr lang="fr-FR" sz="1600" b="1" u="none" strike="noStrike">
                          <a:solidFill>
                            <a:srgbClr val="33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instanceof</a:t>
                      </a:r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du </a:t>
                      </a:r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parent de la classe dans laquelle la déclaration de type est utilisée. Peut uniquement être utilisé dans les classes.</a:t>
                      </a: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fr-F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736093"/>
                  </a:ext>
                </a:extLst>
              </a:tr>
              <a:tr h="316902">
                <a:tc>
                  <a:txBody>
                    <a:bodyPr/>
                    <a:lstStyle/>
                    <a:p>
                      <a:pPr fontAlgn="t"/>
                      <a:r>
                        <a:rPr lang="fr-FR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array</a:t>
                      </a:r>
                      <a:endParaRPr lang="fr-F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valeur doit être un tableau (</a:t>
                      </a:r>
                      <a:r>
                        <a:rPr lang="fr-FR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array</a:t>
                      </a:r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).</a:t>
                      </a: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fr-F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057649"/>
                  </a:ext>
                </a:extLst>
              </a:tr>
              <a:tr h="503833">
                <a:tc>
                  <a:txBody>
                    <a:bodyPr/>
                    <a:lstStyle/>
                    <a:p>
                      <a:pPr fontAlgn="t"/>
                      <a:r>
                        <a:rPr lang="fr-FR" sz="1600" b="1" u="none" strike="noStrike" dirty="0" err="1">
                          <a:solidFill>
                            <a:srgbClr val="33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callable</a:t>
                      </a:r>
                      <a:endParaRPr lang="fr-F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valeur doit </a:t>
                      </a:r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être un </a:t>
                      </a:r>
                      <a:r>
                        <a:rPr lang="fr-FR" sz="1600" b="1" u="none" strike="noStrike">
                          <a:solidFill>
                            <a:srgbClr val="33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callable</a:t>
                      </a:r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valide</a:t>
                      </a:r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Ne peut être utilisé comme déclaration de type de propriété de classe.</a:t>
                      </a: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fr-F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171049"/>
                  </a:ext>
                </a:extLst>
              </a:tr>
              <a:tr h="316902">
                <a:tc>
                  <a:txBody>
                    <a:bodyPr/>
                    <a:lstStyle/>
                    <a:p>
                      <a:pPr fontAlgn="t"/>
                      <a:r>
                        <a:rPr lang="fr-FR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bool</a:t>
                      </a:r>
                      <a:endParaRPr lang="fr-F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valeur doit être un booléen (</a:t>
                      </a:r>
                      <a:r>
                        <a:rPr lang="fr-FR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bool</a:t>
                      </a:r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).</a:t>
                      </a: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fr-F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622872"/>
                  </a:ext>
                </a:extLst>
              </a:tr>
              <a:tr h="316902">
                <a:tc>
                  <a:txBody>
                    <a:bodyPr/>
                    <a:lstStyle/>
                    <a:p>
                      <a:pPr fontAlgn="t"/>
                      <a:r>
                        <a:rPr lang="fr-FR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float</a:t>
                      </a:r>
                      <a:endParaRPr lang="fr-F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valeur doit être un nombre flottant (</a:t>
                      </a:r>
                      <a:r>
                        <a:rPr lang="fr-FR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float</a:t>
                      </a:r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).</a:t>
                      </a: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fr-F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28657"/>
                  </a:ext>
                </a:extLst>
              </a:tr>
              <a:tr h="316902">
                <a:tc>
                  <a:txBody>
                    <a:bodyPr/>
                    <a:lstStyle/>
                    <a:p>
                      <a:pPr fontAlgn="t"/>
                      <a:r>
                        <a:rPr lang="fr-FR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int</a:t>
                      </a:r>
                      <a:endParaRPr lang="fr-F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valeur doit être un entier (</a:t>
                      </a:r>
                      <a:r>
                        <a:rPr lang="fr-FR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).</a:t>
                      </a: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fr-F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243146"/>
                  </a:ext>
                </a:extLst>
              </a:tr>
              <a:tr h="316902">
                <a:tc>
                  <a:txBody>
                    <a:bodyPr/>
                    <a:lstStyle/>
                    <a:p>
                      <a:pPr fontAlgn="t"/>
                      <a:r>
                        <a:rPr lang="fr-F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string</a:t>
                      </a: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valeur doit être une chaîne de caractères (</a:t>
                      </a:r>
                      <a:r>
                        <a:rPr lang="fr-F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).</a:t>
                      </a: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fr-F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089484"/>
                  </a:ext>
                </a:extLst>
              </a:tr>
              <a:tr h="316902">
                <a:tc>
                  <a:txBody>
                    <a:bodyPr/>
                    <a:lstStyle/>
                    <a:p>
                      <a:pPr fontAlgn="t"/>
                      <a:r>
                        <a:rPr lang="fr-FR" sz="1600" b="1" u="none" strike="noStrike" dirty="0" err="1">
                          <a:solidFill>
                            <a:srgbClr val="33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iterable</a:t>
                      </a:r>
                      <a:endParaRPr lang="fr-F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valeur doit être </a:t>
                      </a:r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soit un </a:t>
                      </a:r>
                      <a:r>
                        <a:rPr lang="fr-FR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array</a:t>
                      </a:r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ou une </a:t>
                      </a:r>
                      <a:r>
                        <a:rPr lang="fr-FR" sz="1600" b="1" u="none" strike="noStrike">
                          <a:solidFill>
                            <a:srgbClr val="33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instanceof</a:t>
                      </a:r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fr-FR" sz="1600" b="1" u="none" strike="noStrike">
                          <a:solidFill>
                            <a:srgbClr val="33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Traversable</a:t>
                      </a:r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PHP 7.1.0</a:t>
                      </a: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888812"/>
                  </a:ext>
                </a:extLst>
              </a:tr>
              <a:tr h="316902">
                <a:tc>
                  <a:txBody>
                    <a:bodyPr/>
                    <a:lstStyle/>
                    <a:p>
                      <a:pPr fontAlgn="t"/>
                      <a:r>
                        <a:rPr lang="fr-FR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object</a:t>
                      </a:r>
                      <a:endParaRPr lang="fr-F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valeur doit être un objet (</a:t>
                      </a:r>
                      <a:r>
                        <a:rPr lang="fr-FR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object</a:t>
                      </a:r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).</a:t>
                      </a: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PHP 7.2.0</a:t>
                      </a: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3407"/>
                  </a:ext>
                </a:extLst>
              </a:tr>
              <a:tr h="316902">
                <a:tc>
                  <a:txBody>
                    <a:bodyPr/>
                    <a:lstStyle/>
                    <a:p>
                      <a:pPr fontAlgn="t"/>
                      <a:r>
                        <a:rPr lang="fr-FR" sz="1600" b="1" u="none" strike="noStrike" dirty="0">
                          <a:solidFill>
                            <a:srgbClr val="33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mixed</a:t>
                      </a:r>
                      <a:endParaRPr lang="fr-F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valeur peut être de n'importe quelle valeur.</a:t>
                      </a: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PHP 8.0.0</a:t>
                      </a:r>
                    </a:p>
                  </a:txBody>
                  <a:tcPr marL="29824" marR="29824" marT="14912" marB="1491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809839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D0698521-FA0A-4866-B668-733BD12DB78A}"/>
              </a:ext>
            </a:extLst>
          </p:cNvPr>
          <p:cNvSpPr txBox="1"/>
          <p:nvPr/>
        </p:nvSpPr>
        <p:spPr>
          <a:xfrm>
            <a:off x="5747405" y="6001543"/>
            <a:ext cx="5834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Source :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https://www.php.net/manual/fr/language.types.declarations.php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2494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945216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Principales fonctionnalités de PHP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Manipulation de chaînes et tableaux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Calendrier / dates / heures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Fonctions mathématiques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Expressions rationnelles</a:t>
            </a:r>
          </a:p>
          <a:p>
            <a:pPr>
              <a:lnSpc>
                <a:spcPct val="90000"/>
              </a:lnSpc>
              <a:defRPr/>
            </a:pPr>
            <a:r>
              <a:rPr lang="fr-FR" dirty="0"/>
              <a:t>Bases de données (MySQL, PostgreSQL, Oracle, …)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Accès au système de fichiers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Manipulation d’images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HTTP / FTP / IMAP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XML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3D734D-F761-42A3-AD40-7E6BC748867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1E7146A-E962-4014-B79F-9C07531F978D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6A545-BEA4-1711-A637-3FF2BDB3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Types atomiques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85F57B-E666-3A82-7717-4CC0594E3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defRPr/>
            </a:pPr>
            <a:r>
              <a:rPr lang="fr-FR" sz="2400" dirty="0"/>
              <a:t>Types intégrés </a:t>
            </a:r>
          </a:p>
          <a:p>
            <a:pPr lvl="1">
              <a:defRPr/>
            </a:pPr>
            <a:r>
              <a:rPr lang="fr-FR" sz="2000" dirty="0"/>
              <a:t>type </a:t>
            </a:r>
            <a:r>
              <a:rPr lang="fr-FR" sz="2000" b="1" dirty="0" err="1">
                <a:latin typeface="Consolas" panose="020B0609020204030204" pitchFamily="49" charset="0"/>
              </a:rPr>
              <a:t>null</a:t>
            </a:r>
            <a:endParaRPr lang="fr-FR" sz="2000" b="1" dirty="0">
              <a:latin typeface="Consolas" panose="020B0609020204030204" pitchFamily="49" charset="0"/>
            </a:endParaRPr>
          </a:p>
          <a:p>
            <a:pPr lvl="1">
              <a:defRPr/>
            </a:pPr>
            <a:r>
              <a:rPr lang="fr-FR" sz="2000" dirty="0"/>
              <a:t>Types scalaires :</a:t>
            </a:r>
          </a:p>
          <a:p>
            <a:pPr lvl="2">
              <a:defRPr/>
            </a:pPr>
            <a:r>
              <a:rPr lang="fr-FR" sz="1800" dirty="0"/>
              <a:t>type </a:t>
            </a:r>
            <a:r>
              <a:rPr lang="fr-FR" sz="1800" b="1" dirty="0" err="1">
                <a:latin typeface="Consolas" panose="020B0609020204030204" pitchFamily="49" charset="0"/>
              </a:rPr>
              <a:t>bool</a:t>
            </a:r>
            <a:endParaRPr lang="fr-FR" sz="1800" b="1" dirty="0">
              <a:latin typeface="Consolas" panose="020B0609020204030204" pitchFamily="49" charset="0"/>
            </a:endParaRPr>
          </a:p>
          <a:p>
            <a:pPr lvl="2">
              <a:defRPr/>
            </a:pPr>
            <a:r>
              <a:rPr lang="fr-FR" sz="1800" dirty="0"/>
              <a:t>type </a:t>
            </a:r>
            <a:r>
              <a:rPr lang="fr-FR" sz="1800" b="1" dirty="0" err="1">
                <a:latin typeface="Consolas" panose="020B0609020204030204" pitchFamily="49" charset="0"/>
              </a:rPr>
              <a:t>int</a:t>
            </a:r>
            <a:endParaRPr lang="fr-FR" sz="1800" b="1" dirty="0">
              <a:latin typeface="Consolas" panose="020B0609020204030204" pitchFamily="49" charset="0"/>
            </a:endParaRPr>
          </a:p>
          <a:p>
            <a:pPr lvl="2">
              <a:defRPr/>
            </a:pPr>
            <a:r>
              <a:rPr lang="fr-FR" sz="1800" dirty="0"/>
              <a:t>type </a:t>
            </a:r>
            <a:r>
              <a:rPr lang="fr-FR" sz="1800" b="1" dirty="0" err="1">
                <a:latin typeface="Consolas" panose="020B0609020204030204" pitchFamily="49" charset="0"/>
              </a:rPr>
              <a:t>float</a:t>
            </a:r>
            <a:endParaRPr lang="fr-FR" sz="1800" b="1" dirty="0">
              <a:latin typeface="Consolas" panose="020B0609020204030204" pitchFamily="49" charset="0"/>
            </a:endParaRPr>
          </a:p>
          <a:p>
            <a:pPr lvl="2">
              <a:defRPr/>
            </a:pPr>
            <a:r>
              <a:rPr lang="fr-FR" sz="1800" dirty="0"/>
              <a:t>type </a:t>
            </a:r>
            <a:r>
              <a:rPr lang="fr-FR" sz="1800" b="1" dirty="0">
                <a:latin typeface="Consolas" panose="020B0609020204030204" pitchFamily="49" charset="0"/>
              </a:rPr>
              <a:t>string</a:t>
            </a:r>
          </a:p>
          <a:p>
            <a:pPr lvl="1">
              <a:defRPr/>
            </a:pPr>
            <a:r>
              <a:rPr lang="fr-FR" sz="2000" dirty="0"/>
              <a:t>type </a:t>
            </a:r>
            <a:r>
              <a:rPr lang="fr-FR" sz="2000" b="1" dirty="0" err="1">
                <a:latin typeface="Consolas" panose="020B0609020204030204" pitchFamily="49" charset="0"/>
              </a:rPr>
              <a:t>array</a:t>
            </a:r>
            <a:endParaRPr lang="fr-FR" sz="2000" b="1" dirty="0">
              <a:latin typeface="Consolas" panose="020B0609020204030204" pitchFamily="49" charset="0"/>
            </a:endParaRPr>
          </a:p>
          <a:p>
            <a:pPr lvl="1">
              <a:defRPr/>
            </a:pPr>
            <a:r>
              <a:rPr lang="fr-FR" sz="2000" dirty="0"/>
              <a:t>type </a:t>
            </a:r>
            <a:r>
              <a:rPr lang="fr-FR" sz="2000" b="1" dirty="0" err="1">
                <a:latin typeface="Consolas" panose="020B0609020204030204" pitchFamily="49" charset="0"/>
              </a:rPr>
              <a:t>object</a:t>
            </a:r>
            <a:endParaRPr lang="fr-FR" sz="2000" b="1" dirty="0">
              <a:latin typeface="Consolas" panose="020B0609020204030204" pitchFamily="49" charset="0"/>
            </a:endParaRPr>
          </a:p>
          <a:p>
            <a:pPr lvl="1">
              <a:defRPr/>
            </a:pPr>
            <a:r>
              <a:rPr lang="fr-FR" sz="2000" dirty="0"/>
              <a:t>type </a:t>
            </a:r>
            <a:r>
              <a:rPr lang="fr-FR" sz="2000" b="1" dirty="0" err="1">
                <a:latin typeface="Consolas" panose="020B0609020204030204" pitchFamily="49" charset="0"/>
              </a:rPr>
              <a:t>resource</a:t>
            </a:r>
            <a:endParaRPr lang="fr-FR" sz="2000" b="1" dirty="0">
              <a:latin typeface="Consolas" panose="020B0609020204030204" pitchFamily="49" charset="0"/>
            </a:endParaRPr>
          </a:p>
          <a:p>
            <a:pPr lvl="1">
              <a:defRPr/>
            </a:pPr>
            <a:r>
              <a:rPr lang="fr-FR" sz="2000" dirty="0"/>
              <a:t>type </a:t>
            </a:r>
            <a:r>
              <a:rPr lang="fr-FR" sz="2000" b="1" dirty="0" err="1">
                <a:latin typeface="Consolas" panose="020B0609020204030204" pitchFamily="49" charset="0"/>
              </a:rPr>
              <a:t>never</a:t>
            </a:r>
            <a:endParaRPr lang="fr-FR" sz="2000" b="1" dirty="0">
              <a:latin typeface="Consolas" panose="020B0609020204030204" pitchFamily="49" charset="0"/>
            </a:endParaRPr>
          </a:p>
          <a:p>
            <a:pPr lvl="1">
              <a:defRPr/>
            </a:pPr>
            <a:r>
              <a:rPr lang="fr-FR" sz="2000" dirty="0"/>
              <a:t>type </a:t>
            </a:r>
            <a:r>
              <a:rPr lang="fr-FR" sz="2000" b="1" dirty="0" err="1">
                <a:latin typeface="Consolas" panose="020B0609020204030204" pitchFamily="49" charset="0"/>
              </a:rPr>
              <a:t>void</a:t>
            </a:r>
            <a:endParaRPr lang="fr-FR" sz="2000" b="1" dirty="0">
              <a:latin typeface="Consolas" panose="020B0609020204030204" pitchFamily="49" charset="0"/>
            </a:endParaRPr>
          </a:p>
          <a:p>
            <a:pPr lvl="1">
              <a:defRPr/>
            </a:pPr>
            <a:r>
              <a:rPr lang="fr-FR" sz="2000" dirty="0"/>
              <a:t>Types de classes relatives: </a:t>
            </a:r>
            <a:r>
              <a:rPr lang="fr-FR" sz="2000" b="1" dirty="0">
                <a:latin typeface="Consolas" panose="020B0609020204030204" pitchFamily="49" charset="0"/>
              </a:rPr>
              <a:t>self</a:t>
            </a:r>
            <a:r>
              <a:rPr lang="fr-FR" sz="2000" dirty="0"/>
              <a:t>, </a:t>
            </a:r>
            <a:r>
              <a:rPr lang="fr-FR" sz="2000" b="1" dirty="0">
                <a:latin typeface="Consolas" panose="020B0609020204030204" pitchFamily="49" charset="0"/>
              </a:rPr>
              <a:t>parent</a:t>
            </a:r>
            <a:r>
              <a:rPr lang="fr-FR" sz="2000" dirty="0"/>
              <a:t>, et </a:t>
            </a:r>
            <a:r>
              <a:rPr lang="fr-FR" sz="2000" b="1" dirty="0" err="1">
                <a:latin typeface="Consolas" panose="020B0609020204030204" pitchFamily="49" charset="0"/>
              </a:rPr>
              <a:t>static</a:t>
            </a:r>
            <a:endParaRPr lang="fr-FR" sz="2000" b="1" dirty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fr-FR" sz="2400" dirty="0"/>
              <a:t>Types de valeur</a:t>
            </a:r>
          </a:p>
          <a:p>
            <a:pPr lvl="1">
              <a:defRPr/>
            </a:pPr>
            <a:r>
              <a:rPr lang="fr-FR" sz="2000" b="1" dirty="0">
                <a:latin typeface="Consolas" panose="020B0609020204030204" pitchFamily="49" charset="0"/>
              </a:rPr>
              <a:t>false</a:t>
            </a:r>
          </a:p>
          <a:p>
            <a:pPr lvl="1">
              <a:defRPr/>
            </a:pPr>
            <a:r>
              <a:rPr lang="fr-FR" sz="2000" b="1" dirty="0" err="1">
                <a:latin typeface="Consolas" panose="020B0609020204030204" pitchFamily="49" charset="0"/>
              </a:rPr>
              <a:t>true</a:t>
            </a:r>
            <a:endParaRPr lang="fr-FR" sz="2000" b="1" dirty="0"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sz="2400" dirty="0"/>
              <a:t>Types définis par l'utilisateur (généralement appelés classes-types)</a:t>
            </a:r>
          </a:p>
          <a:p>
            <a:pPr lvl="1">
              <a:defRPr/>
            </a:pPr>
            <a:r>
              <a:rPr lang="fr-FR" sz="2000" dirty="0"/>
              <a:t>Interfaces</a:t>
            </a:r>
          </a:p>
          <a:p>
            <a:pPr lvl="1">
              <a:defRPr/>
            </a:pPr>
            <a:r>
              <a:rPr lang="fr-FR" sz="2000" dirty="0"/>
              <a:t>Classes</a:t>
            </a:r>
          </a:p>
          <a:p>
            <a:pPr lvl="1">
              <a:defRPr/>
            </a:pPr>
            <a:r>
              <a:rPr lang="fr-FR" sz="2000" dirty="0"/>
              <a:t>Énumérations</a:t>
            </a:r>
          </a:p>
          <a:p>
            <a:pPr eaLnBrk="1" hangingPunct="1">
              <a:defRPr/>
            </a:pPr>
            <a:r>
              <a:rPr lang="fr-FR" sz="2400" dirty="0"/>
              <a:t>type </a:t>
            </a:r>
            <a:r>
              <a:rPr lang="fr-FR" sz="2400" b="1" dirty="0" err="1">
                <a:latin typeface="Consolas" panose="020B0609020204030204" pitchFamily="49" charset="0"/>
              </a:rPr>
              <a:t>callable</a:t>
            </a:r>
            <a:endParaRPr lang="fr-FR" sz="2400" b="1" dirty="0"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2D5776-DCB2-9548-95E1-C5E27ADC9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4242-6B10-4B6E-866C-24225CE250F3}" type="slidenum">
              <a:rPr lang="fr-FR" altLang="fr-FR" smtClean="0"/>
              <a:pPr/>
              <a:t>90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C536A4-4F83-0DD7-6E36-11D5C49316C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4C569A5-F1C7-47A7-8871-19F1CE1E4A17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D4BEA0-7247-8AD6-CA55-56E790BC15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19423180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6A545-BEA4-1711-A637-3FF2BDB3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Types composites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85F57B-E666-3A82-7717-4CC0594E3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fr-FR" dirty="0"/>
              <a:t>Il est possible de combiner plusieurs types atomiques en des types composites. PHP permet de combiner les types de la manière suivante :</a:t>
            </a:r>
          </a:p>
          <a:p>
            <a:pPr eaLnBrk="1" hangingPunct="1">
              <a:defRPr/>
            </a:pPr>
            <a:r>
              <a:rPr lang="fr-FR" dirty="0">
                <a:solidFill>
                  <a:schemeClr val="bg1"/>
                </a:solidFill>
              </a:rPr>
              <a:t>Intersection de classes-types</a:t>
            </a:r>
            <a:r>
              <a:rPr lang="fr-FR" dirty="0"/>
              <a:t> (interfaces et noms de classes)</a:t>
            </a:r>
            <a:br>
              <a:rPr lang="fr-FR" dirty="0"/>
            </a:br>
            <a:r>
              <a:rPr lang="fr-FR" sz="2400" dirty="0"/>
              <a:t>Un type d'intersection accepte des valeurs qui satisfont plusieurs déclarations de type de classe, plutôt qu'une seule. Les types individuels qui forment le type d'intersection sont reliés par le symbole </a:t>
            </a:r>
            <a:r>
              <a:rPr lang="fr-FR" sz="2400" b="1" dirty="0">
                <a:solidFill>
                  <a:schemeClr val="bg1"/>
                </a:solidFill>
                <a:latin typeface="Consolas" panose="020B0609020204030204" pitchFamily="49" charset="0"/>
              </a:rPr>
              <a:t>&amp;</a:t>
            </a:r>
            <a:r>
              <a:rPr lang="fr-FR" sz="2400" dirty="0"/>
              <a:t>.</a:t>
            </a:r>
            <a:endParaRPr lang="fr-FR" dirty="0"/>
          </a:p>
          <a:p>
            <a:pPr eaLnBrk="1" hangingPunct="1">
              <a:defRPr/>
            </a:pPr>
            <a:r>
              <a:rPr lang="fr-FR" dirty="0">
                <a:solidFill>
                  <a:schemeClr val="bg1"/>
                </a:solidFill>
              </a:rPr>
              <a:t>Union de types</a:t>
            </a:r>
            <a:br>
              <a:rPr lang="fr-FR" dirty="0"/>
            </a:br>
            <a:r>
              <a:rPr lang="fr-FR" sz="2400" dirty="0"/>
              <a:t>Un type union accepte des valeurs de plusieurs types différents, plutôt qu'un seul. Les types individuels qui forment le type d'union sont reliés par le symbole </a:t>
            </a:r>
            <a:r>
              <a:rPr lang="fr-FR" sz="2400" b="1" dirty="0">
                <a:solidFill>
                  <a:schemeClr val="bg1"/>
                </a:solidFill>
                <a:latin typeface="Consolas" panose="020B0609020204030204" pitchFamily="49" charset="0"/>
              </a:rPr>
              <a:t>|</a:t>
            </a:r>
            <a:r>
              <a:rPr lang="fr-FR" sz="2400" dirty="0"/>
              <a:t>.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2D5776-DCB2-9548-95E1-C5E27ADC9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4242-6B10-4B6E-866C-24225CE250F3}" type="slidenum">
              <a:rPr lang="fr-FR" altLang="fr-FR" smtClean="0"/>
              <a:pPr/>
              <a:t>91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C536A4-4F83-0DD7-6E36-11D5C49316C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4C569A5-F1C7-47A7-8871-19F1CE1E4A17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D4BEA0-7247-8AD6-CA55-56E790BC15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42669912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6A545-BEA4-1711-A637-3FF2BDB3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Types composites : exemples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85F57B-E666-3A82-7717-4CC0594E3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l" rtl="0">
              <a:buNone/>
            </a:pPr>
            <a:r>
              <a:rPr lang="fr-FR" sz="2400" b="1" i="0" u="none" strike="noStrike" baseline="0" dirty="0">
                <a:solidFill>
                  <a:srgbClr val="2E8B57"/>
                </a:solidFill>
                <a:latin typeface="Consolas" panose="020B0609020204030204" pitchFamily="49" charset="0"/>
              </a:rPr>
              <a:t>interface</a:t>
            </a:r>
            <a:r>
              <a:rPr lang="fr-FR" sz="24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X </a:t>
            </a:r>
            <a:r>
              <a:rPr lang="fr-FR" sz="2400" b="1" i="0" u="none" strike="noStrike" baseline="0" dirty="0">
                <a:solidFill>
                  <a:srgbClr val="6A5ACD"/>
                </a:solidFill>
                <a:latin typeface="Consolas" panose="020B0609020204030204" pitchFamily="49" charset="0"/>
              </a:rPr>
              <a:t>{}</a:t>
            </a:r>
            <a:endParaRPr lang="fr-FR" sz="2400" b="1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endParaRPr lang="fr-FR" sz="2400" b="1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r>
              <a:rPr lang="fr-FR" sz="2400" b="1" i="0" u="none" strike="noStrike" baseline="0" dirty="0">
                <a:solidFill>
                  <a:srgbClr val="2E8B57"/>
                </a:solidFill>
                <a:latin typeface="Consolas" panose="020B0609020204030204" pitchFamily="49" charset="0"/>
              </a:rPr>
              <a:t>interface</a:t>
            </a:r>
            <a:r>
              <a:rPr lang="fr-FR" sz="24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Y </a:t>
            </a:r>
            <a:r>
              <a:rPr lang="fr-FR" sz="2400" b="1" i="0" u="none" strike="noStrike" baseline="0" dirty="0">
                <a:solidFill>
                  <a:srgbClr val="6A5ACD"/>
                </a:solidFill>
                <a:latin typeface="Consolas" panose="020B0609020204030204" pitchFamily="49" charset="0"/>
              </a:rPr>
              <a:t>{}</a:t>
            </a:r>
            <a:endParaRPr lang="fr-FR" sz="2400" b="1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endParaRPr lang="fr-FR" sz="2400" b="1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r>
              <a:rPr lang="fr-FR" sz="2400" b="1" i="0" u="none" strike="noStrike" baseline="0" dirty="0">
                <a:solidFill>
                  <a:srgbClr val="2E8B57"/>
                </a:solidFill>
                <a:latin typeface="Consolas" panose="020B0609020204030204" pitchFamily="49" charset="0"/>
              </a:rPr>
              <a:t>class</a:t>
            </a:r>
            <a:r>
              <a:rPr lang="fr-FR" sz="24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A </a:t>
            </a:r>
            <a:r>
              <a:rPr lang="fr-FR" sz="2400" b="1" i="0" u="none" strike="noStrike" baseline="0" dirty="0">
                <a:solidFill>
                  <a:srgbClr val="6A5ACD"/>
                </a:solidFill>
                <a:latin typeface="Consolas" panose="020B0609020204030204" pitchFamily="49" charset="0"/>
              </a:rPr>
              <a:t>{</a:t>
            </a:r>
            <a:endParaRPr lang="fr-FR" sz="2400" b="1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2400" b="1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// UNION de type, $param doit </a:t>
            </a:r>
            <a:r>
              <a:rPr lang="en-US" sz="2400" b="1" i="0" u="none" strike="noStrike" baseline="0" dirty="0" err="1">
                <a:solidFill>
                  <a:srgbClr val="0000FF"/>
                </a:solidFill>
                <a:latin typeface="Consolas" panose="020B0609020204030204" pitchFamily="49" charset="0"/>
              </a:rPr>
              <a:t>être</a:t>
            </a:r>
            <a:r>
              <a:rPr lang="en-US" sz="2400" b="1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 de type X </a:t>
            </a:r>
            <a:r>
              <a:rPr lang="en-US" sz="2400" b="1" i="0" u="none" strike="noStrike" baseline="0" dirty="0" err="1">
                <a:solidFill>
                  <a:srgbClr val="0000FF"/>
                </a:solidFill>
                <a:latin typeface="Consolas" panose="020B0609020204030204" pitchFamily="49" charset="0"/>
              </a:rPr>
              <a:t>ou</a:t>
            </a:r>
            <a:r>
              <a:rPr lang="en-US" sz="2400" b="1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 Y</a:t>
            </a:r>
            <a:endParaRPr lang="en-US" sz="2400" b="1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2400" b="1" i="0" u="none" strike="noStrike" baseline="0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i="0" u="none" strike="noStrike" baseline="0" dirty="0">
                <a:solidFill>
                  <a:srgbClr val="6A0DAD"/>
                </a:solidFill>
                <a:latin typeface="Consolas" panose="020B0609020204030204" pitchFamily="49" charset="0"/>
              </a:rPr>
              <a:t>function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foo</a:t>
            </a:r>
            <a:r>
              <a:rPr lang="en-US" sz="2400" b="1" i="0" u="none" strike="noStrike" baseline="0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400" b="1" i="0" u="none" strike="noStrike" baseline="0" dirty="0">
                <a:solidFill>
                  <a:srgbClr val="A52A2A"/>
                </a:solidFill>
                <a:latin typeface="Consolas" panose="020B0609020204030204" pitchFamily="49" charset="0"/>
              </a:rPr>
              <a:t>|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Y </a:t>
            </a:r>
            <a:r>
              <a:rPr lang="en-US" sz="2400" b="1" i="0" u="none" strike="noStrike" baseline="0" dirty="0">
                <a:solidFill>
                  <a:srgbClr val="A52A2A"/>
                </a:solidFill>
                <a:latin typeface="Consolas" panose="020B0609020204030204" pitchFamily="49" charset="0"/>
              </a:rPr>
              <a:t>$</a:t>
            </a:r>
            <a:r>
              <a:rPr lang="en-US" sz="2400" b="1" i="0" u="none" strike="noStrike" baseline="0" dirty="0">
                <a:solidFill>
                  <a:srgbClr val="008B8B"/>
                </a:solidFill>
                <a:latin typeface="Consolas" panose="020B0609020204030204" pitchFamily="49" charset="0"/>
              </a:rPr>
              <a:t>param</a:t>
            </a:r>
            <a:r>
              <a:rPr lang="en-US" sz="2400" b="1" i="0" u="none" strike="noStrike" baseline="0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en-US" sz="2400" b="1" i="0" u="none" strike="noStrike" baseline="0" dirty="0">
                <a:solidFill>
                  <a:srgbClr val="A52A2A"/>
                </a:solidFill>
                <a:latin typeface="Consolas" panose="020B0609020204030204" pitchFamily="49" charset="0"/>
              </a:rPr>
              <a:t>: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i="0" u="none" strike="noStrike" baseline="0" dirty="0">
                <a:solidFill>
                  <a:srgbClr val="2E8B57"/>
                </a:solidFill>
                <a:latin typeface="Consolas" panose="020B0609020204030204" pitchFamily="49" charset="0"/>
              </a:rPr>
              <a:t>void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i="0" u="none" strike="noStrike" baseline="0" dirty="0">
                <a:solidFill>
                  <a:srgbClr val="6A5ACD"/>
                </a:solidFill>
                <a:latin typeface="Consolas" panose="020B0609020204030204" pitchFamily="49" charset="0"/>
              </a:rPr>
              <a:t>{}</a:t>
            </a:r>
            <a:endParaRPr lang="en-US" sz="2400" b="1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endParaRPr lang="fr-FR" sz="2400" b="1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2400" b="1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// INTERSECTION de type, $param doit </a:t>
            </a:r>
            <a:r>
              <a:rPr lang="en-US" sz="2400" b="1" i="0" u="none" strike="noStrike" baseline="0" dirty="0" err="1">
                <a:solidFill>
                  <a:srgbClr val="0000FF"/>
                </a:solidFill>
                <a:latin typeface="Consolas" panose="020B0609020204030204" pitchFamily="49" charset="0"/>
              </a:rPr>
              <a:t>être</a:t>
            </a:r>
            <a:r>
              <a:rPr lang="en-US" sz="2400" b="1" i="0" u="none" strike="noStrike" baseline="0" dirty="0">
                <a:solidFill>
                  <a:srgbClr val="0000FF"/>
                </a:solidFill>
                <a:latin typeface="Consolas" panose="020B0609020204030204" pitchFamily="49" charset="0"/>
              </a:rPr>
              <a:t> de type X et Y</a:t>
            </a:r>
            <a:endParaRPr lang="en-US" sz="2400" b="1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2400" b="1" i="0" u="none" strike="noStrike" baseline="0" dirty="0">
                <a:solidFill>
                  <a:srgbClr val="2E8B57"/>
                </a:solidFill>
                <a:latin typeface="Consolas" panose="020B0609020204030204" pitchFamily="49" charset="0"/>
              </a:rPr>
              <a:t>public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i="0" u="none" strike="noStrike" baseline="0" dirty="0">
                <a:solidFill>
                  <a:srgbClr val="6A0DAD"/>
                </a:solidFill>
                <a:latin typeface="Consolas" panose="020B0609020204030204" pitchFamily="49" charset="0"/>
              </a:rPr>
              <a:t>function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bar</a:t>
            </a:r>
            <a:r>
              <a:rPr lang="en-US" sz="2400" b="1" i="0" u="none" strike="noStrike" baseline="0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400" b="1" i="0" u="none" strike="noStrike" baseline="0" dirty="0">
                <a:solidFill>
                  <a:srgbClr val="A52A2A"/>
                </a:solidFill>
                <a:latin typeface="Consolas" panose="020B0609020204030204" pitchFamily="49" charset="0"/>
              </a:rPr>
              <a:t>&amp;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Y </a:t>
            </a:r>
            <a:r>
              <a:rPr lang="en-US" sz="2400" b="1" i="0" u="none" strike="noStrike" baseline="0" dirty="0">
                <a:solidFill>
                  <a:srgbClr val="A52A2A"/>
                </a:solidFill>
                <a:latin typeface="Consolas" panose="020B0609020204030204" pitchFamily="49" charset="0"/>
              </a:rPr>
              <a:t>$</a:t>
            </a:r>
            <a:r>
              <a:rPr lang="en-US" sz="2400" b="1" i="0" u="none" strike="noStrike" baseline="0" dirty="0">
                <a:solidFill>
                  <a:srgbClr val="008B8B"/>
                </a:solidFill>
                <a:latin typeface="Consolas" panose="020B0609020204030204" pitchFamily="49" charset="0"/>
              </a:rPr>
              <a:t>param</a:t>
            </a:r>
            <a:r>
              <a:rPr lang="en-US" sz="2400" b="1" i="0" u="none" strike="noStrike" baseline="0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en-US" sz="2400" b="1" i="0" u="none" strike="noStrike" baseline="0" dirty="0">
                <a:solidFill>
                  <a:srgbClr val="A52A2A"/>
                </a:solidFill>
                <a:latin typeface="Consolas" panose="020B0609020204030204" pitchFamily="49" charset="0"/>
              </a:rPr>
              <a:t>: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i="0" u="none" strike="noStrike" baseline="0" dirty="0">
                <a:solidFill>
                  <a:srgbClr val="2E8B57"/>
                </a:solidFill>
                <a:latin typeface="Consolas" panose="020B0609020204030204" pitchFamily="49" charset="0"/>
              </a:rPr>
              <a:t>void </a:t>
            </a:r>
            <a:r>
              <a:rPr lang="en-US" sz="2400" b="1" i="0" u="none" strike="noStrike" baseline="0" dirty="0">
                <a:solidFill>
                  <a:srgbClr val="6A5ACD"/>
                </a:solidFill>
                <a:latin typeface="Consolas" panose="020B0609020204030204" pitchFamily="49" charset="0"/>
              </a:rPr>
              <a:t>{}</a:t>
            </a:r>
            <a:endParaRPr lang="en-US" sz="2400" b="1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r>
              <a:rPr lang="fr-FR" sz="2400" b="1" i="0" u="none" strike="noStrike" baseline="0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2400" b="1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endParaRPr lang="fr-FR" sz="2400" b="1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endParaRPr lang="fr-FR" sz="2400" b="1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indent="0" algn="l" rtl="0">
              <a:buNone/>
            </a:pPr>
            <a:endParaRPr lang="fr-FR" sz="3200" b="1" i="0" u="none" strike="noStrike" kern="100" baseline="0" dirty="0">
              <a:latin typeface="Consolas" panose="020B0609020204030204" pitchFamily="49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fr-FR" sz="2400" b="1" kern="100" dirty="0">
              <a:effectLst/>
              <a:latin typeface="Consolas" panose="020B0609020204030204" pitchFamily="49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2D5776-DCB2-9548-95E1-C5E27ADC9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4242-6B10-4B6E-866C-24225CE250F3}" type="slidenum">
              <a:rPr lang="fr-FR" altLang="fr-FR" smtClean="0"/>
              <a:pPr/>
              <a:t>92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C536A4-4F83-0DD7-6E36-11D5C49316C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4C569A5-F1C7-47A7-8871-19F1CE1E4A17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D4BEA0-7247-8AD6-CA55-56E790BC15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586FABCE-087D-D9C4-EE41-7490E66B8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479" y="1700808"/>
            <a:ext cx="5614921" cy="9194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Ces usages doivent être exceptionnels,</a:t>
            </a:r>
          </a:p>
          <a:p>
            <a:pPr eaLnBrk="1" hangingPunct="1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ils révèlent des défauts de conception</a:t>
            </a:r>
          </a:p>
        </p:txBody>
      </p:sp>
    </p:spTree>
    <p:extLst>
      <p:ext uri="{BB962C8B-B14F-4D97-AF65-F5344CB8AC3E}">
        <p14:creationId xmlns:p14="http://schemas.microsoft.com/office/powerpoint/2010/main" val="216825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6A545-BEA4-1711-A637-3FF2BDB3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Types </a:t>
            </a:r>
            <a:r>
              <a:rPr lang="fr-FR" dirty="0" err="1"/>
              <a:t>nullables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85F57B-E666-3A82-7717-4CC0594E3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Définir type ou </a:t>
            </a:r>
            <a:r>
              <a:rPr lang="fr-FR" b="1" dirty="0" err="1">
                <a:latin typeface="Consolas" panose="020B0609020204030204" pitchFamily="49" charset="0"/>
              </a:rPr>
              <a:t>null</a:t>
            </a:r>
            <a:r>
              <a:rPr lang="fr-FR" dirty="0"/>
              <a:t> : </a:t>
            </a:r>
            <a:r>
              <a:rPr lang="fr-FR" b="1" dirty="0" err="1">
                <a:latin typeface="Consolas" panose="020B0609020204030204" pitchFamily="49" charset="0"/>
              </a:rPr>
              <a:t>type|null</a:t>
            </a:r>
            <a:r>
              <a:rPr lang="fr-FR" dirty="0"/>
              <a:t> contracté en </a:t>
            </a:r>
            <a:r>
              <a:rPr lang="fr-FR" b="1" dirty="0">
                <a:latin typeface="Consolas" panose="020B0609020204030204" pitchFamily="49" charset="0"/>
              </a:rPr>
              <a:t>?type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Valeur de retour</a:t>
            </a:r>
          </a:p>
          <a:p>
            <a:pPr lvl="1" eaLnBrk="1" hangingPunct="1">
              <a:spcBef>
                <a:spcPct val="5000"/>
              </a:spcBef>
              <a:buNone/>
              <a:defRPr/>
            </a:pP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function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 f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float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$a, </a:t>
            </a: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float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$b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): </a:t>
            </a:r>
            <a:r>
              <a:rPr lang="fr-FR" sz="2800" b="1" dirty="0">
                <a:solidFill>
                  <a:schemeClr val="hlink"/>
                </a:solidFill>
                <a:latin typeface="Consolas" panose="020B0609020204030204" pitchFamily="49" charset="0"/>
                <a:cs typeface="Courier New" pitchFamily="49" charset="0"/>
              </a:rPr>
              <a:t>?</a:t>
            </a:r>
            <a:r>
              <a:rPr lang="fr-FR" sz="2800" b="1" dirty="0" err="1">
                <a:solidFill>
                  <a:schemeClr val="hlink"/>
                </a:solidFill>
                <a:latin typeface="Consolas" panose="020B0609020204030204" pitchFamily="49" charset="0"/>
                <a:cs typeface="Courier New" pitchFamily="49" charset="0"/>
              </a:rPr>
              <a:t>array</a:t>
            </a:r>
            <a:endParaRPr lang="fr-FR" sz="2800" b="1" dirty="0">
              <a:solidFill>
                <a:schemeClr val="accent2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lvl="1"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{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	  …  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 eaLnBrk="1" hangingPunct="1">
              <a:defRPr/>
            </a:pPr>
            <a:r>
              <a:rPr lang="fr-FR" dirty="0"/>
              <a:t>Arguments</a:t>
            </a:r>
          </a:p>
          <a:p>
            <a:pPr lvl="1" eaLnBrk="1" hangingPunct="1">
              <a:spcBef>
                <a:spcPct val="5000"/>
              </a:spcBef>
              <a:buNone/>
              <a:defRPr/>
            </a:pP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function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 g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sz="2800" b="1" dirty="0">
                <a:solidFill>
                  <a:schemeClr val="hlink"/>
                </a:solidFill>
                <a:latin typeface="Consolas" panose="020B0609020204030204" pitchFamily="49" charset="0"/>
                <a:cs typeface="Courier New" pitchFamily="49" charset="0"/>
              </a:rPr>
              <a:t>?</a:t>
            </a:r>
            <a:r>
              <a:rPr lang="fr-FR" sz="2800" b="1" dirty="0" err="1">
                <a:solidFill>
                  <a:schemeClr val="hlink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fr-FR" sz="2800" b="1" dirty="0">
                <a:solidFill>
                  <a:schemeClr val="hlink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$a, </a:t>
            </a:r>
            <a:r>
              <a:rPr lang="fr-FR" sz="2800" b="1" dirty="0">
                <a:solidFill>
                  <a:schemeClr val="hlink"/>
                </a:solidFill>
                <a:latin typeface="Consolas" panose="020B0609020204030204" pitchFamily="49" charset="0"/>
                <a:cs typeface="Courier New" pitchFamily="49" charset="0"/>
              </a:rPr>
              <a:t>?string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 $b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): </a:t>
            </a: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bool</a:t>
            </a:r>
            <a:endParaRPr lang="fr-FR" sz="2800" b="1" dirty="0">
              <a:solidFill>
                <a:schemeClr val="accent2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lvl="1"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{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	  …  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 lvl="1" eaLnBrk="1" hangingPunct="1">
              <a:spcBef>
                <a:spcPct val="5000"/>
              </a:spcBef>
              <a:buNone/>
              <a:defRPr/>
            </a:pPr>
            <a:r>
              <a:rPr lang="fr-FR" sz="2800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function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 g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sz="2800" b="1" dirty="0" err="1">
                <a:solidFill>
                  <a:schemeClr val="hlink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fr-FR" sz="2800" b="1" dirty="0">
                <a:solidFill>
                  <a:schemeClr val="hlink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$a</a:t>
            </a:r>
            <a:r>
              <a:rPr lang="fr-FR" sz="2800" b="1" dirty="0">
                <a:solidFill>
                  <a:schemeClr val="hlink"/>
                </a:solidFill>
                <a:latin typeface="Consolas" panose="020B0609020204030204" pitchFamily="49" charset="0"/>
                <a:cs typeface="Courier New" pitchFamily="49" charset="0"/>
              </a:rPr>
              <a:t>=</a:t>
            </a:r>
            <a:r>
              <a:rPr lang="fr-FR" sz="2800" b="1" dirty="0" err="1">
                <a:solidFill>
                  <a:schemeClr val="hlink"/>
                </a:solidFill>
                <a:latin typeface="Consolas" panose="020B0609020204030204" pitchFamily="49" charset="0"/>
                <a:cs typeface="Courier New" pitchFamily="49" charset="0"/>
              </a:rPr>
              <a:t>null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, </a:t>
            </a:r>
            <a:r>
              <a:rPr lang="fr-FR" sz="2800" b="1" dirty="0">
                <a:solidFill>
                  <a:schemeClr val="hlink"/>
                </a:solidFill>
                <a:latin typeface="Consolas" panose="020B0609020204030204" pitchFamily="49" charset="0"/>
                <a:cs typeface="Courier New" pitchFamily="49" charset="0"/>
              </a:rPr>
              <a:t>string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 $b</a:t>
            </a:r>
            <a:r>
              <a:rPr lang="fr-FR" sz="2800" b="1" dirty="0">
                <a:solidFill>
                  <a:schemeClr val="hlink"/>
                </a:solidFill>
                <a:latin typeface="Consolas" panose="020B0609020204030204" pitchFamily="49" charset="0"/>
                <a:cs typeface="Courier New" pitchFamily="49" charset="0"/>
              </a:rPr>
              <a:t>=</a:t>
            </a:r>
            <a:r>
              <a:rPr lang="fr-FR" sz="2800" b="1" dirty="0" err="1">
                <a:solidFill>
                  <a:schemeClr val="hlink"/>
                </a:solidFill>
                <a:latin typeface="Consolas" panose="020B0609020204030204" pitchFamily="49" charset="0"/>
                <a:cs typeface="Courier New" pitchFamily="49" charset="0"/>
              </a:rPr>
              <a:t>null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): </a:t>
            </a:r>
            <a:r>
              <a:rPr lang="fr-FR" sz="2800" b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bool</a:t>
            </a:r>
            <a:endParaRPr lang="fr-FR" sz="2800" b="1" dirty="0">
              <a:solidFill>
                <a:schemeClr val="accent2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lvl="1" eaLnBrk="1" hangingPunct="1"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{</a:t>
            </a:r>
            <a:r>
              <a:rPr lang="fr-FR" sz="2800" b="1" dirty="0">
                <a:latin typeface="Consolas" panose="020B0609020204030204" pitchFamily="49" charset="0"/>
                <a:cs typeface="Courier New" pitchFamily="49" charset="0"/>
              </a:rPr>
              <a:t>	  …  </a:t>
            </a:r>
            <a:r>
              <a:rPr lang="fr-FR" sz="2800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  <a:endParaRPr lang="fr-FR" sz="2800" b="1" dirty="0">
              <a:latin typeface="Consolas" panose="020B0609020204030204" pitchFamily="49" charset="0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2D5776-DCB2-9548-95E1-C5E27ADC9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4242-6B10-4B6E-866C-24225CE250F3}" type="slidenum">
              <a:rPr lang="fr-FR" altLang="fr-FR" smtClean="0"/>
              <a:pPr/>
              <a:t>93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C536A4-4F83-0DD7-6E36-11D5C49316C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4C569A5-F1C7-47A7-8871-19F1CE1E4A17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D4BEA0-7247-8AD6-CA55-56E790BC15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4190167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Mode de passage des arguments</a:t>
            </a:r>
            <a:r>
              <a:rPr lang="fr-FR" sz="2400" dirty="0"/>
              <a:t> (types natifs)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</a:rPr>
              <a:t>&lt;?</a:t>
            </a:r>
            <a:r>
              <a:rPr lang="fr-FR" sz="18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php</a:t>
            </a:r>
            <a:endParaRPr lang="fr-FR" sz="18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permutation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x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1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y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: </a:t>
            </a:r>
            <a:r>
              <a:rPr lang="fr-FR" sz="1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void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</a:rPr>
              <a:t> {</a:t>
            </a:r>
            <a:endParaRPr lang="fr-FR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18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echo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permutation...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t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x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x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y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y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t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12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b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210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echo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\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 =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echo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\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b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 =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b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permutation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b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echo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\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 =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echo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\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b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 =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b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28CD1D-8597-4127-A1B1-D5672951D6A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94</a:t>
            </a:fld>
            <a:endParaRPr lang="fr-FR" altLang="fr-FR" sz="120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AE9D203-BAD1-4D0B-A391-A20C5257C872}" type="datetime11">
              <a:rPr lang="fr-FR" smtClean="0"/>
              <a:t>07:53:29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37931" name="AutoShape 11"/>
          <p:cNvSpPr>
            <a:spLocks noChangeArrowheads="1"/>
          </p:cNvSpPr>
          <p:nvPr/>
        </p:nvSpPr>
        <p:spPr bwMode="auto">
          <a:xfrm>
            <a:off x="5240338" y="4149725"/>
            <a:ext cx="2127977" cy="187966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$a = 12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$b = 210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permutation...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$a = 12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$b = 210</a:t>
            </a:r>
          </a:p>
        </p:txBody>
      </p:sp>
      <p:sp>
        <p:nvSpPr>
          <p:cNvPr id="337936" name="AutoShape 16"/>
          <p:cNvSpPr>
            <a:spLocks noChangeArrowheads="1"/>
          </p:cNvSpPr>
          <p:nvPr/>
        </p:nvSpPr>
        <p:spPr bwMode="auto">
          <a:xfrm>
            <a:off x="5951538" y="2276475"/>
            <a:ext cx="3960812" cy="1366838"/>
          </a:xfrm>
          <a:prstGeom prst="wedgeRoundRectCallout">
            <a:avLst>
              <a:gd name="adj1" fmla="val -35009"/>
              <a:gd name="adj2" fmla="val 140708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Permutation impossible :</a:t>
            </a:r>
          </a:p>
          <a:p>
            <a:pPr algn="ctr" eaLnBrk="1" hangingPunct="1">
              <a:defRPr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Passage des arguments </a:t>
            </a: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des fonctions 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 valeur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7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7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7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7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1" grpId="0" build="p" animBg="1"/>
      <p:bldP spid="33793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Mode de passage des arguments</a:t>
            </a:r>
            <a:r>
              <a:rPr lang="fr-FR" sz="2400" dirty="0"/>
              <a:t> (types natifs)</a:t>
            </a:r>
            <a:endParaRPr lang="fr-FR" dirty="0"/>
          </a:p>
        </p:txBody>
      </p:sp>
      <p:sp>
        <p:nvSpPr>
          <p:cNvPr id="339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</a:rPr>
              <a:t>&lt;?</a:t>
            </a:r>
            <a:r>
              <a:rPr lang="fr-FR" sz="18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php</a:t>
            </a:r>
            <a:endParaRPr lang="fr-FR" sz="1800" b="1" dirty="0">
              <a:solidFill>
                <a:srgbClr val="6A5ACD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 err="1">
                <a:solidFill>
                  <a:srgbClr val="A020F0"/>
                </a:solidFill>
                <a:latin typeface="Consolas" panose="020B0609020204030204" pitchFamily="49" charset="0"/>
              </a:rPr>
              <a:t>function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permutation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&amp;$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x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1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int</a:t>
            </a:r>
            <a:r>
              <a:rPr lang="fr-FR" sz="1800" b="1" dirty="0">
                <a:solidFill>
                  <a:srgbClr val="2E8B57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&amp;$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y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: </a:t>
            </a:r>
            <a:r>
              <a:rPr lang="fr-FR" sz="1800" b="1" dirty="0" err="1">
                <a:solidFill>
                  <a:srgbClr val="2E8B57"/>
                </a:solidFill>
                <a:latin typeface="Consolas" panose="020B0609020204030204" pitchFamily="49" charset="0"/>
              </a:rPr>
              <a:t>void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</a:rPr>
              <a:t> {</a:t>
            </a:r>
            <a:endParaRPr lang="fr-FR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18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echo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permutation...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t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x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x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y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y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t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</a:rPr>
              <a:t>}</a:t>
            </a:r>
            <a:endParaRPr lang="fr-FR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12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b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=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210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echo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\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 =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echo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\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b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 =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b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permutation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</a:rPr>
              <a:t>(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b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</a:rPr>
              <a:t>)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echo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\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 =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a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sz="18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echo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"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\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b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</a:rPr>
              <a:t> =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</a:rPr>
              <a:t>$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</a:rPr>
              <a:t>b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3B4C12-9F9B-4211-9459-5135F34FDAC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95</a:t>
            </a:fld>
            <a:endParaRPr lang="fr-FR" altLang="fr-FR" sz="120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43ADB50-32DD-4AF1-A35F-C9BE8E264836}" type="datetime11">
              <a:rPr lang="fr-FR" smtClean="0"/>
              <a:t>07:53:29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39972" name="AutoShape 4"/>
          <p:cNvSpPr>
            <a:spLocks noChangeArrowheads="1"/>
          </p:cNvSpPr>
          <p:nvPr/>
        </p:nvSpPr>
        <p:spPr bwMode="auto">
          <a:xfrm>
            <a:off x="5240338" y="4149725"/>
            <a:ext cx="2127977" cy="187966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$a = 12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$b = 210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permutation...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$a = 210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$b = 12</a:t>
            </a:r>
          </a:p>
        </p:txBody>
      </p:sp>
      <p:sp>
        <p:nvSpPr>
          <p:cNvPr id="339975" name="AutoShape 7"/>
          <p:cNvSpPr>
            <a:spLocks noChangeArrowheads="1"/>
          </p:cNvSpPr>
          <p:nvPr/>
        </p:nvSpPr>
        <p:spPr bwMode="auto">
          <a:xfrm>
            <a:off x="7104064" y="2643188"/>
            <a:ext cx="2808287" cy="785812"/>
          </a:xfrm>
          <a:prstGeom prst="wedgeRoundRectCallout">
            <a:avLst>
              <a:gd name="adj1" fmla="val -57349"/>
              <a:gd name="adj2" fmla="val 197046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Permutation réussie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9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9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9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9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9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9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9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9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9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9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2" grpId="0" build="p" animBg="1"/>
      <p:bldP spid="33997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Arguments par défaut des fonctions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1066801"/>
            <a:ext cx="11233248" cy="5059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Valeur par défaut d’un argument s’il n’a pas été défini lors de l’appel de la fonction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b="1" dirty="0">
                <a:latin typeface="Consolas" panose="020B0609020204030204" pitchFamily="49" charset="0"/>
              </a:rPr>
              <a:t> </a:t>
            </a:r>
            <a:r>
              <a:rPr lang="fr-FR" b="1" dirty="0" err="1">
                <a:latin typeface="Consolas" panose="020B0609020204030204" pitchFamily="49" charset="0"/>
              </a:rPr>
              <a:t>function</a:t>
            </a:r>
            <a:r>
              <a:rPr lang="fr-FR" b="1" dirty="0">
                <a:latin typeface="Consolas" panose="020B0609020204030204" pitchFamily="49" charset="0"/>
              </a:rPr>
              <a:t> bonjour(string $nom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</a:rPr>
              <a:t>='inconnu'</a:t>
            </a:r>
            <a:r>
              <a:rPr lang="fr-FR" b="1" dirty="0">
                <a:latin typeface="Consolas" panose="020B0609020204030204" pitchFamily="49" charset="0"/>
              </a:rPr>
              <a:t>): </a:t>
            </a:r>
            <a:r>
              <a:rPr lang="fr-FR" b="1" dirty="0" err="1">
                <a:latin typeface="Consolas" panose="020B0609020204030204" pitchFamily="49" charset="0"/>
              </a:rPr>
              <a:t>void</a:t>
            </a:r>
            <a:endParaRPr lang="fr-FR" b="1" dirty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b="1" dirty="0">
                <a:latin typeface="Consolas" panose="020B0609020204030204" pitchFamily="49" charset="0"/>
              </a:rPr>
              <a:t> {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b="1" dirty="0">
                <a:latin typeface="Consolas" panose="020B0609020204030204" pitchFamily="49" charset="0"/>
              </a:rPr>
              <a:t>   </a:t>
            </a:r>
            <a:r>
              <a:rPr lang="fr-FR" b="1" dirty="0" err="1">
                <a:latin typeface="Consolas" panose="020B0609020204030204" pitchFamily="49" charset="0"/>
              </a:rPr>
              <a:t>echo</a:t>
            </a:r>
            <a:r>
              <a:rPr lang="fr-FR" b="1" dirty="0">
                <a:latin typeface="Consolas" panose="020B0609020204030204" pitchFamily="49" charset="0"/>
              </a:rPr>
              <a:t> "Bonjour cher $nom";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b="1" dirty="0">
                <a:latin typeface="Consolas" panose="020B0609020204030204" pitchFamily="49" charset="0"/>
              </a:rPr>
              <a:t> }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sz="1800" b="1" dirty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Utilisation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dirty="0">
                <a:latin typeface="Consolas" panose="020B0609020204030204" pitchFamily="49" charset="0"/>
              </a:rPr>
              <a:t>	</a:t>
            </a:r>
            <a:r>
              <a:rPr lang="fr-FR" b="1" dirty="0">
                <a:latin typeface="Consolas" panose="020B0609020204030204" pitchFamily="49" charset="0"/>
              </a:rPr>
              <a:t>bonjour();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dirty="0"/>
              <a:t>			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dirty="0">
                <a:latin typeface="Consolas" panose="020B0609020204030204" pitchFamily="49" charset="0"/>
              </a:rPr>
              <a:t>	</a:t>
            </a:r>
            <a:r>
              <a:rPr lang="fr-FR" b="1" dirty="0">
                <a:latin typeface="Consolas" panose="020B0609020204030204" pitchFamily="49" charset="0"/>
              </a:rPr>
              <a:t>bonjour('Marcel');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dirty="0"/>
              <a:t>				</a:t>
            </a:r>
            <a:endParaRPr lang="fr-FR" dirty="0">
              <a:latin typeface="Consolas" panose="020B0609020204030204" pitchFamily="49" charset="0"/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982125-EDA3-4078-B4D6-533DF7CD4F6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96</a:t>
            </a:fld>
            <a:endParaRPr lang="fr-FR" altLang="fr-FR" sz="120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860D6F0-5B74-409F-80DA-33A2E175F8B0}" type="datetime11">
              <a:rPr lang="fr-FR" smtClean="0"/>
              <a:t>07:53:29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12324" name="AutoShape 4"/>
          <p:cNvSpPr>
            <a:spLocks noChangeArrowheads="1"/>
          </p:cNvSpPr>
          <p:nvPr/>
        </p:nvSpPr>
        <p:spPr bwMode="auto">
          <a:xfrm>
            <a:off x="5544594" y="4507811"/>
            <a:ext cx="4167976" cy="5788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Bonjour cher inconnu</a:t>
            </a:r>
          </a:p>
        </p:txBody>
      </p:sp>
      <p:sp>
        <p:nvSpPr>
          <p:cNvPr id="312325" name="AutoShape 5"/>
          <p:cNvSpPr>
            <a:spLocks noChangeArrowheads="1"/>
          </p:cNvSpPr>
          <p:nvPr/>
        </p:nvSpPr>
        <p:spPr bwMode="auto">
          <a:xfrm>
            <a:off x="5537769" y="5448949"/>
            <a:ext cx="3968901" cy="5788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Bonjour cher Marcel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Définition de fonctions fréquemment utilisées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Certaines fonctions sont utilisées dans plusieurs scripts PHP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Comment faire pour ne pas les définir dans chacune des pages 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/>
              <a:t>Utilisation de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include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dirty="0">
                <a:latin typeface="Consolas" panose="020B0609020204030204" pitchFamily="49" charset="0"/>
                <a:cs typeface="Courier New" pitchFamily="49" charset="0"/>
              </a:rPr>
              <a:t>'</a:t>
            </a:r>
            <a: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fichier</a:t>
            </a:r>
            <a:r>
              <a:rPr lang="fr-FR" dirty="0">
                <a:latin typeface="Consolas" panose="020B0609020204030204" pitchFamily="49" charset="0"/>
                <a:cs typeface="Courier New" pitchFamily="49" charset="0"/>
              </a:rPr>
              <a:t>'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require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dirty="0">
                <a:latin typeface="Consolas" panose="020B0609020204030204" pitchFamily="49" charset="0"/>
                <a:cs typeface="Courier New" pitchFamily="49" charset="0"/>
              </a:rPr>
              <a:t>'</a:t>
            </a:r>
            <a: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fichier</a:t>
            </a:r>
            <a:r>
              <a:rPr lang="fr-FR" dirty="0">
                <a:latin typeface="Consolas" panose="020B0609020204030204" pitchFamily="49" charset="0"/>
                <a:cs typeface="Courier New" pitchFamily="49" charset="0"/>
              </a:rPr>
              <a:t>'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include_once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dirty="0">
                <a:latin typeface="Consolas" panose="020B0609020204030204" pitchFamily="49" charset="0"/>
                <a:cs typeface="Courier New" pitchFamily="49" charset="0"/>
              </a:rPr>
              <a:t>'</a:t>
            </a:r>
            <a: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fichier</a:t>
            </a:r>
            <a:r>
              <a:rPr lang="fr-FR" dirty="0">
                <a:latin typeface="Consolas" panose="020B0609020204030204" pitchFamily="49" charset="0"/>
                <a:cs typeface="Courier New" pitchFamily="49" charset="0"/>
              </a:rPr>
              <a:t>'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require_once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dirty="0">
                <a:latin typeface="Consolas" panose="020B0609020204030204" pitchFamily="49" charset="0"/>
                <a:cs typeface="Courier New" pitchFamily="49" charset="0"/>
              </a:rPr>
              <a:t>'</a:t>
            </a:r>
            <a: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fichier</a:t>
            </a:r>
            <a:r>
              <a:rPr lang="fr-FR" dirty="0">
                <a:latin typeface="Consolas" panose="020B0609020204030204" pitchFamily="49" charset="0"/>
                <a:cs typeface="Courier New" pitchFamily="49" charset="0"/>
              </a:rPr>
              <a:t>'</a:t>
            </a: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>
                <a:cs typeface="Courier New" pitchFamily="49" charset="0"/>
              </a:rPr>
              <a:t>Permet d</a:t>
            </a:r>
            <a:r>
              <a:rPr lang="fr-FR" dirty="0">
                <a:latin typeface="Consolas" panose="020B0609020204030204" pitchFamily="49" charset="0"/>
                <a:cs typeface="Courier New" pitchFamily="49" charset="0"/>
              </a:rPr>
              <a:t>’</a:t>
            </a:r>
            <a:r>
              <a:rPr lang="fr-FR" dirty="0">
                <a:cs typeface="Courier New" pitchFamily="49" charset="0"/>
              </a:rPr>
              <a:t>inclure le contenu de </a:t>
            </a:r>
            <a:r>
              <a:rPr lang="fr-FR" b="1" i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fichier</a:t>
            </a:r>
            <a:r>
              <a:rPr lang="fr-FR" dirty="0">
                <a:cs typeface="Courier New" pitchFamily="49" charset="0"/>
              </a:rPr>
              <a:t> dans le script courant</a:t>
            </a:r>
          </a:p>
          <a:p>
            <a:pPr>
              <a:lnSpc>
                <a:spcPct val="90000"/>
              </a:lnSpc>
              <a:defRPr/>
            </a:pP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require</a:t>
            </a:r>
            <a:r>
              <a:rPr lang="fr-FR" dirty="0">
                <a:cs typeface="Courier New" pitchFamily="49" charset="0"/>
              </a:rPr>
              <a:t> erreur bloquante, </a:t>
            </a:r>
            <a:r>
              <a:rPr lang="fr-FR" b="1" dirty="0" err="1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include</a:t>
            </a:r>
            <a:r>
              <a:rPr lang="fr-FR" dirty="0">
                <a:cs typeface="Courier New" pitchFamily="49" charset="0"/>
              </a:rPr>
              <a:t> erreur non bloquante</a:t>
            </a:r>
          </a:p>
          <a:p>
            <a:pPr>
              <a:lnSpc>
                <a:spcPct val="90000"/>
              </a:lnSpc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…_once</a:t>
            </a:r>
            <a:r>
              <a:rPr lang="fr-FR" dirty="0">
                <a:cs typeface="Courier New" pitchFamily="49" charset="0"/>
              </a:rPr>
              <a:t> pour les inclusions uniques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11F08D-9EBB-4EED-8A73-DA15CAB257C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A69AA8C-1F67-4F33-A744-BCDAA9E35B2C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/>
              <a:t>include</a:t>
            </a:r>
            <a:r>
              <a:rPr lang="fr-FR" dirty="0"/>
              <a:t> et </a:t>
            </a:r>
            <a:r>
              <a:rPr lang="fr-FR" dirty="0" err="1"/>
              <a:t>require</a:t>
            </a:r>
            <a:endParaRPr lang="fr-FR" dirty="0"/>
          </a:p>
        </p:txBody>
      </p:sp>
      <p:sp>
        <p:nvSpPr>
          <p:cNvPr id="1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0F8598-5F02-4FB4-AB5E-DDDDB20B382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98</a:t>
            </a:fld>
            <a:endParaRPr lang="fr-FR" altLang="fr-FR" sz="1200"/>
          </a:p>
        </p:txBody>
      </p:sp>
      <p:sp>
        <p:nvSpPr>
          <p:cNvPr id="1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5112CCE-15FA-4A2D-9B1E-944238992E89}" type="datetime11">
              <a:rPr lang="fr-FR" smtClean="0"/>
              <a:t>07:53:29</a:t>
            </a:fld>
            <a:endParaRPr lang="fr-FR"/>
          </a:p>
        </p:txBody>
      </p:sp>
      <p:sp>
        <p:nvSpPr>
          <p:cNvPr id="1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61446" name="Rectangle 3"/>
          <p:cNvSpPr>
            <a:spLocks noChangeArrowheads="1"/>
          </p:cNvSpPr>
          <p:nvPr/>
        </p:nvSpPr>
        <p:spPr bwMode="auto">
          <a:xfrm>
            <a:off x="767408" y="1052513"/>
            <a:ext cx="3657600" cy="2049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Fichier mafonction.php</a:t>
            </a: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843608" y="1433514"/>
            <a:ext cx="3490912" cy="15970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&lt;?</a:t>
            </a:r>
            <a:r>
              <a:rPr lang="fr-FR" b="1" dirty="0" err="1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b="1" dirty="0" err="1">
                <a:solidFill>
                  <a:srgbClr val="A02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mafonction</a:t>
            </a: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b="1" dirty="0">
                <a:solidFill>
                  <a:srgbClr val="8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…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b="1" dirty="0">
                <a:solidFill>
                  <a:srgbClr val="6A5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7464152" y="990600"/>
            <a:ext cx="36576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Fichier utilisation1.php</a:t>
            </a:r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7540353" y="1371600"/>
            <a:ext cx="3490913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require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('</a:t>
            </a:r>
            <a:r>
              <a:rPr lang="fr-FR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mafonction.php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mafonction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true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314375" name="Rectangle 7"/>
          <p:cNvSpPr>
            <a:spLocks noChangeArrowheads="1"/>
          </p:cNvSpPr>
          <p:nvPr/>
        </p:nvSpPr>
        <p:spPr bwMode="auto">
          <a:xfrm>
            <a:off x="7464152" y="2667000"/>
            <a:ext cx="36576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Fichier utilisation2.php</a:t>
            </a:r>
          </a:p>
        </p:txBody>
      </p:sp>
      <p:sp>
        <p:nvSpPr>
          <p:cNvPr id="314376" name="Rectangle 8"/>
          <p:cNvSpPr>
            <a:spLocks noChangeArrowheads="1"/>
          </p:cNvSpPr>
          <p:nvPr/>
        </p:nvSpPr>
        <p:spPr bwMode="auto">
          <a:xfrm>
            <a:off x="7540353" y="3048000"/>
            <a:ext cx="3490913" cy="1600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include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('</a:t>
            </a:r>
            <a:r>
              <a:rPr lang="fr-FR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mafonction.php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$var=false;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mafonction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($var);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314377" name="Rectangle 9"/>
          <p:cNvSpPr>
            <a:spLocks noChangeArrowheads="1"/>
          </p:cNvSpPr>
          <p:nvPr/>
        </p:nvSpPr>
        <p:spPr bwMode="auto">
          <a:xfrm>
            <a:off x="7464152" y="4800600"/>
            <a:ext cx="3657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Fichier utilisation3.php</a:t>
            </a:r>
          </a:p>
        </p:txBody>
      </p:sp>
      <p:sp>
        <p:nvSpPr>
          <p:cNvPr id="314378" name="Rectangle 10"/>
          <p:cNvSpPr>
            <a:spLocks noChangeArrowheads="1"/>
          </p:cNvSpPr>
          <p:nvPr/>
        </p:nvSpPr>
        <p:spPr bwMode="auto">
          <a:xfrm>
            <a:off x="7540353" y="5181600"/>
            <a:ext cx="3490913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require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('</a:t>
            </a:r>
            <a:r>
              <a:rPr lang="fr-FR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mafonction.php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</a:p>
        </p:txBody>
      </p:sp>
      <p:cxnSp>
        <p:nvCxnSpPr>
          <p:cNvPr id="314384" name="AutoShape 16"/>
          <p:cNvCxnSpPr>
            <a:cxnSpLocks noChangeShapeType="1"/>
            <a:stCxn id="314372" idx="3"/>
            <a:endCxn id="314374" idx="1"/>
          </p:cNvCxnSpPr>
          <p:nvPr/>
        </p:nvCxnSpPr>
        <p:spPr bwMode="auto">
          <a:xfrm flipV="1">
            <a:off x="4334520" y="1943100"/>
            <a:ext cx="3205833" cy="28892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4385" name="AutoShape 17"/>
          <p:cNvCxnSpPr>
            <a:cxnSpLocks noChangeShapeType="1"/>
            <a:stCxn id="314372" idx="3"/>
            <a:endCxn id="314376" idx="1"/>
          </p:cNvCxnSpPr>
          <p:nvPr/>
        </p:nvCxnSpPr>
        <p:spPr bwMode="auto">
          <a:xfrm>
            <a:off x="4334520" y="2232027"/>
            <a:ext cx="3205833" cy="161607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4386" name="AutoShape 18"/>
          <p:cNvCxnSpPr>
            <a:cxnSpLocks noChangeShapeType="1"/>
            <a:stCxn id="314372" idx="3"/>
            <a:endCxn id="314377" idx="1"/>
          </p:cNvCxnSpPr>
          <p:nvPr/>
        </p:nvCxnSpPr>
        <p:spPr bwMode="auto">
          <a:xfrm>
            <a:off x="4334520" y="2232027"/>
            <a:ext cx="3129632" cy="321627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ZoneTexte 23"/>
          <p:cNvSpPr txBox="1"/>
          <p:nvPr/>
        </p:nvSpPr>
        <p:spPr>
          <a:xfrm>
            <a:off x="767408" y="3695700"/>
            <a:ext cx="4536504" cy="261302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Problème avec </a:t>
            </a:r>
            <a:r>
              <a:rPr lang="fr-FR" sz="2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include</a:t>
            </a:r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produit un </a:t>
            </a:r>
            <a:r>
              <a:rPr lang="fr-FR" sz="2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warning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 </a:t>
            </a:r>
            <a:r>
              <a:rPr lang="fr-FR" sz="2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script continue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Problème avec </a:t>
            </a:r>
            <a:r>
              <a:rPr lang="fr-FR" sz="2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require</a:t>
            </a:r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produit un </a:t>
            </a:r>
            <a:r>
              <a:rPr lang="fr-FR" sz="2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fatal </a:t>
            </a:r>
            <a:r>
              <a:rPr lang="fr-FR" sz="2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itchFamily="49" charset="0"/>
              </a:rPr>
              <a:t>error</a:t>
            </a:r>
            <a:endParaRPr lang="fr-FR" sz="2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 </a:t>
            </a:r>
            <a:r>
              <a:rPr lang="fr-FR" sz="2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script s’arrête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3" grpId="0" animBg="1"/>
      <p:bldP spid="314374" grpId="0" animBg="1"/>
      <p:bldP spid="314375" grpId="0" animBg="1"/>
      <p:bldP spid="314376" grpId="0" animBg="1"/>
      <p:bldP spid="314377" grpId="0" animBg="1"/>
      <p:bldP spid="314378" grpId="0" animBg="1"/>
      <p:bldP spid="2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Gestion des erreurs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990601"/>
            <a:ext cx="11089232" cy="5135563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Dans certains cas, il n’est ni possible ni utile de poursuivre l’exécution du code PHP (variables non définies, valeurs erronées, échec de connexion, …)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Arrêt brutal de l’exécution du code:</a:t>
            </a:r>
          </a:p>
          <a:p>
            <a:pPr lvl="1" eaLnBrk="1" hangingPunct="1"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die</a:t>
            </a:r>
            <a:r>
              <a:rPr lang="fr-FR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i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message</a:t>
            </a:r>
            <a:r>
              <a:rPr lang="fr-FR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  <a:p>
            <a:pPr lvl="1" eaLnBrk="1" hangingPunct="1">
              <a:defRPr/>
            </a:pPr>
            <a:r>
              <a:rPr lang="fr-FR" b="1" dirty="0">
                <a:solidFill>
                  <a:schemeClr val="accent2"/>
                </a:solidFill>
                <a:latin typeface="Consolas" panose="020B0609020204030204" pitchFamily="49" charset="0"/>
                <a:cs typeface="Courier New" pitchFamily="49" charset="0"/>
              </a:rPr>
              <a:t>exit</a:t>
            </a:r>
            <a:r>
              <a:rPr lang="fr-FR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i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message</a:t>
            </a:r>
            <a:r>
              <a:rPr lang="fr-FR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fr-FR" sz="2800" dirty="0">
                <a:cs typeface="Arial" charset="0"/>
              </a:rPr>
              <a:t>Envoie </a:t>
            </a:r>
            <a:r>
              <a:rPr lang="fr-FR" sz="2800" i="1" dirty="0">
                <a:solidFill>
                  <a:schemeClr val="accent5"/>
                </a:solidFill>
                <a:latin typeface="Consolas" panose="020B0609020204030204" pitchFamily="49" charset="0"/>
                <a:cs typeface="Courier New" pitchFamily="49" charset="0"/>
              </a:rPr>
              <a:t>message</a:t>
            </a:r>
            <a:r>
              <a:rPr lang="fr-FR" sz="2800" dirty="0">
                <a:cs typeface="Arial" charset="0"/>
              </a:rPr>
              <a:t> au navigateur et termine l’exécution du script courant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1112DE-08FA-427A-87D4-44C4FE46891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3F0A767-A509-4617-A0CC-CBF5EC053F48}" type="datetime11">
              <a:rPr lang="fr-FR" smtClean="0"/>
              <a:t>07:53:29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2019-3">
  <a:themeElements>
    <a:clrScheme name="Personnalisé 10">
      <a:dk1>
        <a:srgbClr val="000000"/>
      </a:dk1>
      <a:lt1>
        <a:srgbClr val="3681FC"/>
      </a:lt1>
      <a:dk2>
        <a:srgbClr val="000000"/>
      </a:dk2>
      <a:lt2>
        <a:srgbClr val="526191"/>
      </a:lt2>
      <a:accent1>
        <a:srgbClr val="FFFFFF"/>
      </a:accent1>
      <a:accent2>
        <a:srgbClr val="3F68DF"/>
      </a:accent2>
      <a:accent3>
        <a:srgbClr val="FAC916"/>
      </a:accent3>
      <a:accent4>
        <a:srgbClr val="FF3300"/>
      </a:accent4>
      <a:accent5>
        <a:srgbClr val="7030A0"/>
      </a:accent5>
      <a:accent6>
        <a:srgbClr val="1D31EC"/>
      </a:accent6>
      <a:hlink>
        <a:srgbClr val="238123"/>
      </a:hlink>
      <a:folHlink>
        <a:srgbClr val="264866"/>
      </a:folHlink>
    </a:clrScheme>
    <a:fontScheme name="Points numériqu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lnDef>
  </a:objectDefaults>
  <a:extraClrSchemeLst>
    <a:extraClrScheme>
      <a:clrScheme name="Points numériqu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10">
        <a:dk1>
          <a:srgbClr val="5B5B89"/>
        </a:dk1>
        <a:lt1>
          <a:srgbClr val="FFFFFF"/>
        </a:lt1>
        <a:dk2>
          <a:srgbClr val="CC99FF"/>
        </a:dk2>
        <a:lt2>
          <a:srgbClr val="EBFE34"/>
        </a:lt2>
        <a:accent1>
          <a:srgbClr val="6666FF"/>
        </a:accent1>
        <a:accent2>
          <a:srgbClr val="52527C"/>
        </a:accent2>
        <a:accent3>
          <a:srgbClr val="E2CAFF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11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238123"/>
        </a:hlink>
        <a:folHlink>
          <a:srgbClr val="2648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 Web2" id="{42475C82-D8CD-42B5-9253-840B089EDE5A}" vid="{1801DA36-90A1-4315-B058-0DD455EF8C5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Thème2019</Template>
  <TotalTime>13647</TotalTime>
  <Words>9158</Words>
  <Application>Microsoft Office PowerPoint</Application>
  <PresentationFormat>Grand écran</PresentationFormat>
  <Paragraphs>2278</Paragraphs>
  <Slides>108</Slides>
  <Notes>73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108</vt:i4>
      </vt:variant>
    </vt:vector>
  </HeadingPairs>
  <TitlesOfParts>
    <vt:vector size="115" baseType="lpstr">
      <vt:lpstr>Arial</vt:lpstr>
      <vt:lpstr>Calibri</vt:lpstr>
      <vt:lpstr>Consolas</vt:lpstr>
      <vt:lpstr>Courier New</vt:lpstr>
      <vt:lpstr>JetBrains Mono</vt:lpstr>
      <vt:lpstr>Wingdings</vt:lpstr>
      <vt:lpstr>Thème2019-3</vt:lpstr>
      <vt:lpstr>Programmation Web : PHP</vt:lpstr>
      <vt:lpstr>Introduction</vt:lpstr>
      <vt:lpstr>Qu’est-ce que PHP ?</vt:lpstr>
      <vt:lpstr>Langage de script ?</vt:lpstr>
      <vt:lpstr>Utilité et utilisation de PHP</vt:lpstr>
      <vt:lpstr>Cycle de vie des versions de PHP</vt:lpstr>
      <vt:lpstr>Versions de PHP en production dans le monde</vt:lpstr>
      <vt:lpstr>Versions de PHP en fin de vie dans le monde</vt:lpstr>
      <vt:lpstr>Principales fonctionnalités de PHP</vt:lpstr>
      <vt:lpstr>Principales extensions de PHP</vt:lpstr>
      <vt:lpstr>Fonctionnement de PHP en mode Web</vt:lpstr>
      <vt:lpstr>Fonctionnement de PHP en mode serveur</vt:lpstr>
      <vt:lpstr>Fonctionnement de PHP en mode serveur</vt:lpstr>
      <vt:lpstr>Fonctionnement de PHP en mode serveur Web</vt:lpstr>
      <vt:lpstr>Fonctionnement de PHP en mode serveur local</vt:lpstr>
      <vt:lpstr>Fonctionnement de PHP en mode serveur au dpt INFO</vt:lpstr>
      <vt:lpstr>Programme en PHP</vt:lpstr>
      <vt:lpstr>Eléments de syntaxe PHP</vt:lpstr>
      <vt:lpstr>Variables et types</vt:lpstr>
      <vt:lpstr>Les variables et les types de données</vt:lpstr>
      <vt:lpstr>Les variables et les types de données</vt:lpstr>
      <vt:lpstr>Typage à l’affectation. Exemple</vt:lpstr>
      <vt:lpstr>Typage en fonction du contexte. Exemple</vt:lpstr>
      <vt:lpstr>Modification de types</vt:lpstr>
      <vt:lpstr>Définition de constantes</vt:lpstr>
      <vt:lpstr>Chaînes de caractères</vt:lpstr>
      <vt:lpstr>Substitution/interprétation de variables dans les chaînes</vt:lpstr>
      <vt:lpstr>Substitution/interprétation de variables dans les chaînes</vt:lpstr>
      <vt:lpstr>Spécificités de l’IDENTIFIANT en HereDoc et NowDoc </vt:lpstr>
      <vt:lpstr>La commande echo</vt:lpstr>
      <vt:lpstr>Hello world !</vt:lpstr>
      <vt:lpstr>Opérateurs</vt:lpstr>
      <vt:lpstr>Concaténation de chaînes</vt:lpstr>
      <vt:lpstr>Les opérateurs arithmétiques</vt:lpstr>
      <vt:lpstr>Les opérateurs d’in- et  de  dé-crémentation pré- et post-fixés</vt:lpstr>
      <vt:lpstr>Les opérateurs de comparaison</vt:lpstr>
      <vt:lpstr>Comparaison large / stricte</vt:lpstr>
      <vt:lpstr>Les opérateurs logiques</vt:lpstr>
      <vt:lpstr>Les opérateurs logiques : dangers de and et or !</vt:lpstr>
      <vt:lpstr>Les opérateurs sur bits</vt:lpstr>
      <vt:lpstr>L’opérateur ternaire</vt:lpstr>
      <vt:lpstr>L’opérateur de fusion Null</vt:lpstr>
      <vt:lpstr>Priorité des opérateurs</vt:lpstr>
      <vt:lpstr>Priorité des opérateurs</vt:lpstr>
      <vt:lpstr>Structures de contrôle</vt:lpstr>
      <vt:lpstr>Structure de contrôle Si…Alors…Sinon…</vt:lpstr>
      <vt:lpstr>Structure de contrôle Tant que… faire…</vt:lpstr>
      <vt:lpstr>Structure de contrôle Tant que… faire…</vt:lpstr>
      <vt:lpstr>Structure de contrôle selon…</vt:lpstr>
      <vt:lpstr>L’instruction break</vt:lpstr>
      <vt:lpstr>Structure de contrôle match</vt:lpstr>
      <vt:lpstr>Tableaux</vt:lpstr>
      <vt:lpstr>Principes généraux</vt:lpstr>
      <vt:lpstr>Tableaux « classiques » : indexés</vt:lpstr>
      <vt:lpstr>Tableaux associatifs : syntaxe</vt:lpstr>
      <vt:lpstr>Structure de contrôle « Pour chaque… »</vt:lpstr>
      <vt:lpstr>Parcours de tableau : foreach</vt:lpstr>
      <vt:lpstr>Tableaux associatifs</vt:lpstr>
      <vt:lpstr>Structure de contrôle « Pour chaque… »</vt:lpstr>
      <vt:lpstr>Parcours de tableau</vt:lpstr>
      <vt:lpstr>Données de formulaires</vt:lpstr>
      <vt:lpstr>Traitement des données de formulaires</vt:lpstr>
      <vt:lpstr>Traitement des données de formulaires</vt:lpstr>
      <vt:lpstr>Formulaire et traitement des données (1)</vt:lpstr>
      <vt:lpstr>Formulaire et traitement des données (2)</vt:lpstr>
      <vt:lpstr>Formulaire et traitement des données (3)</vt:lpstr>
      <vt:lpstr>Formulaire et traitement des données (4)</vt:lpstr>
      <vt:lpstr>Exemple – Formulaire HTML</vt:lpstr>
      <vt:lpstr>Exemple – Traitement en PHP</vt:lpstr>
      <vt:lpstr>Données de formulaires : Quelques exemples</vt:lpstr>
      <vt:lpstr>Formulaires contenant des champs « SELECT »</vt:lpstr>
      <vt:lpstr>Formulaires contenant des champs « SELECT unique»</vt:lpstr>
      <vt:lpstr>Formulaires contenant des champs « SELECT multiple»</vt:lpstr>
      <vt:lpstr>Formulaires contenant des champs « SELECT multiple»</vt:lpstr>
      <vt:lpstr>Traitement des données des champs « SELECT »</vt:lpstr>
      <vt:lpstr>Résultat</vt:lpstr>
      <vt:lpstr>Formulaires contenant des champs « CHECKBOX »</vt:lpstr>
      <vt:lpstr>Formulaires contenant des champs « CHECKBOX »</vt:lpstr>
      <vt:lpstr>Résultat</vt:lpstr>
      <vt:lpstr>Données de formulaires : Vue utilisateur / valeur transmise</vt:lpstr>
      <vt:lpstr>Formulaires contenant des champs « SELECT unique»</vt:lpstr>
      <vt:lpstr>Formulaires contenant des champs « CHECKBOX »</vt:lpstr>
      <vt:lpstr>Références</vt:lpstr>
      <vt:lpstr>Références</vt:lpstr>
      <vt:lpstr>Fonctions</vt:lpstr>
      <vt:lpstr>Fonctions utilisateur</vt:lpstr>
      <vt:lpstr>Fonctions utilisateur PHP ≤ 4</vt:lpstr>
      <vt:lpstr>Fonctions utilisateur PHP ≥ 5</vt:lpstr>
      <vt:lpstr>Typage des paramètres / retours PHP ≥ 7</vt:lpstr>
      <vt:lpstr>Types atomiques</vt:lpstr>
      <vt:lpstr>Types composites</vt:lpstr>
      <vt:lpstr>Types composites : exemples</vt:lpstr>
      <vt:lpstr>Types nullables</vt:lpstr>
      <vt:lpstr>Mode de passage des arguments (types natifs)</vt:lpstr>
      <vt:lpstr>Mode de passage des arguments (types natifs)</vt:lpstr>
      <vt:lpstr>Arguments par défaut des fonctions</vt:lpstr>
      <vt:lpstr>Définition de fonctions fréquemment utilisées</vt:lpstr>
      <vt:lpstr>include et require</vt:lpstr>
      <vt:lpstr>Gestion des erreurs</vt:lpstr>
      <vt:lpstr>Présentation PowerPoint</vt:lpstr>
      <vt:lpstr>Gestion de l'affichage des erreurs</vt:lpstr>
      <vt:lpstr>Gestion de l'affichage des erreurs : opérations sur bits</vt:lpstr>
      <vt:lpstr>Gestion de l'affichage des erreurs : opérations sur bits</vt:lpstr>
      <vt:lpstr>Opérateur de contrôle d'erreur en phase de développement</vt:lpstr>
      <vt:lpstr>Savoir utiliser la documentation</vt:lpstr>
      <vt:lpstr>Utiliser la documentation</vt:lpstr>
      <vt:lpstr>Exemple : array_rand</vt:lpstr>
      <vt:lpstr>Lecture du prototype d’une fonction</vt:lpstr>
    </vt:vector>
  </TitlesOfParts>
  <Company>UMRS INSERM 514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Jérôme Cutrona</dc:creator>
  <cp:lastModifiedBy>JEROME CUTRONA</cp:lastModifiedBy>
  <cp:revision>1985</cp:revision>
  <cp:lastPrinted>1601-01-01T00:00:00Z</cp:lastPrinted>
  <dcterms:created xsi:type="dcterms:W3CDTF">2005-09-14T08:47:05Z</dcterms:created>
  <dcterms:modified xsi:type="dcterms:W3CDTF">2024-04-12T05:54:52Z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