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0" r:id="rId1"/>
  </p:sldMasterIdLst>
  <p:notesMasterIdLst>
    <p:notesMasterId r:id="rId42"/>
  </p:notesMasterIdLst>
  <p:handoutMasterIdLst>
    <p:handoutMasterId r:id="rId43"/>
  </p:handoutMasterIdLst>
  <p:sldIdLst>
    <p:sldId id="256" r:id="rId2"/>
    <p:sldId id="343" r:id="rId3"/>
    <p:sldId id="257" r:id="rId4"/>
    <p:sldId id="392" r:id="rId5"/>
    <p:sldId id="391" r:id="rId6"/>
    <p:sldId id="358" r:id="rId7"/>
    <p:sldId id="342" r:id="rId8"/>
    <p:sldId id="267" r:id="rId9"/>
    <p:sldId id="341" r:id="rId10"/>
    <p:sldId id="351" r:id="rId11"/>
    <p:sldId id="268" r:id="rId12"/>
    <p:sldId id="352" r:id="rId13"/>
    <p:sldId id="324" r:id="rId14"/>
    <p:sldId id="338" r:id="rId15"/>
    <p:sldId id="332" r:id="rId16"/>
    <p:sldId id="353" r:id="rId17"/>
    <p:sldId id="334" r:id="rId18"/>
    <p:sldId id="325" r:id="rId19"/>
    <p:sldId id="329" r:id="rId20"/>
    <p:sldId id="354" r:id="rId21"/>
    <p:sldId id="327" r:id="rId22"/>
    <p:sldId id="328" r:id="rId23"/>
    <p:sldId id="333" r:id="rId24"/>
    <p:sldId id="355" r:id="rId25"/>
    <p:sldId id="330" r:id="rId26"/>
    <p:sldId id="339" r:id="rId27"/>
    <p:sldId id="340" r:id="rId28"/>
    <p:sldId id="356" r:id="rId29"/>
    <p:sldId id="336" r:id="rId30"/>
    <p:sldId id="377" r:id="rId31"/>
    <p:sldId id="389" r:id="rId32"/>
    <p:sldId id="344" r:id="rId33"/>
    <p:sldId id="345" r:id="rId34"/>
    <p:sldId id="346" r:id="rId35"/>
    <p:sldId id="357" r:id="rId36"/>
    <p:sldId id="347" r:id="rId37"/>
    <p:sldId id="390" r:id="rId38"/>
    <p:sldId id="393" r:id="rId39"/>
    <p:sldId id="349" r:id="rId40"/>
    <p:sldId id="348" r:id="rId4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CCCCFF"/>
    <a:srgbClr val="9966FF"/>
    <a:srgbClr val="000000"/>
    <a:srgbClr val="FF0000"/>
    <a:srgbClr val="FF9900"/>
    <a:srgbClr val="32FF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5" autoAdjust="0"/>
    <p:restoredTop sz="94725" autoAdjust="0"/>
  </p:normalViewPr>
  <p:slideViewPr>
    <p:cSldViewPr>
      <p:cViewPr varScale="1">
        <p:scale>
          <a:sx n="226" d="100"/>
          <a:sy n="226" d="100"/>
        </p:scale>
        <p:origin x="228" y="7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165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D61FFA-8543-4ABE-AF6B-2FE99A1FFD8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15938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AD0C5B9-0314-4500-ABA0-78E51527565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59214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A65B39-6CB0-488D-93FA-49DBD0A85257}" type="slidenum">
              <a:rPr lang="fr-FR" altLang="fr-FR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26A835-17C2-4BC0-9964-A38860C5078C}" type="slidenum">
              <a:rPr lang="fr-FR" altLang="fr-FR"/>
              <a:pPr>
                <a:spcBef>
                  <a:spcPct val="0"/>
                </a:spcBef>
              </a:pPr>
              <a:t>17</a:t>
            </a:fld>
            <a:endParaRPr lang="fr-FR" altLang="fr-FR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D29676-34BF-4458-921C-65D1451807BC}" type="slidenum">
              <a:rPr lang="fr-FR" altLang="fr-FR"/>
              <a:pPr>
                <a:spcBef>
                  <a:spcPct val="0"/>
                </a:spcBef>
              </a:pPr>
              <a:t>18</a:t>
            </a:fld>
            <a:endParaRPr lang="fr-FR" altLang="fr-FR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EA874F-1A3E-4BD1-87CA-E8C8EF006B9C}" type="slidenum">
              <a:rPr lang="fr-FR" altLang="fr-FR"/>
              <a:pPr>
                <a:spcBef>
                  <a:spcPct val="0"/>
                </a:spcBef>
              </a:pPr>
              <a:t>19</a:t>
            </a:fld>
            <a:endParaRPr lang="fr-FR" altLang="fr-F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4212A6-A0BE-4241-88D6-CDF7BD51B342}" type="slidenum">
              <a:rPr lang="fr-FR" altLang="fr-FR"/>
              <a:pPr>
                <a:spcBef>
                  <a:spcPct val="0"/>
                </a:spcBef>
              </a:pPr>
              <a:t>21</a:t>
            </a:fld>
            <a:endParaRPr lang="fr-FR" altLang="fr-F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AB77AC-0115-4866-87A9-2CB2156DA8F0}" type="slidenum">
              <a:rPr lang="fr-FR" altLang="fr-FR"/>
              <a:pPr>
                <a:spcBef>
                  <a:spcPct val="0"/>
                </a:spcBef>
              </a:pPr>
              <a:t>22</a:t>
            </a:fld>
            <a:endParaRPr lang="fr-FR" altLang="fr-FR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A72F55-6313-462B-A502-C915E5EEC30A}" type="slidenum">
              <a:rPr lang="fr-FR" altLang="fr-FR"/>
              <a:pPr>
                <a:spcBef>
                  <a:spcPct val="0"/>
                </a:spcBef>
              </a:pPr>
              <a:t>23</a:t>
            </a:fld>
            <a:endParaRPr lang="fr-FR" altLang="fr-FR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A633F1-1DC5-4FAF-AB23-AB820D79D82D}" type="slidenum">
              <a:rPr lang="fr-FR" altLang="fr-FR"/>
              <a:pPr>
                <a:spcBef>
                  <a:spcPct val="0"/>
                </a:spcBef>
              </a:pPr>
              <a:t>25</a:t>
            </a:fld>
            <a:endParaRPr lang="fr-FR" altLang="fr-FR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7D24FD-C06F-4D17-BFB0-59DB127D1174}" type="slidenum">
              <a:rPr lang="fr-FR" altLang="fr-FR"/>
              <a:pPr>
                <a:spcBef>
                  <a:spcPct val="0"/>
                </a:spcBef>
              </a:pPr>
              <a:t>26</a:t>
            </a:fld>
            <a:endParaRPr lang="fr-FR" altLang="fr-FR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63B4AA-91C4-458A-A4E7-BC238F678252}" type="slidenum">
              <a:rPr lang="fr-FR" altLang="fr-FR"/>
              <a:pPr>
                <a:spcBef>
                  <a:spcPct val="0"/>
                </a:spcBef>
              </a:pPr>
              <a:t>27</a:t>
            </a:fld>
            <a:endParaRPr lang="fr-FR" altLang="fr-F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35CAF1-F6D2-485A-827B-54A83679FFDA}" type="slidenum">
              <a:rPr lang="fr-FR" altLang="fr-FR"/>
              <a:pPr>
                <a:spcBef>
                  <a:spcPct val="0"/>
                </a:spcBef>
              </a:pPr>
              <a:t>29</a:t>
            </a:fld>
            <a:endParaRPr lang="fr-FR" altLang="fr-FR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61A5C0-CA36-4303-9005-C119C5BFCB66}" type="slidenum">
              <a:rPr lang="fr-FR" altLang="fr-FR"/>
              <a:pPr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96D1EFF-17D7-4CBD-8691-1F2059B3DC89}" type="slidenum">
              <a:rPr lang="fr-FR" altLang="fr-FR"/>
              <a:pPr>
                <a:spcBef>
                  <a:spcPct val="0"/>
                </a:spcBef>
              </a:pPr>
              <a:t>30</a:t>
            </a:fld>
            <a:endParaRPr lang="fr-FR" altLang="fr-FR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96D1EFF-17D7-4CBD-8691-1F2059B3DC89}" type="slidenum">
              <a:rPr lang="fr-FR" altLang="fr-FR"/>
              <a:pPr>
                <a:spcBef>
                  <a:spcPct val="0"/>
                </a:spcBef>
              </a:pPr>
              <a:t>31</a:t>
            </a:fld>
            <a:endParaRPr lang="fr-FR" altLang="fr-FR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29820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CEDB62-BB11-4C12-BA24-5F035C18B6CF}" type="slidenum">
              <a:rPr lang="fr-FR" altLang="fr-FR"/>
              <a:pPr>
                <a:spcBef>
                  <a:spcPct val="0"/>
                </a:spcBef>
              </a:pPr>
              <a:t>32</a:t>
            </a:fld>
            <a:endParaRPr lang="fr-FR" altLang="fr-F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2BCDC5-F540-4409-A5AE-1A7540993789}" type="slidenum">
              <a:rPr lang="fr-FR" altLang="fr-FR"/>
              <a:pPr>
                <a:spcBef>
                  <a:spcPct val="0"/>
                </a:spcBef>
              </a:pPr>
              <a:t>33</a:t>
            </a:fld>
            <a:endParaRPr lang="fr-FR" altLang="fr-FR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03A3AC-0CAE-4042-B3FE-80AF0DE628B8}" type="slidenum">
              <a:rPr lang="fr-FR" altLang="fr-FR"/>
              <a:pPr>
                <a:spcBef>
                  <a:spcPct val="0"/>
                </a:spcBef>
              </a:pPr>
              <a:t>34</a:t>
            </a:fld>
            <a:endParaRPr lang="fr-FR" altLang="fr-F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8C18BC-1150-400B-8A3F-2474A0B55060}" type="slidenum">
              <a:rPr lang="fr-FR" altLang="fr-FR"/>
              <a:pPr>
                <a:spcBef>
                  <a:spcPct val="0"/>
                </a:spcBef>
              </a:pPr>
              <a:t>36</a:t>
            </a:fld>
            <a:endParaRPr lang="fr-FR" altLang="fr-FR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0F90E0B-DBD1-4085-8F38-76C15C0DAE49}" type="slidenum">
              <a:rPr lang="fr-FR" altLang="fr-FR"/>
              <a:pPr>
                <a:spcBef>
                  <a:spcPct val="0"/>
                </a:spcBef>
              </a:pPr>
              <a:t>37</a:t>
            </a:fld>
            <a:endParaRPr lang="fr-FR" altLang="fr-FR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96D1EFF-17D7-4CBD-8691-1F2059B3DC89}" type="slidenum">
              <a:rPr lang="fr-FR" altLang="fr-FR"/>
              <a:pPr>
                <a:spcBef>
                  <a:spcPct val="0"/>
                </a:spcBef>
              </a:pPr>
              <a:t>38</a:t>
            </a:fld>
            <a:endParaRPr lang="fr-FR" altLang="fr-FR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049308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35DC15-F2C1-4E3B-BCFD-DD987D4C548E}" type="slidenum">
              <a:rPr lang="fr-FR" altLang="fr-FR"/>
              <a:pPr>
                <a:spcBef>
                  <a:spcPct val="0"/>
                </a:spcBef>
              </a:pPr>
              <a:t>39</a:t>
            </a:fld>
            <a:endParaRPr lang="fr-FR" altLang="fr-FR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761AA6D-C68A-4CF5-929A-A89EFF5CAD7F}" type="slidenum">
              <a:rPr lang="fr-FR" altLang="fr-FR"/>
              <a:pPr>
                <a:spcBef>
                  <a:spcPct val="0"/>
                </a:spcBef>
              </a:pPr>
              <a:t>40</a:t>
            </a:fld>
            <a:endParaRPr lang="fr-FR" altLang="fr-FR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526745-C9E5-4104-B16F-413E7462E5D2}" type="slidenum">
              <a:rPr lang="fr-FR" altLang="fr-FR"/>
              <a:pPr>
                <a:spcBef>
                  <a:spcPct val="0"/>
                </a:spcBef>
              </a:pPr>
              <a:t>6</a:t>
            </a:fld>
            <a:endParaRPr lang="fr-FR" alt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079BA5-9A6A-45AD-BDA6-65564FA53BE8}" type="slidenum">
              <a:rPr lang="fr-FR" altLang="fr-FR"/>
              <a:pPr>
                <a:spcBef>
                  <a:spcPct val="0"/>
                </a:spcBef>
              </a:pPr>
              <a:t>7</a:t>
            </a:fld>
            <a:endParaRPr lang="fr-FR" altLang="fr-F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28143E-0AD8-4CBA-BD5A-A758D6103652}" type="slidenum">
              <a:rPr lang="fr-FR" altLang="fr-FR"/>
              <a:pPr>
                <a:spcBef>
                  <a:spcPct val="0"/>
                </a:spcBef>
              </a:pPr>
              <a:t>8</a:t>
            </a:fld>
            <a:endParaRPr lang="fr-FR" altLang="fr-FR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AE1F4E-229E-4FE1-AF7C-895C688F2EB1}" type="slidenum">
              <a:rPr lang="fr-FR" altLang="fr-FR"/>
              <a:pPr>
                <a:spcBef>
                  <a:spcPct val="0"/>
                </a:spcBef>
              </a:pPr>
              <a:t>9</a:t>
            </a:fld>
            <a:endParaRPr lang="fr-FR" altLang="fr-FR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88F385-1F96-46FB-BA07-273F7FADE8BD}" type="slidenum">
              <a:rPr lang="fr-FR" altLang="fr-FR"/>
              <a:pPr>
                <a:spcBef>
                  <a:spcPct val="0"/>
                </a:spcBef>
              </a:pPr>
              <a:t>11</a:t>
            </a:fld>
            <a:endParaRPr lang="fr-FR" altLang="fr-FR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182F37-7F94-4695-B105-CC96C1600DEF}" type="slidenum">
              <a:rPr lang="fr-FR" altLang="fr-FR"/>
              <a:pPr>
                <a:spcBef>
                  <a:spcPct val="0"/>
                </a:spcBef>
              </a:pPr>
              <a:t>13</a:t>
            </a:fld>
            <a:endParaRPr lang="fr-FR" altLang="fr-F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40DA3D-E952-4F0E-8C6D-0289DD2FFBB4}" type="slidenum">
              <a:rPr lang="fr-FR" altLang="fr-FR"/>
              <a:pPr>
                <a:spcBef>
                  <a:spcPct val="0"/>
                </a:spcBef>
              </a:pPr>
              <a:t>15</a:t>
            </a:fld>
            <a:endParaRPr lang="fr-FR" altLang="fr-FR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44676"/>
            <a:ext cx="10363200" cy="1736725"/>
          </a:xfrm>
        </p:spPr>
        <p:txBody>
          <a:bodyPr anchor="b" anchorCtr="1"/>
          <a:lstStyle>
            <a:lvl1pPr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2309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E2B54BD-5FE6-4F29-AD32-966449F614C2}" type="datetime11">
              <a:rPr lang="fr-FR" smtClean="0"/>
              <a:t>10:34:03</a:t>
            </a:fld>
            <a:endParaRPr lang="fr-FR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834F2C-2BF4-4A6D-8399-B408E4F6D974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579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89C0A-51DC-4469-9201-8FC1213119F5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90FDA-C124-49AA-86B3-340313907431}" type="datetime11">
              <a:rPr lang="fr-FR" smtClean="0"/>
              <a:t>10:34:04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71769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60340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603408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11C0C-2BD0-4E0E-A89B-B33ED5A9664D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D6E5C-29BD-47B3-B9E3-6B70C4DCDB56}" type="datetime11">
              <a:rPr lang="fr-FR" smtClean="0"/>
              <a:t>10:34:04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1904033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341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268413"/>
            <a:ext cx="5384800" cy="5040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5040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543D8-3666-420C-B3EB-BBB22E719132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4928B-4026-41A3-8882-DDC64802DCE7}" type="datetime11">
              <a:rPr lang="fr-FR" smtClean="0"/>
              <a:t>10:34:04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205995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8000"/>
          </a:xfr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8413"/>
            <a:ext cx="10972800" cy="5040312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4A24D3A-6F13-4AE9-BF67-ADD44E842548}" type="datetime11">
              <a:rPr lang="fr-FR" smtClean="0"/>
              <a:t>10:34:03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368743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lephpa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942975"/>
            <a:ext cx="4997450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ctr">
              <a:defRPr sz="4000" b="1" cap="small" spc="1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72BC99-DDDD-4160-A852-6DB0459428FE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F6C0080-2032-4639-A3A6-09B28CF132EC}" type="datetime11">
              <a:rPr lang="fr-FR" smtClean="0"/>
              <a:t>10:34:03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363891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268413"/>
            <a:ext cx="5384800" cy="5040312"/>
          </a:xfrm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5040312"/>
          </a:xfrm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CC355-04BB-45DF-9866-7689B03C7D66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9A93FCC-B46E-4AFB-944D-AA51F03D638E}" type="datetime11">
              <a:rPr lang="fr-FR" smtClean="0"/>
              <a:t>10:34:04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22503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B89AFD-0886-4AC7-BF36-A3055825C50B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B1132FA-9A9E-46DB-850C-08D912957E9F}" type="datetime11">
              <a:rPr lang="fr-FR" smtClean="0"/>
              <a:t>10:34:04</a:t>
            </a:fld>
            <a:endParaRPr lang="fr-FR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20995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8267A0-6E5F-411E-90E1-6E26172515F4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C338701-B4A9-43F5-835E-73B2D875955D}" type="datetime11">
              <a:rPr lang="fr-FR" smtClean="0"/>
              <a:t>10:34:04</a:t>
            </a:fld>
            <a:endParaRPr lang="fr-FR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74966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8E6910-53CD-4A3D-9B5D-65DEE962BEB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89F950F-71BD-4A83-9955-77CADFE19177}" type="datetime11">
              <a:rPr lang="fr-FR" smtClean="0"/>
              <a:t>10:34:04</a:t>
            </a:fld>
            <a:endParaRPr lang="fr-FR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380611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B10B2F-8168-4F65-AC26-213FEB7FCAAF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3EC3E32-FB3D-47B2-84AC-18D2A27A87F4}" type="datetime11">
              <a:rPr lang="fr-FR" smtClean="0"/>
              <a:t>10:34:04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153689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C1DEA-4177-4178-B44C-8DFBD7A3A0E6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C33C7-6B5B-4DA7-9B22-65EC93878F3C}" type="datetime11">
              <a:rPr lang="fr-FR" smtClean="0"/>
              <a:t>10:34:04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261661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l="-1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7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53188"/>
            <a:ext cx="2844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D0BEB9F-5C8E-4B60-9CA2-9D5756B1BB7E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2207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53188"/>
            <a:ext cx="2844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C515F8E-E6AF-470B-8030-CB3EB758F7D5}" type="datetime11">
              <a:rPr lang="fr-FR" smtClean="0"/>
              <a:t>10:34:03</a:t>
            </a:fld>
            <a:endParaRPr lang="fr-FR"/>
          </a:p>
        </p:txBody>
      </p:sp>
      <p:sp>
        <p:nvSpPr>
          <p:cNvPr id="12207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53188"/>
            <a:ext cx="3860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12207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8413"/>
            <a:ext cx="109728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207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274638"/>
            <a:ext cx="10959008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8526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doc/w3c-validator/check?uri=referer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 anchor="ctr" anchorCtr="0"/>
          <a:lstStyle/>
          <a:p>
            <a:pPr eaLnBrk="1" hangingPunct="1">
              <a:defRPr/>
            </a:pPr>
            <a:r>
              <a:rPr lang="fr-FR" dirty="0"/>
              <a:t>Programmation Web :</a:t>
            </a:r>
            <a:br>
              <a:rPr lang="fr-FR" dirty="0"/>
            </a:br>
            <a:r>
              <a:rPr lang="fr-FR" dirty="0"/>
              <a:t>Protocole HTTP, cookies</a:t>
            </a:r>
            <a:r>
              <a:rPr lang="fr-FR"/>
              <a:t>, sessions</a:t>
            </a:r>
            <a:endParaRPr lang="fr-FR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/>
              <a:t>Jérôme CUTRONA</a:t>
            </a:r>
          </a:p>
          <a:p>
            <a:pPr eaLnBrk="1" hangingPunct="1">
              <a:defRPr/>
            </a:pPr>
            <a:r>
              <a:rPr lang="fr-FR" b="1" dirty="0">
                <a:latin typeface="Consolas" panose="020B0609020204030204" pitchFamily="49" charset="0"/>
              </a:rPr>
              <a:t>jerome.cutrona@univ-reims.fr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23F34DA-6111-4433-A6D3-4CF9172438D6}" type="datetime11">
              <a:rPr lang="fr-FR" smtClean="0"/>
              <a:t>10:34:03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0942BEB1-A450-476D-A746-27B5B86EDEB8}" type="slidenum">
              <a:rPr lang="fr-FR" altLang="fr-FR" sz="120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1</a:t>
            </a:fld>
            <a:endParaRPr lang="fr-FR" altLang="fr-FR"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Messages HTTP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3D528161-112C-49BF-BDA2-106351A8DB60}" type="slidenum">
              <a:rPr lang="fr-FR" altLang="fr-FR" sz="120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10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7F7CC0E-2D35-4522-92F0-2D3A6F3CBD7D}" type="datetime11">
              <a:rPr lang="fr-FR" smtClean="0"/>
              <a:t>10:34:04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Structure d'un message HTTP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dirty="0"/>
              <a:t>Orienté lignes de caractères 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	</a:t>
            </a:r>
            <a:r>
              <a:rPr lang="fr-FR" b="1" dirty="0">
                <a:solidFill>
                  <a:schemeClr val="accent4"/>
                </a:solidFill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r>
              <a:rPr lang="fr-FR" b="1" dirty="0">
                <a:solidFill>
                  <a:schemeClr val="accent2"/>
                </a:solidFill>
                <a:ea typeface="MS Gothic" pitchFamily="49" charset="-128"/>
                <a:cs typeface="Arial" charset="0"/>
                <a:sym typeface="Symbol" pitchFamily="18" charset="2"/>
              </a:rPr>
              <a:t> = retour à la ligne</a:t>
            </a:r>
            <a:endParaRPr lang="fr-FR" b="1" dirty="0">
              <a:solidFill>
                <a:schemeClr val="accent2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r-FR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dirty="0"/>
              <a:t>Requête ou réponse 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Requête ou état</a:t>
            </a:r>
            <a:r>
              <a:rPr lang="fr-FR" sz="2800" b="1" dirty="0">
                <a:solidFill>
                  <a:schemeClr val="accent4"/>
                </a:solidFill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endParaRPr lang="fr-FR" sz="2800" b="1" dirty="0">
              <a:solidFill>
                <a:schemeClr val="accent2"/>
              </a:solidFill>
              <a:latin typeface="Consolas" panose="020B0609020204030204" pitchFamily="49" charset="0"/>
              <a:ea typeface="MS Gothic" pitchFamily="49" charset="-128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sz="2800" b="1" dirty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[Entête: valeur</a:t>
            </a:r>
            <a:r>
              <a:rPr lang="fr-FR" sz="2800" b="1" dirty="0">
                <a:solidFill>
                  <a:schemeClr val="accent4"/>
                </a:solidFill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r>
              <a:rPr lang="fr-FR" sz="2800" b="1" dirty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]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sz="2800" b="1" dirty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[Entête: valeur</a:t>
            </a:r>
            <a:r>
              <a:rPr lang="fr-FR" sz="2800" b="1" dirty="0">
                <a:solidFill>
                  <a:schemeClr val="accent4"/>
                </a:solidFill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r>
              <a:rPr lang="fr-FR" sz="2800" b="1" dirty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]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sz="2800" b="1" dirty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[…</a:t>
            </a:r>
            <a:r>
              <a:rPr lang="fr-FR" sz="2800" b="1" dirty="0">
                <a:solidFill>
                  <a:schemeClr val="accent4"/>
                </a:solidFill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r>
              <a:rPr lang="fr-FR" sz="2800" b="1" dirty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]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sz="2800" b="1" dirty="0">
                <a:solidFill>
                  <a:schemeClr val="accent4"/>
                </a:solidFill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endParaRPr lang="fr-FR" sz="2800" b="1" i="1" dirty="0">
              <a:solidFill>
                <a:schemeClr val="accent2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sz="2800" b="1" dirty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[Corps de message = charge utile]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D5917FA5-BCFF-43F9-98EB-9435DCBCDA06}" type="slidenum">
              <a:rPr lang="fr-FR" altLang="fr-FR" sz="120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11</a:t>
            </a:fld>
            <a:endParaRPr lang="fr-FR" altLang="fr-FR" sz="120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05DF9A4-40F7-463E-ADA2-DB67662F867E}" type="datetime11">
              <a:rPr lang="fr-FR" smtClean="0"/>
              <a:t>10:34:04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141316" name="AutoShape 4"/>
          <p:cNvSpPr>
            <a:spLocks/>
          </p:cNvSpPr>
          <p:nvPr/>
        </p:nvSpPr>
        <p:spPr bwMode="auto">
          <a:xfrm>
            <a:off x="6311900" y="3148013"/>
            <a:ext cx="215900" cy="1504950"/>
          </a:xfrm>
          <a:prstGeom prst="rightBrace">
            <a:avLst>
              <a:gd name="adj1" fmla="val 5808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41317" name="AutoShape 5"/>
          <p:cNvSpPr>
            <a:spLocks noChangeArrowheads="1"/>
          </p:cNvSpPr>
          <p:nvPr/>
        </p:nvSpPr>
        <p:spPr bwMode="auto">
          <a:xfrm>
            <a:off x="6545263" y="3449638"/>
            <a:ext cx="3653971" cy="885349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2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HTTP 1.0: 16 en-têtes</a:t>
            </a:r>
          </a:p>
          <a:p>
            <a:pPr eaLnBrk="1" hangingPunct="1">
              <a:defRPr/>
            </a:pPr>
            <a:r>
              <a:rPr lang="fr-FR" sz="2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HTTP 1.1: 46 en-têtes</a:t>
            </a:r>
          </a:p>
        </p:txBody>
      </p:sp>
      <p:sp>
        <p:nvSpPr>
          <p:cNvPr id="9" name="Rectangle avec flèche vers la gauche 8"/>
          <p:cNvSpPr/>
          <p:nvPr/>
        </p:nvSpPr>
        <p:spPr bwMode="auto">
          <a:xfrm>
            <a:off x="1631504" y="5013176"/>
            <a:ext cx="5976664" cy="482352"/>
          </a:xfrm>
          <a:prstGeom prst="leftArrowCallout">
            <a:avLst>
              <a:gd name="adj1" fmla="val 31786"/>
              <a:gd name="adj2" fmla="val 27040"/>
              <a:gd name="adj3" fmla="val 26031"/>
              <a:gd name="adj4" fmla="val 88817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Ligne vide, marque la fin des en-têtes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Requêtes HTTP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1D1ED895-5875-4C6A-AE54-4EB91FBCA738}" type="slidenum">
              <a:rPr lang="fr-FR" altLang="fr-FR" sz="120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12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D2E453-F7C8-48C4-8275-CA42D96B8B7B}" type="datetime11">
              <a:rPr lang="fr-FR" smtClean="0"/>
              <a:t>10:34:04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Requête HTTP 1.0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GET|POST|HEAD </a:t>
            </a:r>
            <a:r>
              <a:rPr lang="fr-FR" b="1" i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chemin_de_la_ressource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 HTTP/1.0</a:t>
            </a:r>
            <a:r>
              <a:rPr lang="fr-FR" b="1" dirty="0">
                <a:solidFill>
                  <a:schemeClr val="accent4"/>
                </a:solidFill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User-Agent: </a:t>
            </a:r>
            <a:r>
              <a:rPr lang="fr-FR" b="1" i="1" dirty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agent</a:t>
            </a:r>
            <a:r>
              <a:rPr lang="fr-FR" b="1" dirty="0">
                <a:solidFill>
                  <a:schemeClr val="accent4"/>
                </a:solidFill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endParaRPr lang="fr-FR" b="1" i="1" dirty="0">
              <a:solidFill>
                <a:schemeClr val="accent5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[Entête: valeur</a:t>
            </a:r>
            <a:r>
              <a:rPr lang="fr-FR" b="1" dirty="0">
                <a:solidFill>
                  <a:schemeClr val="accent4"/>
                </a:solidFill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]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[Entête: valeur</a:t>
            </a:r>
            <a:r>
              <a:rPr lang="fr-FR" b="1" dirty="0">
                <a:solidFill>
                  <a:schemeClr val="accent4"/>
                </a:solidFill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]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[…</a:t>
            </a:r>
            <a:r>
              <a:rPr lang="fr-FR" b="1" dirty="0">
                <a:solidFill>
                  <a:schemeClr val="accent4"/>
                </a:solidFill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]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4"/>
                </a:solidFill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endParaRPr lang="fr-FR" b="1" i="1" dirty="0">
              <a:solidFill>
                <a:schemeClr val="accent2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[</a:t>
            </a:r>
            <a:r>
              <a:rPr lang="fr-FR" sz="2800" b="1" dirty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Corps de message = charge utile</a:t>
            </a: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]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2286B693-3A0D-4617-A708-858E2495830D}" type="slidenum">
              <a:rPr lang="fr-FR" altLang="fr-FR" sz="120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13</a:t>
            </a:fld>
            <a:endParaRPr lang="fr-FR" altLang="fr-FR" sz="120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FDF5DB0-6EEB-4E87-9A40-6B52801758B7}" type="datetime11">
              <a:rPr lang="fr-FR" smtClean="0"/>
              <a:t>10:34:04</a:t>
            </a:fld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238596" name="AutoShape 4"/>
          <p:cNvSpPr>
            <a:spLocks noChangeArrowheads="1"/>
          </p:cNvSpPr>
          <p:nvPr/>
        </p:nvSpPr>
        <p:spPr bwMode="auto">
          <a:xfrm>
            <a:off x="6383338" y="1782763"/>
            <a:ext cx="1920287" cy="510778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Netiquette</a:t>
            </a:r>
          </a:p>
        </p:txBody>
      </p:sp>
      <p:sp>
        <p:nvSpPr>
          <p:cNvPr id="8" name="Rectangle avec flèche vers la gauche 8">
            <a:extLst>
              <a:ext uri="{FF2B5EF4-FFF2-40B4-BE49-F238E27FC236}">
                <a16:creationId xmlns:a16="http://schemas.microsoft.com/office/drawing/2014/main" id="{1A4AF2D9-EA61-47F0-8E98-9042D6625B35}"/>
              </a:ext>
            </a:extLst>
          </p:cNvPr>
          <p:cNvSpPr/>
          <p:nvPr/>
        </p:nvSpPr>
        <p:spPr bwMode="auto">
          <a:xfrm>
            <a:off x="1631504" y="3861048"/>
            <a:ext cx="5976664" cy="482352"/>
          </a:xfrm>
          <a:prstGeom prst="leftArrowCallout">
            <a:avLst>
              <a:gd name="adj1" fmla="val 31786"/>
              <a:gd name="adj2" fmla="val 27040"/>
              <a:gd name="adj3" fmla="val 26031"/>
              <a:gd name="adj4" fmla="val 88817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Ligne vide, marque la fin des en-têtes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Méthodes de requête HTTP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2"/>
                </a:solidFill>
              </a:rPr>
              <a:t>HEAD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dirty="0"/>
              <a:t>demande des informations sur la ressource désignée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r-FR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2"/>
                </a:solidFill>
              </a:rPr>
              <a:t>GET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fr-FR" dirty="0"/>
              <a:t>demande des informations sur la ressource désignée ET la ressource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r-FR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2"/>
                </a:solidFill>
              </a:rPr>
              <a:t>POST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fr-FR" dirty="0"/>
              <a:t>envoie des données (formulaire vers le serveur), demande des informations sur la ressource désignée ET la ressource</a:t>
            </a:r>
          </a:p>
          <a:p>
            <a:pPr>
              <a:lnSpc>
                <a:spcPct val="90000"/>
              </a:lnSpc>
              <a:buNone/>
              <a:defRPr/>
            </a:pPr>
            <a:endParaRPr lang="fr-FR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2"/>
                </a:solidFill>
              </a:rPr>
              <a:t>PUT, PATCH, DELETE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dirty="0"/>
              <a:t>Utilisées pour les API Web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A9BC6A25-D292-4AEF-B681-ADABBAE2EDCD}" type="slidenum">
              <a:rPr lang="fr-FR" altLang="fr-FR" sz="120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14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20F698-9A97-4238-95C5-F4353C9DA084}" type="datetime11">
              <a:rPr lang="fr-FR" smtClean="0"/>
              <a:t>10:34:04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EC16EC5-77ED-4FB8-92C4-CB58B9EC5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Rectangle 1"/>
          <p:cNvSpPr/>
          <p:nvPr/>
        </p:nvSpPr>
        <p:spPr bwMode="auto">
          <a:xfrm>
            <a:off x="623392" y="1267882"/>
            <a:ext cx="10945216" cy="115212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GET / HTTP/1.0</a:t>
            </a:r>
            <a:r>
              <a:rPr lang="fr-FR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endParaRPr lang="fr-FR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endParaRPr lang="fr-FR" sz="28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23392" y="2852936"/>
            <a:ext cx="10945216" cy="324036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POST /page1.html HTTP/1.0</a:t>
            </a:r>
            <a:r>
              <a:rPr lang="fr-FR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endParaRPr lang="fr-FR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User-Agent: Mozilla/5.0 (Windows NT 10.0; Win64; x64; rv:60.0) Gecko/20100101 Firefox/60.0</a:t>
            </a:r>
            <a:r>
              <a:rPr lang="fr-FR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endParaRPr lang="fr-FR" sz="2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fr-FR" altLang="fr-FR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Content-Type: application/x-www-</a:t>
            </a:r>
            <a:r>
              <a:rPr lang="fr-FR" altLang="fr-FR" sz="28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form</a:t>
            </a:r>
            <a:r>
              <a:rPr lang="fr-FR" altLang="fr-FR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-</a:t>
            </a:r>
            <a:r>
              <a:rPr lang="fr-FR" altLang="fr-FR" sz="28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urlencoded</a:t>
            </a:r>
            <a:r>
              <a:rPr lang="fr-FR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endParaRPr lang="fr-FR" sz="2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itchFamily="49" charset="0"/>
              <a:sym typeface="Symbol" pitchFamily="18" charset="2"/>
            </a:endParaRPr>
          </a:p>
          <a:p>
            <a:pPr eaLnBrk="1" hangingPunct="1">
              <a:defRPr/>
            </a:pPr>
            <a:r>
              <a:rPr lang="fr-FR" altLang="fr-FR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Content-</a:t>
            </a:r>
            <a:r>
              <a:rPr lang="fr-FR" altLang="fr-FR" sz="28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Length</a:t>
            </a:r>
            <a:r>
              <a:rPr lang="fr-FR" altLang="fr-FR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: 13</a:t>
            </a:r>
            <a:r>
              <a:rPr lang="fr-FR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endParaRPr lang="fr-FR" sz="2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itchFamily="49" charset="0"/>
              <a:sym typeface="Symbol" pitchFamily="18" charset="2"/>
            </a:endParaRPr>
          </a:p>
          <a:p>
            <a:pPr>
              <a:defRPr/>
            </a:pPr>
            <a:r>
              <a:rPr lang="fr-FR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endParaRPr kumimoji="0" lang="fr-FR" altLang="fr-FR" sz="28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MS Gothic" pitchFamily="49" charset="-128"/>
              <a:sym typeface="Symbol" pitchFamily="18" charset="2"/>
            </a:endParaRPr>
          </a:p>
          <a:p>
            <a:pPr eaLnBrk="1" hangingPunct="1">
              <a:defRPr/>
            </a:pPr>
            <a:r>
              <a:rPr lang="fr-FR" altLang="fr-F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say</a:t>
            </a:r>
            <a:r>
              <a:rPr lang="fr-FR" altLang="fr-F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=</a:t>
            </a:r>
            <a:r>
              <a:rPr lang="fr-FR" altLang="fr-F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Hi&amp;to</a:t>
            </a:r>
            <a:r>
              <a:rPr lang="fr-FR" altLang="fr-F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=</a:t>
            </a:r>
            <a:r>
              <a:rPr lang="fr-FR" altLang="fr-F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Mom</a:t>
            </a:r>
            <a:endParaRPr lang="fr-FR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MS Gothic" pitchFamily="49" charset="-128"/>
              <a:sym typeface="Symbol" pitchFamily="18" charset="2"/>
            </a:endParaRPr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Exemple de requête HTTP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1DAF2555-310A-4DCB-98FA-BCFA2D9509ED}" type="slidenum">
              <a:rPr lang="fr-FR" altLang="fr-FR" sz="120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15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C73B5C-E738-4C78-B20D-79ED96DF9EBA}" type="datetime11">
              <a:rPr lang="fr-FR" smtClean="0"/>
              <a:t>10:34:04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12" name="Rectangle avec flèche vers la gauche 8">
            <a:extLst>
              <a:ext uri="{FF2B5EF4-FFF2-40B4-BE49-F238E27FC236}">
                <a16:creationId xmlns:a16="http://schemas.microsoft.com/office/drawing/2014/main" id="{3EB8BCA1-67F1-4C56-8A55-360CDFB51AFF}"/>
              </a:ext>
            </a:extLst>
          </p:cNvPr>
          <p:cNvSpPr/>
          <p:nvPr/>
        </p:nvSpPr>
        <p:spPr bwMode="auto">
          <a:xfrm>
            <a:off x="1631504" y="1768416"/>
            <a:ext cx="5976664" cy="482352"/>
          </a:xfrm>
          <a:prstGeom prst="leftArrowCallout">
            <a:avLst>
              <a:gd name="adj1" fmla="val 31786"/>
              <a:gd name="adj2" fmla="val 27040"/>
              <a:gd name="adj3" fmla="val 26031"/>
              <a:gd name="adj4" fmla="val 88817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Ligne vide, marque la fin des en-têtes</a:t>
            </a:r>
          </a:p>
        </p:txBody>
      </p:sp>
      <p:sp>
        <p:nvSpPr>
          <p:cNvPr id="13" name="Rectangle avec flèche vers la gauche 8">
            <a:extLst>
              <a:ext uri="{FF2B5EF4-FFF2-40B4-BE49-F238E27FC236}">
                <a16:creationId xmlns:a16="http://schemas.microsoft.com/office/drawing/2014/main" id="{E3B64F52-02D1-492A-97AF-3B74D059DB5E}"/>
              </a:ext>
            </a:extLst>
          </p:cNvPr>
          <p:cNvSpPr/>
          <p:nvPr/>
        </p:nvSpPr>
        <p:spPr bwMode="auto">
          <a:xfrm>
            <a:off x="1631504" y="5017748"/>
            <a:ext cx="5976664" cy="482352"/>
          </a:xfrm>
          <a:prstGeom prst="leftArrowCallout">
            <a:avLst>
              <a:gd name="adj1" fmla="val 31786"/>
              <a:gd name="adj2" fmla="val 27040"/>
              <a:gd name="adj3" fmla="val 26031"/>
              <a:gd name="adj4" fmla="val 88817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Ligne vide, marque la fin des en-têtes</a:t>
            </a:r>
          </a:p>
        </p:txBody>
      </p:sp>
      <p:sp>
        <p:nvSpPr>
          <p:cNvPr id="14" name="Accolade fermante 13">
            <a:extLst>
              <a:ext uri="{FF2B5EF4-FFF2-40B4-BE49-F238E27FC236}">
                <a16:creationId xmlns:a16="http://schemas.microsoft.com/office/drawing/2014/main" id="{FEBF0727-99A9-4687-B545-4C16837E6BCE}"/>
              </a:ext>
            </a:extLst>
          </p:cNvPr>
          <p:cNvSpPr/>
          <p:nvPr/>
        </p:nvSpPr>
        <p:spPr bwMode="auto">
          <a:xfrm>
            <a:off x="4675528" y="5532104"/>
            <a:ext cx="268343" cy="483500"/>
          </a:xfrm>
          <a:prstGeom prst="rightBrace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47B04C-983C-46D0-AE74-D1435AD675A1}"/>
              </a:ext>
            </a:extLst>
          </p:cNvPr>
          <p:cNvSpPr/>
          <p:nvPr/>
        </p:nvSpPr>
        <p:spPr bwMode="auto">
          <a:xfrm>
            <a:off x="5087888" y="5561488"/>
            <a:ext cx="4713150" cy="42473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Corps de message = charge utile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Réponses HTTP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9C74A336-25B3-427F-ACED-9011262D01B8}" type="slidenum">
              <a:rPr lang="fr-FR" altLang="fr-FR" sz="120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16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2C49DEE-A206-402C-BFD6-1491D09C12A3}" type="datetime11">
              <a:rPr lang="fr-FR" smtClean="0"/>
              <a:t>10:34:04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Réponse HTTP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HTTP/</a:t>
            </a:r>
            <a:r>
              <a:rPr lang="fr-FR" b="1" i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version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fr-FR" b="1" i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code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fr-FR" b="1" i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phrase</a:t>
            </a:r>
            <a:r>
              <a:rPr lang="fr-FR" sz="2800" b="1" dirty="0">
                <a:solidFill>
                  <a:schemeClr val="accent4"/>
                </a:solidFill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endParaRPr lang="fr-FR" b="1" i="1" dirty="0">
              <a:solidFill>
                <a:schemeClr val="accent2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Content-Type: </a:t>
            </a:r>
            <a:r>
              <a:rPr lang="fr-FR" b="1" i="1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type_mime</a:t>
            </a:r>
            <a:r>
              <a:rPr lang="fr-FR" sz="2800" b="1" dirty="0">
                <a:solidFill>
                  <a:schemeClr val="accent4"/>
                </a:solidFill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endParaRPr lang="fr-FR" b="1" i="1" dirty="0">
              <a:solidFill>
                <a:schemeClr val="accent5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[Entête: valeur</a:t>
            </a:r>
            <a:r>
              <a:rPr lang="fr-FR" sz="2800" b="1" dirty="0">
                <a:solidFill>
                  <a:schemeClr val="accent4"/>
                </a:solidFill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]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[Entête: valeur</a:t>
            </a:r>
            <a:r>
              <a:rPr lang="fr-FR" sz="2800" b="1" dirty="0">
                <a:solidFill>
                  <a:schemeClr val="accent4"/>
                </a:solidFill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]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[…</a:t>
            </a:r>
            <a:r>
              <a:rPr lang="fr-FR" sz="2800" b="1" dirty="0">
                <a:solidFill>
                  <a:schemeClr val="accent4"/>
                </a:solidFill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]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800" b="1" dirty="0">
                <a:solidFill>
                  <a:schemeClr val="accent4"/>
                </a:solidFill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endParaRPr lang="fr-FR" b="1" i="1" dirty="0">
              <a:solidFill>
                <a:schemeClr val="accent2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[</a:t>
            </a:r>
            <a:r>
              <a:rPr lang="fr-FR" sz="2800" b="1" dirty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Corps de message = charge utile</a:t>
            </a: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]</a:t>
            </a: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F40C85E6-BB67-4476-AF0B-138EF558CAB2}" type="slidenum">
              <a:rPr lang="fr-FR" altLang="fr-FR" sz="120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17</a:t>
            </a:fld>
            <a:endParaRPr lang="fr-FR" altLang="fr-FR" sz="1200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9AA513F-81F5-44DC-91E9-093C1982EE65}" type="datetime11">
              <a:rPr lang="fr-FR" smtClean="0"/>
              <a:t>10:34:04</a:t>
            </a:fld>
            <a:endParaRPr lang="fr-FR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936EF912-166A-4110-B495-4B45AB0A8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032" y="1772816"/>
            <a:ext cx="5184576" cy="510778"/>
          </a:xfrm>
          <a:prstGeom prst="wedgeRoundRectCallout">
            <a:avLst>
              <a:gd name="adj1" fmla="val -69866"/>
              <a:gd name="adj2" fmla="val 3449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Obligatoire si corps présent</a:t>
            </a:r>
          </a:p>
        </p:txBody>
      </p:sp>
      <p:sp>
        <p:nvSpPr>
          <p:cNvPr id="11" name="Rectangle avec flèche vers la gauche 8">
            <a:extLst>
              <a:ext uri="{FF2B5EF4-FFF2-40B4-BE49-F238E27FC236}">
                <a16:creationId xmlns:a16="http://schemas.microsoft.com/office/drawing/2014/main" id="{54F9F46F-ADB9-487B-B2F5-92A59465014C}"/>
              </a:ext>
            </a:extLst>
          </p:cNvPr>
          <p:cNvSpPr/>
          <p:nvPr/>
        </p:nvSpPr>
        <p:spPr bwMode="auto">
          <a:xfrm>
            <a:off x="1631504" y="3882752"/>
            <a:ext cx="5976664" cy="482352"/>
          </a:xfrm>
          <a:prstGeom prst="leftArrowCallout">
            <a:avLst>
              <a:gd name="adj1" fmla="val 31786"/>
              <a:gd name="adj2" fmla="val 27040"/>
              <a:gd name="adj3" fmla="val 26031"/>
              <a:gd name="adj4" fmla="val 88817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Ligne vide, marque la fin des en-têtes</a:t>
            </a:r>
          </a:p>
        </p:txBody>
      </p:sp>
      <p:sp>
        <p:nvSpPr>
          <p:cNvPr id="259077" name="AutoShape 5"/>
          <p:cNvSpPr>
            <a:spLocks noChangeArrowheads="1"/>
          </p:cNvSpPr>
          <p:nvPr/>
        </p:nvSpPr>
        <p:spPr bwMode="auto">
          <a:xfrm>
            <a:off x="7104112" y="3429000"/>
            <a:ext cx="4465637" cy="2808288"/>
          </a:xfrm>
          <a:prstGeom prst="wedgeRoundRectCallout">
            <a:avLst>
              <a:gd name="adj1" fmla="val 18468"/>
              <a:gd name="adj2" fmla="val -9058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Le client doit être informé de la </a:t>
            </a:r>
            <a:r>
              <a:rPr lang="fr-F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nature de la ressource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:</a:t>
            </a:r>
          </a:p>
          <a:p>
            <a:pPr lvl="1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HTML</a:t>
            </a:r>
          </a:p>
          <a:p>
            <a:pPr lvl="1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Image JPEG</a:t>
            </a:r>
          </a:p>
          <a:p>
            <a:pPr lvl="1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Doc PDF</a:t>
            </a:r>
          </a:p>
          <a:p>
            <a:pPr lvl="1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Animation Flash</a:t>
            </a:r>
          </a:p>
          <a:p>
            <a:pPr lvl="1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…</a:t>
            </a:r>
          </a:p>
        </p:txBody>
      </p:sp>
      <p:sp>
        <p:nvSpPr>
          <p:cNvPr id="259078" name="AutoShape 6"/>
          <p:cNvSpPr>
            <a:spLocks noChangeArrowheads="1"/>
          </p:cNvSpPr>
          <p:nvPr/>
        </p:nvSpPr>
        <p:spPr bwMode="auto">
          <a:xfrm>
            <a:off x="7312074" y="3544888"/>
            <a:ext cx="4230688" cy="2552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Exemples de </a:t>
            </a:r>
            <a:r>
              <a:rPr lang="fr-FR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type_mime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:</a:t>
            </a:r>
          </a:p>
          <a:p>
            <a:pPr eaLnBrk="1" hangingPunct="1">
              <a:buFontTx/>
              <a:buChar char="•"/>
              <a:defRPr/>
            </a:pP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text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/html</a:t>
            </a:r>
          </a:p>
          <a:p>
            <a:pPr eaLnBrk="1" hangingPunct="1">
              <a:buFontTx/>
              <a:buChar char="•"/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image/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jpeg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text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css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video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mpeg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59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7" grpId="0" animBg="1"/>
      <p:bldP spid="259077" grpId="1" animBg="1"/>
      <p:bldP spid="2590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623392" y="1267882"/>
            <a:ext cx="10945216" cy="4753406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Exemple de réponse HTTP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</a:rPr>
              <a:t>HTTP/1.x 200 OK</a:t>
            </a:r>
            <a:r>
              <a:rPr lang="fr-FR" sz="2800" b="1" dirty="0">
                <a:solidFill>
                  <a:schemeClr val="accent4"/>
                </a:solidFill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endParaRPr lang="fr-FR" b="1" dirty="0">
              <a:solidFill>
                <a:schemeClr val="accent2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</a:rPr>
              <a:t>Date: Mon, 25 </a:t>
            </a:r>
            <a:r>
              <a:rPr lang="fr-FR" b="1" dirty="0" err="1">
                <a:solidFill>
                  <a:schemeClr val="accent5"/>
                </a:solidFill>
                <a:latin typeface="Consolas" panose="020B0609020204030204" pitchFamily="49" charset="0"/>
              </a:rPr>
              <a:t>Apr</a:t>
            </a: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</a:rPr>
              <a:t> 2005 04:25:17 GMT</a:t>
            </a:r>
            <a:r>
              <a:rPr lang="fr-FR" sz="2800" b="1" dirty="0">
                <a:solidFill>
                  <a:schemeClr val="accent4"/>
                </a:solidFill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endParaRPr lang="fr-FR" b="1" dirty="0">
              <a:solidFill>
                <a:schemeClr val="accent5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</a:rPr>
              <a:t>Server: Apache/2.0.46 (Red Hat)</a:t>
            </a:r>
            <a:r>
              <a:rPr lang="fr-FR" sz="2800" b="1" dirty="0">
                <a:solidFill>
                  <a:schemeClr val="accent4"/>
                </a:solidFill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endParaRPr lang="fr-FR" b="1" dirty="0">
              <a:solidFill>
                <a:schemeClr val="accent5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</a:rPr>
              <a:t>X-</a:t>
            </a:r>
            <a:r>
              <a:rPr lang="fr-FR" b="1" dirty="0" err="1">
                <a:solidFill>
                  <a:schemeClr val="accent5"/>
                </a:solidFill>
                <a:latin typeface="Consolas" panose="020B0609020204030204" pitchFamily="49" charset="0"/>
              </a:rPr>
              <a:t>Powered</a:t>
            </a: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</a:rPr>
              <a:t>-By: PHP/4.3.2</a:t>
            </a:r>
            <a:r>
              <a:rPr lang="fr-FR" sz="2800" b="1" dirty="0">
                <a:solidFill>
                  <a:schemeClr val="accent4"/>
                </a:solidFill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endParaRPr lang="fr-FR" b="1" dirty="0">
              <a:solidFill>
                <a:schemeClr val="accent5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</a:rPr>
              <a:t>Content-Type: </a:t>
            </a:r>
            <a:r>
              <a:rPr lang="fr-FR" b="1" dirty="0" err="1">
                <a:solidFill>
                  <a:schemeClr val="accent5"/>
                </a:solidFill>
                <a:latin typeface="Consolas" panose="020B0609020204030204" pitchFamily="49" charset="0"/>
              </a:rPr>
              <a:t>text</a:t>
            </a: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</a:rPr>
              <a:t>/html</a:t>
            </a:r>
            <a:r>
              <a:rPr lang="fr-FR" sz="2800" b="1" dirty="0">
                <a:solidFill>
                  <a:schemeClr val="accent4"/>
                </a:solidFill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endParaRPr lang="fr-FR" b="1" dirty="0">
              <a:solidFill>
                <a:schemeClr val="accent5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800" b="1" dirty="0">
                <a:solidFill>
                  <a:schemeClr val="accent4"/>
                </a:solidFill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endParaRPr lang="fr-FR" b="1" i="1" dirty="0">
              <a:solidFill>
                <a:schemeClr val="accent2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i="1" dirty="0">
                <a:solidFill>
                  <a:schemeClr val="accent5"/>
                </a:solidFill>
                <a:latin typeface="Consolas" panose="020B0609020204030204" pitchFamily="49" charset="0"/>
              </a:rPr>
              <a:t>&lt;html&gt;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i="1" dirty="0">
                <a:solidFill>
                  <a:schemeClr val="accent5"/>
                </a:solidFill>
                <a:latin typeface="Consolas" panose="020B0609020204030204" pitchFamily="49" charset="0"/>
              </a:rPr>
              <a:t>  &lt;</a:t>
            </a:r>
            <a:r>
              <a:rPr lang="fr-FR" b="1" i="1" dirty="0" err="1">
                <a:solidFill>
                  <a:schemeClr val="accent5"/>
                </a:solidFill>
                <a:latin typeface="Consolas" panose="020B0609020204030204" pitchFamily="49" charset="0"/>
              </a:rPr>
              <a:t>head</a:t>
            </a:r>
            <a:r>
              <a:rPr lang="fr-FR" b="1" i="1" dirty="0">
                <a:solidFill>
                  <a:schemeClr val="accent5"/>
                </a:solidFill>
                <a:latin typeface="Consolas" panose="020B0609020204030204" pitchFamily="49" charset="0"/>
              </a:rPr>
              <a:t>&gt;&lt;</a:t>
            </a:r>
            <a:r>
              <a:rPr lang="fr-FR" b="1" i="1" dirty="0" err="1">
                <a:solidFill>
                  <a:schemeClr val="accent5"/>
                </a:solidFill>
                <a:latin typeface="Consolas" panose="020B0609020204030204" pitchFamily="49" charset="0"/>
              </a:rPr>
              <a:t>title</a:t>
            </a:r>
            <a:r>
              <a:rPr lang="fr-FR" b="1" i="1" dirty="0">
                <a:solidFill>
                  <a:schemeClr val="accent5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i="1" dirty="0">
                <a:solidFill>
                  <a:schemeClr val="accent5"/>
                </a:solidFill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0E8BF70C-AC8F-48BD-934B-8FD1D9B0EEC2}" type="slidenum">
              <a:rPr lang="fr-FR" altLang="fr-FR" sz="120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18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D4BAE14-F86D-48D5-A77C-1B5DB88E36E8}" type="datetime11">
              <a:rPr lang="fr-FR" smtClean="0"/>
              <a:t>10:34:04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8" name="Rectangle avec flèche vers la gauche 8">
            <a:extLst>
              <a:ext uri="{FF2B5EF4-FFF2-40B4-BE49-F238E27FC236}">
                <a16:creationId xmlns:a16="http://schemas.microsoft.com/office/drawing/2014/main" id="{30BDB114-344E-4F2C-841B-456EF25852A0}"/>
              </a:ext>
            </a:extLst>
          </p:cNvPr>
          <p:cNvSpPr/>
          <p:nvPr/>
        </p:nvSpPr>
        <p:spPr bwMode="auto">
          <a:xfrm>
            <a:off x="1631504" y="3861048"/>
            <a:ext cx="5976664" cy="482352"/>
          </a:xfrm>
          <a:prstGeom prst="leftArrowCallout">
            <a:avLst>
              <a:gd name="adj1" fmla="val 31786"/>
              <a:gd name="adj2" fmla="val 27040"/>
              <a:gd name="adj3" fmla="val 26031"/>
              <a:gd name="adj4" fmla="val 88817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Ligne vide, marque la fin des en-têtes</a:t>
            </a:r>
          </a:p>
        </p:txBody>
      </p:sp>
      <p:sp>
        <p:nvSpPr>
          <p:cNvPr id="2" name="Accolade fermante 1">
            <a:extLst>
              <a:ext uri="{FF2B5EF4-FFF2-40B4-BE49-F238E27FC236}">
                <a16:creationId xmlns:a16="http://schemas.microsoft.com/office/drawing/2014/main" id="{CB07C29B-2DB5-4BC4-85AE-7D116111AD53}"/>
              </a:ext>
            </a:extLst>
          </p:cNvPr>
          <p:cNvSpPr/>
          <p:nvPr/>
        </p:nvSpPr>
        <p:spPr bwMode="auto">
          <a:xfrm>
            <a:off x="4675528" y="4437112"/>
            <a:ext cx="268343" cy="1578492"/>
          </a:xfrm>
          <a:prstGeom prst="rightBrace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F3D289-CC26-43B8-93C4-02E53D09698F}"/>
              </a:ext>
            </a:extLst>
          </p:cNvPr>
          <p:cNvSpPr/>
          <p:nvPr/>
        </p:nvSpPr>
        <p:spPr bwMode="auto">
          <a:xfrm>
            <a:off x="5087888" y="5013176"/>
            <a:ext cx="4713150" cy="42473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Corps de message = charge utile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États des réponses HTTP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Codes à 3 chiffres + phrase</a:t>
            </a:r>
          </a:p>
          <a:p>
            <a:pPr eaLnBrk="1" hangingPunct="1">
              <a:defRPr/>
            </a:pPr>
            <a:r>
              <a:rPr lang="fr-FR" dirty="0"/>
              <a:t>1er chiffre : classe de réponse	</a:t>
            </a:r>
          </a:p>
          <a:p>
            <a:pPr lvl="1" eaLnBrk="1" hangingPunct="1">
              <a:defRPr/>
            </a:pP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</a:rPr>
              <a:t>1xx</a:t>
            </a:r>
            <a:r>
              <a:rPr lang="fr-FR" dirty="0"/>
              <a:t> : Information (HTTP 1.1)</a:t>
            </a:r>
          </a:p>
          <a:p>
            <a:pPr lvl="1" eaLnBrk="1" hangingPunct="1">
              <a:defRPr/>
            </a:pP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</a:rPr>
              <a:t>2xx</a:t>
            </a:r>
            <a:r>
              <a:rPr lang="fr-FR" dirty="0"/>
              <a:t> : Succès</a:t>
            </a:r>
          </a:p>
          <a:p>
            <a:pPr lvl="2" eaLnBrk="1" hangingPunct="1">
              <a:defRPr/>
            </a:pPr>
            <a:r>
              <a:rPr lang="fr-FR" b="1" dirty="0">
                <a:latin typeface="Consolas" panose="020B0609020204030204" pitchFamily="49" charset="0"/>
              </a:rPr>
              <a:t>200 OK</a:t>
            </a:r>
          </a:p>
          <a:p>
            <a:pPr lvl="1" eaLnBrk="1" hangingPunct="1">
              <a:defRPr/>
            </a:pP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</a:rPr>
              <a:t>3xx</a:t>
            </a:r>
            <a:r>
              <a:rPr lang="fr-FR" dirty="0"/>
              <a:t> : Redirection</a:t>
            </a:r>
          </a:p>
          <a:p>
            <a:pPr lvl="2" eaLnBrk="1" hangingPunct="1">
              <a:defRPr/>
            </a:pPr>
            <a:r>
              <a:rPr lang="fr-FR" b="1" dirty="0">
                <a:latin typeface="Consolas" panose="020B0609020204030204" pitchFamily="49" charset="0"/>
              </a:rPr>
              <a:t>304 NOT MODIFIED</a:t>
            </a:r>
          </a:p>
          <a:p>
            <a:pPr lvl="1" eaLnBrk="1" hangingPunct="1">
              <a:defRPr/>
            </a:pP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</a:rPr>
              <a:t>4xx</a:t>
            </a:r>
            <a:r>
              <a:rPr lang="fr-FR" dirty="0"/>
              <a:t> : Erreur client</a:t>
            </a:r>
          </a:p>
          <a:p>
            <a:pPr lvl="2" eaLnBrk="1" hangingPunct="1">
              <a:defRPr/>
            </a:pPr>
            <a:r>
              <a:rPr lang="fr-FR" b="1" dirty="0">
                <a:latin typeface="Consolas" panose="020B0609020204030204" pitchFamily="49" charset="0"/>
              </a:rPr>
              <a:t>403 FORBIDDEN</a:t>
            </a:r>
          </a:p>
          <a:p>
            <a:pPr lvl="2" eaLnBrk="1" hangingPunct="1">
              <a:defRPr/>
            </a:pPr>
            <a:r>
              <a:rPr lang="fr-FR" b="1" dirty="0">
                <a:latin typeface="Consolas" panose="020B0609020204030204" pitchFamily="49" charset="0"/>
              </a:rPr>
              <a:t>404 NOT FOUND</a:t>
            </a:r>
          </a:p>
          <a:p>
            <a:pPr lvl="1" eaLnBrk="1" hangingPunct="1">
              <a:defRPr/>
            </a:pP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</a:rPr>
              <a:t>5xx</a:t>
            </a:r>
            <a:r>
              <a:rPr lang="fr-FR" dirty="0"/>
              <a:t> : Erreur serveur</a:t>
            </a:r>
          </a:p>
          <a:p>
            <a:pPr lvl="2" eaLnBrk="1" hangingPunct="1">
              <a:defRPr/>
            </a:pPr>
            <a:r>
              <a:rPr lang="fr-FR" b="1" dirty="0">
                <a:latin typeface="Consolas" panose="020B0609020204030204" pitchFamily="49" charset="0"/>
              </a:rPr>
              <a:t>500 INTERNAL ERROR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A83C7F48-6AB5-4AD2-81B5-21B87F18D102}" type="slidenum">
              <a:rPr lang="fr-FR" altLang="fr-FR" sz="120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19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A97ECF9-36F5-4DBF-B9E9-D6AF7F864858}" type="datetime11">
              <a:rPr lang="fr-FR" smtClean="0"/>
              <a:t>10:34:04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Introduction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56F96115-A80F-4E60-AC2C-C24CE39144CF}" type="slidenum">
              <a:rPr lang="fr-FR" altLang="fr-FR" sz="120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5D92A8E-ACF4-439D-87AB-9451251A1E10}" type="datetime11">
              <a:rPr lang="fr-FR" smtClean="0"/>
              <a:t>10:34:03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Protocole HTTP 1.1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C8D5CE9B-C621-4B78-8FCA-1F41949BA2AF}" type="slidenum">
              <a:rPr lang="fr-FR" altLang="fr-FR" sz="120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20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6C824AF-9B52-447F-B700-867DAD5B892F}" type="datetime11">
              <a:rPr lang="fr-FR" smtClean="0"/>
              <a:t>10:34:04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Protocole HTTP 1.1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Contexte HTTP 1.0 :</a:t>
            </a:r>
          </a:p>
          <a:p>
            <a:pPr lvl="1" eaLnBrk="1" hangingPunct="1">
              <a:defRPr/>
            </a:pPr>
            <a:r>
              <a:rPr lang="fr-FR" dirty="0">
                <a:solidFill>
                  <a:schemeClr val="accent2"/>
                </a:solidFill>
              </a:rPr>
              <a:t>1 transaction </a:t>
            </a:r>
            <a:r>
              <a:rPr lang="fr-FR" dirty="0"/>
              <a:t>= </a:t>
            </a:r>
            <a:r>
              <a:rPr lang="fr-FR" dirty="0">
                <a:solidFill>
                  <a:schemeClr val="accent2"/>
                </a:solidFill>
              </a:rPr>
              <a:t>1 ressource </a:t>
            </a:r>
            <a:r>
              <a:rPr lang="fr-FR" dirty="0"/>
              <a:t>transmise</a:t>
            </a:r>
          </a:p>
          <a:p>
            <a:pPr lvl="1" eaLnBrk="1" hangingPunct="1">
              <a:defRPr/>
            </a:pPr>
            <a:r>
              <a:rPr lang="fr-FR" dirty="0">
                <a:solidFill>
                  <a:schemeClr val="accent2"/>
                </a:solidFill>
              </a:rPr>
              <a:t>Pas</a:t>
            </a:r>
            <a:r>
              <a:rPr lang="fr-FR" dirty="0"/>
              <a:t> de connexion </a:t>
            </a:r>
            <a:r>
              <a:rPr lang="fr-FR" dirty="0">
                <a:solidFill>
                  <a:schemeClr val="accent2"/>
                </a:solidFill>
              </a:rPr>
              <a:t>persistante</a:t>
            </a:r>
          </a:p>
          <a:p>
            <a:pPr lvl="1" eaLnBrk="1" hangingPunct="1">
              <a:defRPr/>
            </a:pPr>
            <a:r>
              <a:rPr lang="fr-FR" dirty="0">
                <a:solidFill>
                  <a:schemeClr val="accent2"/>
                </a:solidFill>
              </a:rPr>
              <a:t>Mauvaise</a:t>
            </a:r>
            <a:r>
              <a:rPr lang="fr-FR" dirty="0">
                <a:solidFill>
                  <a:schemeClr val="hlink"/>
                </a:solidFill>
              </a:rPr>
              <a:t> </a:t>
            </a:r>
            <a:r>
              <a:rPr lang="fr-FR" dirty="0">
                <a:solidFill>
                  <a:schemeClr val="accent2"/>
                </a:solidFill>
              </a:rPr>
              <a:t>utilisation</a:t>
            </a:r>
            <a:r>
              <a:rPr lang="fr-FR" dirty="0">
                <a:solidFill>
                  <a:schemeClr val="hlink"/>
                </a:solidFill>
              </a:rPr>
              <a:t> </a:t>
            </a:r>
            <a:r>
              <a:rPr lang="fr-FR" dirty="0"/>
              <a:t>du cache</a:t>
            </a:r>
          </a:p>
          <a:p>
            <a:pPr lvl="1" eaLnBrk="1" hangingPunct="1">
              <a:defRPr/>
            </a:pPr>
            <a:r>
              <a:rPr lang="fr-FR" dirty="0">
                <a:solidFill>
                  <a:schemeClr val="accent2"/>
                </a:solidFill>
              </a:rPr>
              <a:t>1 IP </a:t>
            </a:r>
            <a:r>
              <a:rPr lang="fr-FR" dirty="0"/>
              <a:t>= </a:t>
            </a:r>
            <a:r>
              <a:rPr lang="fr-FR" dirty="0">
                <a:solidFill>
                  <a:schemeClr val="accent2"/>
                </a:solidFill>
              </a:rPr>
              <a:t>1 serveur </a:t>
            </a:r>
            <a:r>
              <a:rPr lang="fr-FR" dirty="0"/>
              <a:t>Web</a:t>
            </a:r>
          </a:p>
          <a:p>
            <a:pPr eaLnBrk="1" hangingPunct="1">
              <a:defRPr/>
            </a:pPr>
            <a:r>
              <a:rPr lang="fr-FR" dirty="0"/>
              <a:t>Améliorations HTTP 1.1 :</a:t>
            </a:r>
          </a:p>
          <a:p>
            <a:pPr lvl="1" eaLnBrk="1" hangingPunct="1">
              <a:defRPr/>
            </a:pPr>
            <a:r>
              <a:rPr lang="fr-FR" dirty="0">
                <a:solidFill>
                  <a:schemeClr val="accent2"/>
                </a:solidFill>
              </a:rPr>
              <a:t>1 transaction </a:t>
            </a:r>
            <a:r>
              <a:rPr lang="fr-FR" dirty="0"/>
              <a:t>persistante = </a:t>
            </a:r>
            <a:r>
              <a:rPr lang="fr-FR" i="1" dirty="0">
                <a:solidFill>
                  <a:schemeClr val="accent2"/>
                </a:solidFill>
              </a:rPr>
              <a:t>X</a:t>
            </a:r>
            <a:r>
              <a:rPr lang="fr-FR" dirty="0">
                <a:solidFill>
                  <a:schemeClr val="accent2"/>
                </a:solidFill>
              </a:rPr>
              <a:t> ressources </a:t>
            </a:r>
            <a:r>
              <a:rPr lang="fr-FR" dirty="0"/>
              <a:t>transmises</a:t>
            </a:r>
          </a:p>
          <a:p>
            <a:pPr lvl="1" eaLnBrk="1" hangingPunct="1">
              <a:defRPr/>
            </a:pPr>
            <a:r>
              <a:rPr lang="fr-FR" dirty="0"/>
              <a:t>Connexion </a:t>
            </a:r>
            <a:r>
              <a:rPr lang="fr-FR" dirty="0">
                <a:solidFill>
                  <a:schemeClr val="accent2"/>
                </a:solidFill>
              </a:rPr>
              <a:t>persistante</a:t>
            </a:r>
          </a:p>
          <a:p>
            <a:pPr lvl="1" eaLnBrk="1" hangingPunct="1">
              <a:defRPr/>
            </a:pPr>
            <a:r>
              <a:rPr lang="fr-FR" dirty="0">
                <a:solidFill>
                  <a:schemeClr val="accent2"/>
                </a:solidFill>
              </a:rPr>
              <a:t>Standardisation</a:t>
            </a:r>
            <a:r>
              <a:rPr lang="fr-FR" dirty="0"/>
              <a:t> du cache</a:t>
            </a:r>
          </a:p>
          <a:p>
            <a:pPr lvl="1" eaLnBrk="1" hangingPunct="1">
              <a:defRPr/>
            </a:pPr>
            <a:r>
              <a:rPr lang="fr-FR" dirty="0"/>
              <a:t>Découpage d'une ressource (</a:t>
            </a:r>
            <a:r>
              <a:rPr lang="fr-FR" dirty="0" err="1"/>
              <a:t>chunk</a:t>
            </a:r>
            <a:r>
              <a:rPr lang="fr-FR" dirty="0"/>
              <a:t> </a:t>
            </a:r>
            <a:r>
              <a:rPr lang="fr-FR" dirty="0" err="1"/>
              <a:t>encoding</a:t>
            </a:r>
            <a:r>
              <a:rPr lang="fr-FR" dirty="0"/>
              <a:t>)</a:t>
            </a:r>
          </a:p>
          <a:p>
            <a:pPr lvl="1" eaLnBrk="1" hangingPunct="1">
              <a:defRPr/>
            </a:pPr>
            <a:r>
              <a:rPr lang="fr-FR" dirty="0">
                <a:solidFill>
                  <a:schemeClr val="accent2"/>
                </a:solidFill>
              </a:rPr>
              <a:t>1 IP </a:t>
            </a:r>
            <a:r>
              <a:rPr lang="fr-FR" dirty="0"/>
              <a:t>= </a:t>
            </a:r>
            <a:r>
              <a:rPr lang="fr-FR" i="1" dirty="0">
                <a:solidFill>
                  <a:schemeClr val="accent2"/>
                </a:solidFill>
              </a:rPr>
              <a:t>X</a:t>
            </a:r>
            <a:r>
              <a:rPr lang="fr-FR" dirty="0">
                <a:solidFill>
                  <a:schemeClr val="hlink"/>
                </a:solidFill>
              </a:rPr>
              <a:t> </a:t>
            </a:r>
            <a:r>
              <a:rPr lang="fr-FR" dirty="0">
                <a:solidFill>
                  <a:schemeClr val="accent2"/>
                </a:solidFill>
              </a:rPr>
              <a:t>serveurs</a:t>
            </a:r>
            <a:r>
              <a:rPr lang="fr-FR" dirty="0"/>
              <a:t> Web (proxy, serveurs virtuels)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D50611E7-E0B0-4506-A407-91ADBDA7D8FF}" type="slidenum">
              <a:rPr lang="fr-FR" altLang="fr-FR" sz="120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21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EF39BB2-1EBF-4F90-81A0-54CEB5830AAB}" type="datetime11">
              <a:rPr lang="fr-FR" smtClean="0"/>
              <a:t>10:34:04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Protocole HTTP 1.1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Contraintes du client :</a:t>
            </a:r>
          </a:p>
          <a:p>
            <a:pPr lvl="1" eaLnBrk="1" hangingPunct="1">
              <a:defRPr/>
            </a:pPr>
            <a:r>
              <a:rPr lang="fr-FR" sz="2800" dirty="0"/>
              <a:t>inclure l'en-tête </a:t>
            </a: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</a:rPr>
              <a:t>Host</a:t>
            </a:r>
            <a:r>
              <a:rPr lang="fr-FR" sz="2800" dirty="0">
                <a:solidFill>
                  <a:schemeClr val="accent2"/>
                </a:solidFill>
                <a:latin typeface="Consolas" panose="020B0609020204030204" pitchFamily="49" charset="0"/>
              </a:rPr>
              <a:t>:</a:t>
            </a:r>
            <a:r>
              <a:rPr lang="fr-FR" sz="2800" dirty="0"/>
              <a:t> à chacune des requêtes.</a:t>
            </a:r>
            <a:br>
              <a:rPr lang="fr-FR" sz="2800" dirty="0"/>
            </a:br>
            <a:r>
              <a:rPr lang="fr-FR" sz="2800" dirty="0"/>
              <a:t>Le serveur physique doit savoir quel serveur virtuel interroger</a:t>
            </a:r>
          </a:p>
          <a:p>
            <a:pPr lvl="1" eaLnBrk="1" hangingPunct="1">
              <a:defRPr/>
            </a:pPr>
            <a:r>
              <a:rPr lang="fr-FR" sz="2800" dirty="0"/>
              <a:t>accepter des réponses avec des données encodées de type </a:t>
            </a:r>
            <a:r>
              <a:rPr lang="fr-FR" sz="28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chunked</a:t>
            </a:r>
            <a:endParaRPr lang="fr-FR" sz="2800" b="1" dirty="0">
              <a:solidFill>
                <a:schemeClr val="accent2"/>
              </a:solidFill>
              <a:latin typeface="Consolas" panose="020B0609020204030204" pitchFamily="49" charset="0"/>
            </a:endParaRPr>
          </a:p>
          <a:p>
            <a:pPr lvl="1" eaLnBrk="1" hangingPunct="1">
              <a:defRPr/>
            </a:pPr>
            <a:r>
              <a:rPr lang="fr-FR" sz="2800" dirty="0"/>
              <a:t>supporter les connexions persistantes,</a:t>
            </a:r>
            <a:br>
              <a:rPr lang="fr-FR" sz="2800" dirty="0"/>
            </a:br>
            <a:r>
              <a:rPr lang="fr-FR" sz="2800" dirty="0"/>
              <a:t>ou inclure l'en-tête </a:t>
            </a: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</a:rPr>
              <a:t>Connection</a:t>
            </a:r>
            <a:r>
              <a:rPr lang="fr-FR" sz="2800" dirty="0">
                <a:solidFill>
                  <a:schemeClr val="accent2"/>
                </a:solidFill>
                <a:latin typeface="Consolas" panose="020B0609020204030204" pitchFamily="49" charset="0"/>
              </a:rPr>
              <a:t>: </a:t>
            </a: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</a:rPr>
              <a:t>close</a:t>
            </a:r>
            <a:r>
              <a:rPr lang="fr-FR" sz="2800" dirty="0">
                <a:solidFill>
                  <a:schemeClr val="accent2"/>
                </a:solidFill>
              </a:rPr>
              <a:t> </a:t>
            </a:r>
            <a:r>
              <a:rPr lang="fr-FR" sz="2800" dirty="0"/>
              <a:t>à chacune des requêtes</a:t>
            </a:r>
          </a:p>
          <a:p>
            <a:pPr lvl="1" eaLnBrk="1" hangingPunct="1">
              <a:defRPr/>
            </a:pPr>
            <a:r>
              <a:rPr lang="fr-FR" sz="2800" dirty="0"/>
              <a:t>supporter la réponse </a:t>
            </a: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</a:rPr>
              <a:t>100</a:t>
            </a:r>
            <a:r>
              <a:rPr lang="fr-FR" sz="2800" dirty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</a:rPr>
              <a:t>Continue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4306E19D-DBCB-4315-9FF1-0300126F29B6}" type="slidenum">
              <a:rPr lang="fr-FR" altLang="fr-FR" sz="120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22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F103460-6E27-44F8-9EF3-F7E470ED350D}" type="datetime11">
              <a:rPr lang="fr-FR" smtClean="0"/>
              <a:t>10:34:04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Requête HTTP 1.1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</a:rPr>
              <a:t>GET|POST|HEAD </a:t>
            </a:r>
            <a:r>
              <a:rPr lang="fr-FR" b="1" i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chemin_de_la_ressource</a:t>
            </a:r>
            <a:r>
              <a:rPr lang="fr-FR" b="1" i="1" dirty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</a:rPr>
              <a:t>HTTP/1.1</a:t>
            </a:r>
            <a:r>
              <a:rPr lang="fr-FR" sz="2800" b="1" dirty="0">
                <a:solidFill>
                  <a:schemeClr val="accent4"/>
                </a:solidFill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endParaRPr lang="fr-FR" b="1" dirty="0">
              <a:solidFill>
                <a:schemeClr val="accent2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</a:rPr>
              <a:t>Host: </a:t>
            </a:r>
            <a:r>
              <a:rPr lang="fr-FR" b="1" i="1" dirty="0">
                <a:solidFill>
                  <a:schemeClr val="accent5"/>
                </a:solidFill>
                <a:latin typeface="Consolas" panose="020B0609020204030204" pitchFamily="49" charset="0"/>
              </a:rPr>
              <a:t>hôte</a:t>
            </a:r>
            <a:r>
              <a:rPr lang="fr-FR" sz="2800" b="1" dirty="0">
                <a:solidFill>
                  <a:schemeClr val="accent4"/>
                </a:solidFill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endParaRPr lang="fr-FR" b="1" i="1" dirty="0">
              <a:solidFill>
                <a:schemeClr val="accent5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</a:rPr>
              <a:t>User-Agent: </a:t>
            </a:r>
            <a:r>
              <a:rPr lang="fr-FR" b="1" i="1" dirty="0">
                <a:solidFill>
                  <a:schemeClr val="accent5"/>
                </a:solidFill>
                <a:latin typeface="Consolas" panose="020B0609020204030204" pitchFamily="49" charset="0"/>
              </a:rPr>
              <a:t>agent</a:t>
            </a:r>
            <a:r>
              <a:rPr lang="fr-FR" sz="2800" b="1" dirty="0">
                <a:solidFill>
                  <a:schemeClr val="accent4"/>
                </a:solidFill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endParaRPr lang="fr-FR" b="1" i="1" dirty="0">
              <a:solidFill>
                <a:schemeClr val="accent5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</a:rPr>
              <a:t>[header</a:t>
            </a:r>
            <a:r>
              <a:rPr lang="fr-FR" sz="2800" b="1" dirty="0">
                <a:solidFill>
                  <a:schemeClr val="accent4"/>
                </a:solidFill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</a:rPr>
              <a:t>]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</a:rPr>
              <a:t>[header</a:t>
            </a:r>
            <a:r>
              <a:rPr lang="fr-FR" sz="2800" b="1" dirty="0">
                <a:solidFill>
                  <a:schemeClr val="accent4"/>
                </a:solidFill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</a:rPr>
              <a:t>]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</a:rPr>
              <a:t>[…</a:t>
            </a:r>
            <a:r>
              <a:rPr lang="fr-FR" sz="2800" b="1" dirty="0">
                <a:solidFill>
                  <a:schemeClr val="accent4"/>
                </a:solidFill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</a:rPr>
              <a:t>]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800" b="1" dirty="0">
                <a:solidFill>
                  <a:schemeClr val="accent4"/>
                </a:solidFill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endParaRPr lang="fr-FR" b="1" i="1" dirty="0">
              <a:solidFill>
                <a:schemeClr val="accent2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</a:rPr>
              <a:t>[</a:t>
            </a:r>
            <a:r>
              <a:rPr lang="fr-FR" sz="2800" b="1" dirty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Corps de message = charge utile</a:t>
            </a: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9A4FA6DB-74C0-4480-879C-255A87C9AEF7}" type="slidenum">
              <a:rPr lang="fr-FR" altLang="fr-FR" sz="120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23</a:t>
            </a:fld>
            <a:endParaRPr lang="fr-FR" altLang="fr-FR" sz="120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2A6CB8-3877-4139-A5BD-C78F96E2ABE6}" type="datetime11">
              <a:rPr lang="fr-FR" smtClean="0"/>
              <a:t>10:34:04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257028" name="AutoShape 4"/>
          <p:cNvSpPr>
            <a:spLocks noChangeArrowheads="1"/>
          </p:cNvSpPr>
          <p:nvPr/>
        </p:nvSpPr>
        <p:spPr bwMode="auto">
          <a:xfrm>
            <a:off x="6383338" y="1782763"/>
            <a:ext cx="2093492" cy="510778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Obligatoire</a:t>
            </a:r>
          </a:p>
        </p:txBody>
      </p:sp>
      <p:sp>
        <p:nvSpPr>
          <p:cNvPr id="257029" name="AutoShape 5"/>
          <p:cNvSpPr>
            <a:spLocks noChangeArrowheads="1"/>
          </p:cNvSpPr>
          <p:nvPr/>
        </p:nvSpPr>
        <p:spPr bwMode="auto">
          <a:xfrm>
            <a:off x="6383338" y="2344738"/>
            <a:ext cx="1920287" cy="510778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Netiquette</a:t>
            </a:r>
          </a:p>
        </p:txBody>
      </p:sp>
      <p:sp>
        <p:nvSpPr>
          <p:cNvPr id="9" name="Rectangle avec flèche vers la gauche 8">
            <a:extLst>
              <a:ext uri="{FF2B5EF4-FFF2-40B4-BE49-F238E27FC236}">
                <a16:creationId xmlns:a16="http://schemas.microsoft.com/office/drawing/2014/main" id="{D028F1FC-CA01-43D4-A286-211E754D2D95}"/>
              </a:ext>
            </a:extLst>
          </p:cNvPr>
          <p:cNvSpPr/>
          <p:nvPr/>
        </p:nvSpPr>
        <p:spPr bwMode="auto">
          <a:xfrm>
            <a:off x="1631504" y="4365104"/>
            <a:ext cx="5976664" cy="482352"/>
          </a:xfrm>
          <a:prstGeom prst="leftArrowCallout">
            <a:avLst>
              <a:gd name="adj1" fmla="val 31786"/>
              <a:gd name="adj2" fmla="val 27040"/>
              <a:gd name="adj3" fmla="val 26031"/>
              <a:gd name="adj4" fmla="val 88817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Ligne vide, marque la fin des en-têtes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Formulaires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95039C82-9B74-4D66-A3EB-0231AFB963EE}" type="slidenum">
              <a:rPr lang="fr-FR" altLang="fr-FR" sz="120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24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5C27C7B-F921-4475-8485-481B93C0E3EB}" type="datetime11">
              <a:rPr lang="fr-FR" smtClean="0"/>
              <a:t>10:34:04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623392" y="2492896"/>
            <a:ext cx="10945216" cy="108012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Soumission de formulaires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latin typeface="Consolas" panose="020B0609020204030204" pitchFamily="49" charset="0"/>
              </a:rPr>
              <a:t>&lt;</a:t>
            </a:r>
            <a:r>
              <a:rPr lang="fr-FR" b="1" dirty="0" err="1">
                <a:latin typeface="Consolas" panose="020B0609020204030204" pitchFamily="49" charset="0"/>
              </a:rPr>
              <a:t>form</a:t>
            </a:r>
            <a:r>
              <a:rPr lang="fr-FR" b="1" dirty="0">
                <a:latin typeface="Consolas" panose="020B0609020204030204" pitchFamily="49" charset="0"/>
              </a:rPr>
              <a:t> action="form.php" </a:t>
            </a:r>
            <a:r>
              <a:rPr lang="fr-FR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method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</a:rPr>
              <a:t>="GET"</a:t>
            </a:r>
            <a:r>
              <a:rPr lang="fr-FR" b="1" dirty="0">
                <a:latin typeface="Consolas" panose="020B0609020204030204" pitchFamily="49" charset="0"/>
              </a:rPr>
              <a:t>&gt;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fr-FR" sz="800" i="1" dirty="0"/>
          </a:p>
          <a:p>
            <a:pPr marL="533400" indent="-533400">
              <a:buNone/>
              <a:defRPr/>
            </a:pPr>
            <a:r>
              <a:rPr lang="fr-FR" i="1" dirty="0"/>
              <a:t>Requête HTTP si envoi du formulaire  :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latin typeface="Consolas" panose="020B0609020204030204" pitchFamily="49" charset="0"/>
              </a:rPr>
              <a:t>GET form.php?</a:t>
            </a:r>
            <a:r>
              <a:rPr lang="fr-FR" b="1" dirty="0">
                <a:solidFill>
                  <a:schemeClr val="accent4"/>
                </a:solidFill>
                <a:latin typeface="Consolas" panose="020B0609020204030204" pitchFamily="49" charset="0"/>
              </a:rPr>
              <a:t>p1=X&amp;p2=Y</a:t>
            </a:r>
            <a:r>
              <a:rPr lang="fr-FR" b="1" dirty="0">
                <a:latin typeface="Consolas" panose="020B0609020204030204" pitchFamily="49" charset="0"/>
              </a:rPr>
              <a:t> HTTP/1.0</a:t>
            </a:r>
            <a:r>
              <a:rPr lang="fr-FR" sz="2800" b="1" dirty="0">
                <a:solidFill>
                  <a:schemeClr val="accent4"/>
                </a:solidFill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endParaRPr lang="fr-FR" b="1" dirty="0">
              <a:latin typeface="Consolas" panose="020B0609020204030204" pitchFamily="49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r>
              <a:rPr lang="fr-FR" sz="2800" b="1" dirty="0">
                <a:solidFill>
                  <a:schemeClr val="accent4"/>
                </a:solidFill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endParaRPr lang="fr-FR" b="1" i="1" dirty="0">
              <a:latin typeface="Consolas" panose="020B0609020204030204" pitchFamily="49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fr-FR" dirty="0">
              <a:cs typeface="Arial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fr-FR" dirty="0">
              <a:cs typeface="Arial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fr-FR" dirty="0">
              <a:cs typeface="Arial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fr-FR" dirty="0">
              <a:cs typeface="Arial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r>
              <a:rPr lang="fr-FR" dirty="0"/>
              <a:t>Traduit dans l'URL : 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http://serveur.fr/form.php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?p1=X&amp;p2=Y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r>
              <a:rPr lang="fr-FR" dirty="0"/>
              <a:t>Peut donc être mis en favori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F1E0E1AA-DC40-4B77-A892-BB5510652D6B}" type="slidenum">
              <a:rPr lang="fr-FR" altLang="fr-FR" sz="120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25</a:t>
            </a:fld>
            <a:endParaRPr lang="fr-FR" altLang="fr-FR" sz="120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C9D19A-E37B-42FF-AD15-B43AEF064D06}" type="datetime11">
              <a:rPr lang="fr-FR" smtClean="0"/>
              <a:t>10:34:04</a:t>
            </a:fld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3575720" y="4365104"/>
            <a:ext cx="7992888" cy="1077913"/>
          </a:xfrm>
          <a:prstGeom prst="wedgeRoundRectCallout">
            <a:avLst>
              <a:gd name="adj1" fmla="val -35045"/>
              <a:gd name="adj2" fmla="val -18654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Valeurs saisies dans le formulaire :</a:t>
            </a:r>
          </a:p>
          <a:p>
            <a:pPr eaLnBrk="1" hangingPunct="1"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Couples </a:t>
            </a:r>
            <a:r>
              <a:rPr lang="fr-F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charset="0"/>
              </a:rPr>
              <a:t>nomChamp</a:t>
            </a:r>
            <a:r>
              <a:rPr lang="fr-F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charset="0"/>
              </a:rPr>
              <a:t>=</a:t>
            </a:r>
            <a:r>
              <a:rPr lang="fr-F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charset="0"/>
              </a:rPr>
              <a:t>valEncodée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séparés par </a:t>
            </a:r>
            <a:r>
              <a:rPr lang="fr-F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charset="0"/>
              </a:rPr>
              <a:t>&amp;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623392" y="2492896"/>
            <a:ext cx="10945216" cy="259228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Soumission de formulaires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latin typeface="Consolas" panose="020B0609020204030204" pitchFamily="49" charset="0"/>
              </a:rPr>
              <a:t>&lt;form action="form.php" 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</a:rPr>
              <a:t>method="POST"</a:t>
            </a:r>
            <a:r>
              <a:rPr lang="fr-FR" b="1" dirty="0">
                <a:latin typeface="Consolas" panose="020B0609020204030204" pitchFamily="49" charset="0"/>
              </a:rPr>
              <a:t>&gt;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fr-FR" sz="800" i="1" dirty="0"/>
          </a:p>
          <a:p>
            <a:pPr marL="533400" indent="-533400">
              <a:buNone/>
              <a:defRPr/>
            </a:pPr>
            <a:r>
              <a:rPr lang="fr-FR" i="1" dirty="0"/>
              <a:t>Requête HTTP si envoi du formulaire :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r>
              <a:rPr lang="en-GB" b="1" dirty="0">
                <a:latin typeface="Consolas" panose="020B0609020204030204" pitchFamily="49" charset="0"/>
              </a:rPr>
              <a:t>POST </a:t>
            </a:r>
            <a:r>
              <a:rPr lang="fr-FR" b="1" dirty="0">
                <a:latin typeface="Consolas" panose="020B0609020204030204" pitchFamily="49" charset="0"/>
              </a:rPr>
              <a:t>form.php</a:t>
            </a:r>
            <a:r>
              <a:rPr lang="en-GB" b="1" dirty="0">
                <a:latin typeface="Consolas" panose="020B0609020204030204" pitchFamily="49" charset="0"/>
              </a:rPr>
              <a:t> HTTP/1.0</a:t>
            </a:r>
            <a:r>
              <a:rPr lang="fr-FR" sz="2800" b="1" dirty="0">
                <a:solidFill>
                  <a:schemeClr val="accent4"/>
                </a:solidFill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endParaRPr lang="en-GB" b="1" dirty="0">
              <a:latin typeface="Consolas" panose="020B0609020204030204" pitchFamily="49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latin typeface="Consolas" panose="020B0609020204030204" pitchFamily="49" charset="0"/>
              </a:rPr>
              <a:t>Content-Type: application/x-www-</a:t>
            </a:r>
            <a:r>
              <a:rPr lang="fr-FR" b="1" dirty="0" err="1">
                <a:latin typeface="Consolas" panose="020B0609020204030204" pitchFamily="49" charset="0"/>
              </a:rPr>
              <a:t>form</a:t>
            </a:r>
            <a:r>
              <a:rPr lang="fr-FR" b="1" dirty="0">
                <a:latin typeface="Consolas" panose="020B0609020204030204" pitchFamily="49" charset="0"/>
              </a:rPr>
              <a:t>-</a:t>
            </a:r>
            <a:r>
              <a:rPr lang="fr-FR" b="1" dirty="0" err="1">
                <a:latin typeface="Consolas" panose="020B0609020204030204" pitchFamily="49" charset="0"/>
              </a:rPr>
              <a:t>urlencoded</a:t>
            </a:r>
            <a:r>
              <a:rPr lang="fr-FR" sz="2800" b="1" dirty="0">
                <a:solidFill>
                  <a:schemeClr val="accent4"/>
                </a:solidFill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endParaRPr lang="fr-FR" b="1" dirty="0">
              <a:latin typeface="Consolas" panose="020B0609020204030204" pitchFamily="49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latin typeface="Consolas" panose="020B0609020204030204" pitchFamily="49" charset="0"/>
              </a:rPr>
              <a:t>Content-Length: 9</a:t>
            </a:r>
            <a:r>
              <a:rPr lang="fr-FR" sz="2800" b="1" dirty="0">
                <a:solidFill>
                  <a:schemeClr val="accent4"/>
                </a:solidFill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endParaRPr lang="fr-FR" b="1" dirty="0">
              <a:latin typeface="Consolas" panose="020B0609020204030204" pitchFamily="49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r>
              <a:rPr lang="fr-FR" sz="2800" b="1" dirty="0">
                <a:solidFill>
                  <a:schemeClr val="accent4"/>
                </a:solidFill>
                <a:latin typeface="Consolas" panose="020B0609020204030204" pitchFamily="49" charset="0"/>
                <a:ea typeface="MS Gothic" pitchFamily="49" charset="-128"/>
                <a:cs typeface="Courier New" pitchFamily="49" charset="0"/>
                <a:sym typeface="Symbol" pitchFamily="18" charset="2"/>
              </a:rPr>
              <a:t></a:t>
            </a:r>
            <a:endParaRPr lang="fr-FR" b="1" i="1" dirty="0">
              <a:latin typeface="Consolas" panose="020B0609020204030204" pitchFamily="49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4"/>
                </a:solidFill>
                <a:latin typeface="Consolas" panose="020B0609020204030204" pitchFamily="49" charset="0"/>
              </a:rPr>
              <a:t>p1=X&amp;p2=Y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fr-FR" dirty="0">
              <a:solidFill>
                <a:schemeClr val="hlink"/>
              </a:solidFill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r>
              <a:rPr lang="fr-FR" dirty="0"/>
              <a:t>NON traduit dans l'URL : 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http://serveur.fr/form.php</a:t>
            </a:r>
            <a:endParaRPr lang="fr-FR" dirty="0"/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r>
              <a:rPr lang="fr-FR" dirty="0"/>
              <a:t>Ne peut donc PAS être mis en favori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41B01F15-30A8-4AFB-B2A5-30527383643B}" type="slidenum">
              <a:rPr lang="fr-FR" altLang="fr-FR" sz="120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26</a:t>
            </a:fld>
            <a:endParaRPr lang="fr-FR" altLang="fr-FR" sz="120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3E5B47-8659-477E-BEDF-71BAA3B07980}" type="datetime11">
              <a:rPr lang="fr-FR" smtClean="0"/>
              <a:t>10:34:04</a:t>
            </a:fld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3575720" y="4365104"/>
            <a:ext cx="7992888" cy="1077913"/>
          </a:xfrm>
          <a:prstGeom prst="wedgeRoundRectCallout">
            <a:avLst>
              <a:gd name="adj1" fmla="val -61158"/>
              <a:gd name="adj2" fmla="val -1750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Valeurs saisies dans le formulaire :</a:t>
            </a:r>
          </a:p>
          <a:p>
            <a:pPr eaLnBrk="1" hangingPunct="1"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Couples </a:t>
            </a:r>
            <a:r>
              <a:rPr lang="fr-F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charset="0"/>
              </a:rPr>
              <a:t>nomChamp</a:t>
            </a:r>
            <a:r>
              <a:rPr lang="fr-F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charset="0"/>
              </a:rPr>
              <a:t>=</a:t>
            </a:r>
            <a:r>
              <a:rPr lang="fr-F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charset="0"/>
              </a:rPr>
              <a:t>valEncodée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séparés par </a:t>
            </a:r>
            <a:r>
              <a:rPr lang="fr-F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charset="0"/>
              </a:rPr>
              <a:t>&amp;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Encodage des données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r>
              <a:rPr lang="fr-FR" dirty="0"/>
              <a:t>HTTP : </a:t>
            </a:r>
            <a:r>
              <a:rPr lang="fr-FR" dirty="0">
                <a:sym typeface="Wingdings" pitchFamily="2" charset="2"/>
              </a:rPr>
              <a:t>ASCII 7bits (base commune à toutes les plateformes)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r>
              <a:rPr lang="fr-FR" dirty="0">
                <a:sym typeface="Wingdings" pitchFamily="2" charset="2"/>
              </a:rPr>
              <a:t>Tout caractère non ASCII 7bits doit être encodé</a:t>
            </a:r>
          </a:p>
          <a:p>
            <a:pPr marL="914400" lvl="1" indent="-457200" eaLnBrk="1" hangingPunct="1">
              <a:defRPr/>
            </a:pPr>
            <a:r>
              <a:rPr lang="fr-FR" sz="2800" dirty="0">
                <a:sym typeface="Wingdings" pitchFamily="2" charset="2"/>
              </a:rPr>
              <a:t>saisies dans les formulaires (fait par le navigateur)</a:t>
            </a:r>
          </a:p>
          <a:p>
            <a:pPr marL="914400" lvl="1" indent="-457200" eaLnBrk="1" hangingPunct="1">
              <a:defRPr/>
            </a:pPr>
            <a:r>
              <a:rPr lang="fr-FR" sz="2800" dirty="0">
                <a:sym typeface="Wingdings" pitchFamily="2" charset="2"/>
              </a:rPr>
              <a:t>URL (à faire soi-même)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r>
              <a:rPr lang="fr-FR" dirty="0">
                <a:sym typeface="Wingdings" pitchFamily="2" charset="2"/>
              </a:rPr>
              <a:t>Principe d’encodage :</a:t>
            </a:r>
          </a:p>
          <a:p>
            <a:pPr marL="914400" lvl="1" indent="-457200" eaLnBrk="1" hangingPunct="1">
              <a:defRPr/>
            </a:pPr>
            <a:r>
              <a:rPr lang="fr-FR" sz="2800" dirty="0">
                <a:sym typeface="Wingdings" pitchFamily="2" charset="2"/>
              </a:rPr>
              <a:t>Espace					</a:t>
            </a:r>
            <a:r>
              <a:rPr lang="fr-FR" sz="2800" b="1" dirty="0">
                <a:latin typeface="Consolas" panose="020B0609020204030204" pitchFamily="49" charset="0"/>
                <a:sym typeface="Wingdings" pitchFamily="2" charset="2"/>
              </a:rPr>
              <a:t>+</a:t>
            </a:r>
          </a:p>
          <a:p>
            <a:pPr marL="914400" lvl="1" indent="-457200" eaLnBrk="1" hangingPunct="1">
              <a:defRPr/>
            </a:pPr>
            <a:r>
              <a:rPr lang="fr-FR" sz="2800" dirty="0">
                <a:sym typeface="Wingdings" pitchFamily="2" charset="2"/>
              </a:rPr>
              <a:t>Caractères spéciaux			</a:t>
            </a:r>
            <a:r>
              <a:rPr lang="fr-FR" sz="2800" b="1" dirty="0">
                <a:latin typeface="Consolas" panose="020B0609020204030204" pitchFamily="49" charset="0"/>
                <a:sym typeface="Wingdings" pitchFamily="2" charset="2"/>
              </a:rPr>
              <a:t>%</a:t>
            </a:r>
            <a:r>
              <a:rPr lang="fr-FR" sz="2800" b="1" i="1" dirty="0" err="1">
                <a:latin typeface="Consolas" panose="020B0609020204030204" pitchFamily="49" charset="0"/>
                <a:sym typeface="Wingdings" pitchFamily="2" charset="2"/>
              </a:rPr>
              <a:t>code_ASCII_hexa</a:t>
            </a:r>
            <a:endParaRPr lang="fr-FR" sz="2800" b="1" i="1" dirty="0">
              <a:latin typeface="Consolas" panose="020B0609020204030204" pitchFamily="49" charset="0"/>
              <a:sym typeface="Wingdings" pitchFamily="2" charset="2"/>
            </a:endParaRPr>
          </a:p>
          <a:p>
            <a:pPr marL="914400" lvl="1" indent="-457200" eaLnBrk="1" hangingPunct="1">
              <a:defRPr/>
            </a:pPr>
            <a:r>
              <a:rPr lang="fr-FR" sz="2800" dirty="0">
                <a:sym typeface="Wingdings" pitchFamily="2" charset="2"/>
              </a:rPr>
              <a:t>Caractères accentués			</a:t>
            </a:r>
            <a:r>
              <a:rPr lang="fr-FR" sz="2800" b="1" dirty="0">
                <a:latin typeface="Consolas" panose="020B0609020204030204" pitchFamily="49" charset="0"/>
                <a:sym typeface="Wingdings" pitchFamily="2" charset="2"/>
              </a:rPr>
              <a:t>%</a:t>
            </a:r>
            <a:r>
              <a:rPr lang="fr-FR" sz="2800" b="1" i="1" dirty="0" err="1">
                <a:latin typeface="Consolas" panose="020B0609020204030204" pitchFamily="49" charset="0"/>
                <a:sym typeface="Wingdings" pitchFamily="2" charset="2"/>
              </a:rPr>
              <a:t>code_ASCII_hexa</a:t>
            </a:r>
            <a:endParaRPr lang="fr-FR" sz="2800" b="1" i="1" dirty="0">
              <a:latin typeface="Consolas" panose="020B0609020204030204" pitchFamily="49" charset="0"/>
              <a:sym typeface="Wingdings" pitchFamily="2" charset="2"/>
            </a:endParaRPr>
          </a:p>
          <a:p>
            <a:pPr marL="914400" lvl="1" indent="-457200" eaLnBrk="1" hangingPunct="1">
              <a:defRPr/>
            </a:pPr>
            <a:r>
              <a:rPr lang="fr-FR" sz="2800" dirty="0">
                <a:sym typeface="Wingdings" pitchFamily="2" charset="2"/>
              </a:rPr>
              <a:t>Exemples :	</a:t>
            </a:r>
            <a:r>
              <a:rPr lang="fr-FR" sz="2800" b="1" dirty="0"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ô  %F4</a:t>
            </a:r>
          </a:p>
          <a:p>
            <a:pPr marL="914400" lvl="1" indent="-457200" eaLnBrk="1" hangingPunct="1">
              <a:buFont typeface="Wingdings" panose="05000000000000000000" pitchFamily="2" charset="2"/>
              <a:buNone/>
              <a:defRPr/>
            </a:pPr>
            <a:r>
              <a:rPr lang="fr-FR" sz="2800" b="1" dirty="0">
                <a:sym typeface="Wingdings" pitchFamily="2" charset="2"/>
              </a:rPr>
              <a:t>			</a:t>
            </a:r>
            <a:r>
              <a:rPr lang="fr-FR" sz="2800" b="1" dirty="0"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[  %5B</a:t>
            </a:r>
          </a:p>
          <a:p>
            <a:pPr marL="914400" lvl="1" indent="-457200" eaLnBrk="1" hangingPunct="1">
              <a:defRPr/>
            </a:pPr>
            <a:endParaRPr lang="fr-FR" sz="2800" b="1" dirty="0">
              <a:latin typeface="Consolas" panose="020B0609020204030204" pitchFamily="49" charset="0"/>
              <a:cs typeface="Courier New" pitchFamily="49" charset="0"/>
              <a:sym typeface="Wingdings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CEC2D1CD-4FEB-4349-B0A5-9D4160630949}" type="slidenum">
              <a:rPr lang="fr-FR" altLang="fr-FR" sz="120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27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EA4F347-75E4-46F5-831D-D58723BBCE75}" type="datetime11">
              <a:rPr lang="fr-FR" smtClean="0"/>
              <a:t>10:34:04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Cookies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B46573FB-5122-459B-A9E0-D0FFD7F65874}" type="slidenum">
              <a:rPr lang="fr-FR" altLang="fr-FR" sz="120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28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4BBC6DE-C29E-4FFA-AFA7-09FED3740311}" type="datetime11">
              <a:rPr lang="fr-FR" smtClean="0"/>
              <a:t>10:34:04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Cookies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dirty="0"/>
              <a:t>But 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800" dirty="0"/>
              <a:t>Éviter que le serveur « oublie le client »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800" dirty="0"/>
              <a:t>Maintenir un « mode connecté » (= session)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800" dirty="0"/>
              <a:t>Rendre transparent un échange client / serveur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800" dirty="0"/>
              <a:t>Exemple e-commerce : ajouter des articles au panier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sz="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fr-FR" dirty="0"/>
              <a:t>Serveur (en-tête de réponse HTTP) 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sz="2800" b="1" dirty="0">
                <a:latin typeface="Consolas" panose="020B0609020204030204" pitchFamily="49" charset="0"/>
              </a:rPr>
              <a:t>Set-Cookie: </a:t>
            </a:r>
            <a:r>
              <a:rPr lang="fr-FR" sz="2800" b="1" i="1" dirty="0">
                <a:latin typeface="Consolas" panose="020B0609020204030204" pitchFamily="49" charset="0"/>
              </a:rPr>
              <a:t>var</a:t>
            </a:r>
            <a:r>
              <a:rPr lang="fr-FR" sz="2800" b="1" dirty="0">
                <a:latin typeface="Consolas" panose="020B0609020204030204" pitchFamily="49" charset="0"/>
              </a:rPr>
              <a:t>=</a:t>
            </a:r>
            <a:r>
              <a:rPr lang="fr-FR" sz="2800" b="1" i="1" dirty="0">
                <a:latin typeface="Consolas" panose="020B0609020204030204" pitchFamily="49" charset="0"/>
              </a:rPr>
              <a:t>val</a:t>
            </a:r>
            <a:r>
              <a:rPr lang="fr-FR" sz="2800" b="1" i="1" dirty="0">
                <a:solidFill>
                  <a:schemeClr val="accent2"/>
                </a:solidFill>
                <a:latin typeface="Consolas" panose="020B0609020204030204" pitchFamily="49" charset="0"/>
              </a:rPr>
              <a:t>[</a:t>
            </a:r>
            <a:r>
              <a:rPr lang="fr-FR" sz="2800" b="1" dirty="0">
                <a:latin typeface="Consolas" panose="020B0609020204030204" pitchFamily="49" charset="0"/>
              </a:rPr>
              <a:t>; expires=</a:t>
            </a:r>
            <a:r>
              <a:rPr lang="fr-FR" sz="2800" b="1" i="1" dirty="0">
                <a:latin typeface="Consolas" panose="020B0609020204030204" pitchFamily="49" charset="0"/>
              </a:rPr>
              <a:t>date</a:t>
            </a:r>
            <a:r>
              <a:rPr lang="fr-FR" sz="2800" b="1" dirty="0">
                <a:latin typeface="Consolas" panose="020B0609020204030204" pitchFamily="49" charset="0"/>
              </a:rPr>
              <a:t>; </a:t>
            </a:r>
            <a:r>
              <a:rPr lang="fr-FR" sz="2800" b="1" dirty="0" err="1">
                <a:latin typeface="Consolas" panose="020B0609020204030204" pitchFamily="49" charset="0"/>
              </a:rPr>
              <a:t>path</a:t>
            </a:r>
            <a:r>
              <a:rPr lang="fr-FR" sz="2800" b="1" dirty="0">
                <a:latin typeface="Consolas" panose="020B0609020204030204" pitchFamily="49" charset="0"/>
              </a:rPr>
              <a:t>=</a:t>
            </a:r>
            <a:r>
              <a:rPr lang="fr-FR" sz="2800" b="1" i="1" dirty="0">
                <a:latin typeface="Consolas" panose="020B0609020204030204" pitchFamily="49" charset="0"/>
              </a:rPr>
              <a:t>chemin</a:t>
            </a:r>
            <a:r>
              <a:rPr lang="fr-FR" sz="2800" b="1" dirty="0">
                <a:latin typeface="Consolas" panose="020B0609020204030204" pitchFamily="49" charset="0"/>
              </a:rPr>
              <a:t>; </a:t>
            </a:r>
            <a:r>
              <a:rPr lang="fr-FR" sz="2800" b="1" dirty="0" err="1">
                <a:latin typeface="Consolas" panose="020B0609020204030204" pitchFamily="49" charset="0"/>
              </a:rPr>
              <a:t>domain</a:t>
            </a:r>
            <a:r>
              <a:rPr lang="fr-FR" sz="2800" b="1" dirty="0">
                <a:latin typeface="Consolas" panose="020B0609020204030204" pitchFamily="49" charset="0"/>
              </a:rPr>
              <a:t>=</a:t>
            </a:r>
            <a:r>
              <a:rPr lang="fr-FR" sz="2800" b="1" i="1" dirty="0">
                <a:latin typeface="Consolas" panose="020B0609020204030204" pitchFamily="49" charset="0"/>
              </a:rPr>
              <a:t>domaine</a:t>
            </a:r>
            <a:r>
              <a:rPr lang="fr-FR" sz="2800" b="1" i="1" dirty="0">
                <a:solidFill>
                  <a:schemeClr val="accent2"/>
                </a:solidFill>
                <a:latin typeface="Consolas" panose="020B0609020204030204" pitchFamily="49" charset="0"/>
              </a:rPr>
              <a:t>]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r-FR" sz="800" b="1" i="1" dirty="0"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dirty="0"/>
              <a:t>Client (en-tête de requête HTTP) 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sz="2800" b="1" dirty="0">
                <a:latin typeface="Consolas" panose="020B0609020204030204" pitchFamily="49" charset="0"/>
              </a:rPr>
              <a:t>Cookie: </a:t>
            </a:r>
            <a:r>
              <a:rPr lang="fr-FR" sz="2800" b="1" i="1" dirty="0">
                <a:latin typeface="Consolas" panose="020B0609020204030204" pitchFamily="49" charset="0"/>
              </a:rPr>
              <a:t>var</a:t>
            </a:r>
            <a:r>
              <a:rPr lang="fr-FR" sz="2800" b="1" dirty="0">
                <a:latin typeface="Consolas" panose="020B0609020204030204" pitchFamily="49" charset="0"/>
              </a:rPr>
              <a:t>=</a:t>
            </a:r>
            <a:r>
              <a:rPr lang="fr-FR" sz="2800" b="1" i="1" dirty="0">
                <a:latin typeface="Consolas" panose="020B0609020204030204" pitchFamily="49" charset="0"/>
              </a:rPr>
              <a:t>val</a:t>
            </a:r>
            <a:r>
              <a:rPr lang="fr-FR" sz="2800" b="1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D7BF9F28-0494-47E3-8472-D25B52B9C5AD}" type="slidenum">
              <a:rPr lang="fr-FR" altLang="fr-FR" sz="120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29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1F22D9C-FFA1-4DDE-95E8-CF0DFFBE40E8}" type="datetime11">
              <a:rPr lang="fr-FR" smtClean="0"/>
              <a:t>10:34:04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Introduction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600" dirty="0"/>
              <a:t>HTTP : </a:t>
            </a:r>
            <a:r>
              <a:rPr lang="fr-FR" dirty="0">
                <a:solidFill>
                  <a:schemeClr val="bg1"/>
                </a:solidFill>
              </a:rPr>
              <a:t>H</a:t>
            </a:r>
            <a:r>
              <a:rPr lang="fr-FR" sz="2600" dirty="0"/>
              <a:t>yper</a:t>
            </a:r>
            <a:r>
              <a:rPr lang="fr-FR" dirty="0">
                <a:solidFill>
                  <a:schemeClr val="bg1"/>
                </a:solidFill>
              </a:rPr>
              <a:t>T</a:t>
            </a:r>
            <a:r>
              <a:rPr lang="fr-FR" sz="2600" dirty="0"/>
              <a:t>ext </a:t>
            </a:r>
            <a:r>
              <a:rPr lang="fr-FR" dirty="0">
                <a:solidFill>
                  <a:schemeClr val="bg1"/>
                </a:solidFill>
              </a:rPr>
              <a:t>T</a:t>
            </a:r>
            <a:r>
              <a:rPr lang="fr-FR" sz="2600" dirty="0"/>
              <a:t>ransfer </a:t>
            </a:r>
            <a:r>
              <a:rPr lang="fr-FR" dirty="0">
                <a:solidFill>
                  <a:schemeClr val="bg1"/>
                </a:solidFill>
              </a:rPr>
              <a:t>P</a:t>
            </a:r>
            <a:r>
              <a:rPr lang="fr-FR" sz="2600" dirty="0"/>
              <a:t>rotocol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600" dirty="0"/>
              <a:t>HTTP : Protocole du Web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600" dirty="0"/>
              <a:t>Protocole d'</a:t>
            </a:r>
            <a:r>
              <a:rPr lang="fr-FR" sz="2600" dirty="0">
                <a:solidFill>
                  <a:schemeClr val="bg1"/>
                </a:solidFill>
              </a:rPr>
              <a:t>échange entre client et serveur </a:t>
            </a:r>
            <a:r>
              <a:rPr lang="fr-FR" sz="2600" dirty="0"/>
              <a:t>Web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600" dirty="0"/>
              <a:t>Protocole </a:t>
            </a:r>
            <a:r>
              <a:rPr lang="fr-FR" sz="2600" dirty="0">
                <a:solidFill>
                  <a:schemeClr val="bg1"/>
                </a:solidFill>
              </a:rPr>
              <a:t>orienté ligne de caractères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sz="2600" dirty="0"/>
          </a:p>
          <a:p>
            <a:pPr eaLnBrk="1" hangingPunct="1">
              <a:lnSpc>
                <a:spcPct val="90000"/>
              </a:lnSpc>
              <a:defRPr/>
            </a:pPr>
            <a:r>
              <a:rPr lang="fr-FR" sz="2600" dirty="0"/>
              <a:t>Dans notre cas 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600" dirty="0"/>
              <a:t>Étude du protocole pour la culture</a:t>
            </a:r>
            <a:r>
              <a:rPr lang="fr-FR" dirty="0"/>
              <a:t> </a:t>
            </a:r>
            <a:r>
              <a:rPr lang="fr-FR" baseline="30000" dirty="0"/>
              <a:t>(ça rime avec torture)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600" dirty="0"/>
              <a:t>Compréhension des cookies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600" dirty="0"/>
              <a:t>Compréhension des sessions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600" dirty="0"/>
              <a:t>Utilisation avancée de PHP (côté serveur)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600" dirty="0"/>
              <a:t>Utilisation d’AJAX, </a:t>
            </a:r>
            <a:r>
              <a:rPr lang="fr-FR" sz="2600" b="1" dirty="0" err="1">
                <a:latin typeface="Consolas" panose="020B0609020204030204" pitchFamily="49" charset="0"/>
              </a:rPr>
              <a:t>fetch</a:t>
            </a:r>
            <a:endParaRPr lang="fr-FR" sz="2600" b="1" dirty="0"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666BACF4-4946-4C2F-8815-D9BE3C325B5E}" type="slidenum">
              <a:rPr lang="fr-FR" altLang="fr-FR" sz="120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40006D4-8B39-4A26-96BB-A9339C129D16}" type="datetime11">
              <a:rPr lang="fr-FR" smtClean="0"/>
              <a:t>10:34:03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Cookies, principe des échanges</a:t>
            </a:r>
          </a:p>
        </p:txBody>
      </p:sp>
      <p:sp>
        <p:nvSpPr>
          <p:cNvPr id="22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733">
                <a:solidFill>
                  <a:schemeClr val="tx1"/>
                </a:solidFill>
                <a:latin typeface="Arial" charset="0"/>
              </a:defRPr>
            </a:lvl1pPr>
            <a:lvl2pPr marL="990575" indent="-38099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523962" indent="-304792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667">
                <a:solidFill>
                  <a:schemeClr val="tx1"/>
                </a:solidFill>
                <a:latin typeface="Arial" charset="0"/>
              </a:defRPr>
            </a:lvl3pPr>
            <a:lvl4pPr marL="2133547" indent="-304792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743131" indent="-304792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3352716" indent="-3047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3962301" indent="-3047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4571886" indent="-3047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5181470" indent="-3047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F533D4DE-5ED3-4074-9EDC-586C6E47431C}" type="slidenum">
              <a:rPr lang="fr-FR" altLang="fr-FR" sz="16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30</a:t>
            </a:fld>
            <a:endParaRPr lang="fr-FR" altLang="fr-FR" sz="1600"/>
          </a:p>
        </p:txBody>
      </p:sp>
      <p:sp>
        <p:nvSpPr>
          <p:cNvPr id="23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72F6F9F-3F3B-43C9-A5C4-8BDE65959C56}" type="datetime11">
              <a:rPr lang="fr-FR" smtClean="0"/>
              <a:t>10:34:04</a:t>
            </a:fld>
            <a:endParaRPr lang="fr-FR"/>
          </a:p>
        </p:txBody>
      </p:sp>
      <p:sp>
        <p:nvSpPr>
          <p:cNvPr id="24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265218" name="AutoShape 2"/>
          <p:cNvSpPr>
            <a:spLocks noChangeArrowheads="1"/>
          </p:cNvSpPr>
          <p:nvPr/>
        </p:nvSpPr>
        <p:spPr bwMode="auto">
          <a:xfrm>
            <a:off x="2351619" y="981075"/>
            <a:ext cx="7200900" cy="5183188"/>
          </a:xfrm>
          <a:prstGeom prst="cloud">
            <a:avLst/>
          </a:prstGeom>
          <a:solidFill>
            <a:schemeClr val="accent2"/>
          </a:solidFill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fr-FR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Réseau</a:t>
            </a:r>
          </a:p>
        </p:txBody>
      </p:sp>
      <p:sp>
        <p:nvSpPr>
          <p:cNvPr id="265220" name="AutoShape 4"/>
          <p:cNvSpPr>
            <a:spLocks noChangeArrowheads="1"/>
          </p:cNvSpPr>
          <p:nvPr/>
        </p:nvSpPr>
        <p:spPr bwMode="auto">
          <a:xfrm>
            <a:off x="279400" y="1268414"/>
            <a:ext cx="2745317" cy="51133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fr-FR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Client Web</a:t>
            </a:r>
          </a:p>
          <a:p>
            <a:pPr algn="ctr" eaLnBrk="1" hangingPunct="1">
              <a:defRPr/>
            </a:pPr>
            <a:r>
              <a:rPr lang="fr-FR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(Navigateur)</a:t>
            </a:r>
          </a:p>
        </p:txBody>
      </p:sp>
      <p:sp>
        <p:nvSpPr>
          <p:cNvPr id="265221" name="AutoShape 5"/>
          <p:cNvSpPr>
            <a:spLocks noChangeArrowheads="1"/>
          </p:cNvSpPr>
          <p:nvPr/>
        </p:nvSpPr>
        <p:spPr bwMode="auto">
          <a:xfrm>
            <a:off x="9072033" y="1268414"/>
            <a:ext cx="2853267" cy="51133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fr-FR" sz="2667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Serveur Web</a:t>
            </a:r>
          </a:p>
          <a:p>
            <a:pPr algn="ctr" eaLnBrk="1" hangingPunct="1">
              <a:defRPr/>
            </a:pPr>
            <a:r>
              <a:rPr lang="fr-FR" sz="2667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(Apache)</a:t>
            </a:r>
          </a:p>
        </p:txBody>
      </p:sp>
      <p:grpSp>
        <p:nvGrpSpPr>
          <p:cNvPr id="36873" name="Group 6"/>
          <p:cNvGrpSpPr>
            <a:grpSpLocks/>
          </p:cNvGrpSpPr>
          <p:nvPr/>
        </p:nvGrpSpPr>
        <p:grpSpPr bwMode="auto">
          <a:xfrm>
            <a:off x="9836151" y="2205039"/>
            <a:ext cx="1253067" cy="1152525"/>
            <a:chOff x="521" y="2750"/>
            <a:chExt cx="771" cy="816"/>
          </a:xfrm>
        </p:grpSpPr>
        <p:sp>
          <p:nvSpPr>
            <p:cNvPr id="265223" name="Rectangle 7"/>
            <p:cNvSpPr>
              <a:spLocks noChangeArrowheads="1"/>
            </p:cNvSpPr>
            <p:nvPr/>
          </p:nvSpPr>
          <p:spPr bwMode="auto">
            <a:xfrm>
              <a:off x="521" y="2840"/>
              <a:ext cx="771" cy="6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endParaRPr>
            </a:p>
          </p:txBody>
        </p:sp>
        <p:sp>
          <p:nvSpPr>
            <p:cNvPr id="265224" name="Oval 8"/>
            <p:cNvSpPr>
              <a:spLocks noChangeArrowheads="1"/>
            </p:cNvSpPr>
            <p:nvPr/>
          </p:nvSpPr>
          <p:spPr bwMode="auto">
            <a:xfrm>
              <a:off x="521" y="2750"/>
              <a:ext cx="771" cy="18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endParaRPr>
            </a:p>
          </p:txBody>
        </p:sp>
        <p:sp>
          <p:nvSpPr>
            <p:cNvPr id="265225" name="Oval 9"/>
            <p:cNvSpPr>
              <a:spLocks noChangeArrowheads="1"/>
            </p:cNvSpPr>
            <p:nvPr/>
          </p:nvSpPr>
          <p:spPr bwMode="auto">
            <a:xfrm>
              <a:off x="521" y="3385"/>
              <a:ext cx="771" cy="18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endParaRPr>
            </a:p>
          </p:txBody>
        </p:sp>
        <p:sp>
          <p:nvSpPr>
            <p:cNvPr id="265226" name="Rectangle 10"/>
            <p:cNvSpPr>
              <a:spLocks noChangeArrowheads="1"/>
            </p:cNvSpPr>
            <p:nvPr/>
          </p:nvSpPr>
          <p:spPr bwMode="auto">
            <a:xfrm>
              <a:off x="525" y="2976"/>
              <a:ext cx="762" cy="49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endParaRPr>
            </a:p>
          </p:txBody>
        </p:sp>
      </p:grpSp>
      <p:sp>
        <p:nvSpPr>
          <p:cNvPr id="265227" name="Line 11"/>
          <p:cNvSpPr>
            <a:spLocks noChangeShapeType="1"/>
          </p:cNvSpPr>
          <p:nvPr/>
        </p:nvSpPr>
        <p:spPr bwMode="auto">
          <a:xfrm>
            <a:off x="1488019" y="2276477"/>
            <a:ext cx="9215967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65228" name="Line 12"/>
          <p:cNvSpPr>
            <a:spLocks noChangeShapeType="1"/>
          </p:cNvSpPr>
          <p:nvPr/>
        </p:nvSpPr>
        <p:spPr bwMode="auto">
          <a:xfrm flipH="1">
            <a:off x="1488019" y="3213101"/>
            <a:ext cx="9215967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65229" name="Line 13"/>
          <p:cNvSpPr>
            <a:spLocks noChangeShapeType="1"/>
          </p:cNvSpPr>
          <p:nvPr/>
        </p:nvSpPr>
        <p:spPr bwMode="auto">
          <a:xfrm flipH="1">
            <a:off x="1488019" y="5157789"/>
            <a:ext cx="9215967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65230" name="Line 14"/>
          <p:cNvSpPr>
            <a:spLocks noChangeShapeType="1"/>
          </p:cNvSpPr>
          <p:nvPr/>
        </p:nvSpPr>
        <p:spPr bwMode="auto">
          <a:xfrm>
            <a:off x="1488019" y="4149726"/>
            <a:ext cx="9215967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65231" name="AutoShape 15"/>
          <p:cNvSpPr>
            <a:spLocks noChangeArrowheads="1"/>
          </p:cNvSpPr>
          <p:nvPr/>
        </p:nvSpPr>
        <p:spPr bwMode="auto">
          <a:xfrm>
            <a:off x="4777051" y="1700808"/>
            <a:ext cx="2637899" cy="919401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GET / HTTP/1.1</a:t>
            </a:r>
          </a:p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265232" name="AutoShape 16"/>
          <p:cNvSpPr>
            <a:spLocks noChangeArrowheads="1"/>
          </p:cNvSpPr>
          <p:nvPr/>
        </p:nvSpPr>
        <p:spPr bwMode="auto">
          <a:xfrm>
            <a:off x="3187870" y="2660585"/>
            <a:ext cx="5384386" cy="1328023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HTTP/1.1 200 OK</a:t>
            </a:r>
          </a:p>
          <a:p>
            <a:pPr eaLnBrk="1" hangingPunct="1">
              <a:defRPr/>
            </a:pPr>
            <a:r>
              <a:rPr lang="fr-FR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Set-Cookie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Id=d81…8a;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path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=/;</a:t>
            </a:r>
          </a:p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265233" name="AutoShape 17"/>
          <p:cNvSpPr>
            <a:spLocks noChangeArrowheads="1"/>
          </p:cNvSpPr>
          <p:nvPr/>
        </p:nvSpPr>
        <p:spPr bwMode="auto">
          <a:xfrm>
            <a:off x="4190528" y="4028984"/>
            <a:ext cx="3512140" cy="1328023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GET /liste HTTP/1.1</a:t>
            </a:r>
          </a:p>
          <a:p>
            <a:pPr eaLnBrk="1" hangingPunct="1">
              <a:defRPr/>
            </a:pPr>
            <a:r>
              <a:rPr lang="fr-FR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Cookie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Id=d81…8a</a:t>
            </a:r>
          </a:p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265234" name="AutoShape 18"/>
          <p:cNvSpPr>
            <a:spLocks noChangeArrowheads="1"/>
          </p:cNvSpPr>
          <p:nvPr/>
        </p:nvSpPr>
        <p:spPr bwMode="auto">
          <a:xfrm>
            <a:off x="4550737" y="5397383"/>
            <a:ext cx="2812747" cy="919401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HTTP/1.1 200 OK</a:t>
            </a:r>
          </a:p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265235" name="AutoShape 19"/>
          <p:cNvSpPr>
            <a:spLocks noChangeArrowheads="1"/>
          </p:cNvSpPr>
          <p:nvPr/>
        </p:nvSpPr>
        <p:spPr bwMode="auto">
          <a:xfrm>
            <a:off x="569578" y="2230438"/>
            <a:ext cx="1956725" cy="919401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Id=d81…8a;</a:t>
            </a:r>
          </a:p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path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=/;</a:t>
            </a:r>
          </a:p>
        </p:txBody>
      </p:sp>
      <p:cxnSp>
        <p:nvCxnSpPr>
          <p:cNvPr id="265236" name="AutoShape 20"/>
          <p:cNvCxnSpPr>
            <a:cxnSpLocks noChangeShapeType="1"/>
            <a:stCxn id="265235" idx="2"/>
            <a:endCxn id="265233" idx="1"/>
          </p:cNvCxnSpPr>
          <p:nvPr/>
        </p:nvCxnSpPr>
        <p:spPr bwMode="auto">
          <a:xfrm rot="16200000" flipH="1">
            <a:off x="2097656" y="2600123"/>
            <a:ext cx="1543157" cy="2642587"/>
          </a:xfrm>
          <a:prstGeom prst="curvedConnector2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5237" name="AutoShape 21"/>
          <p:cNvCxnSpPr>
            <a:cxnSpLocks noChangeShapeType="1"/>
            <a:stCxn id="265232" idx="1"/>
            <a:endCxn id="265235" idx="2"/>
          </p:cNvCxnSpPr>
          <p:nvPr/>
        </p:nvCxnSpPr>
        <p:spPr bwMode="auto">
          <a:xfrm rot="10800000">
            <a:off x="1547942" y="3149839"/>
            <a:ext cx="1639929" cy="174758"/>
          </a:xfrm>
          <a:prstGeom prst="curvedConnector2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31" grpId="0" animBg="1"/>
      <p:bldP spid="265232" grpId="0" animBg="1"/>
      <p:bldP spid="265233" grpId="0" animBg="1"/>
      <p:bldP spid="265234" grpId="0" animBg="1"/>
      <p:bldP spid="2652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Cookies, principe des échanges (suite)</a:t>
            </a:r>
          </a:p>
        </p:txBody>
      </p:sp>
      <p:sp>
        <p:nvSpPr>
          <p:cNvPr id="22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733">
                <a:solidFill>
                  <a:schemeClr val="tx1"/>
                </a:solidFill>
                <a:latin typeface="Arial" charset="0"/>
              </a:defRPr>
            </a:lvl1pPr>
            <a:lvl2pPr marL="990575" indent="-38099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523962" indent="-304792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667">
                <a:solidFill>
                  <a:schemeClr val="tx1"/>
                </a:solidFill>
                <a:latin typeface="Arial" charset="0"/>
              </a:defRPr>
            </a:lvl3pPr>
            <a:lvl4pPr marL="2133547" indent="-304792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743131" indent="-304792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3352716" indent="-3047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3962301" indent="-3047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4571886" indent="-3047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5181470" indent="-3047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F533D4DE-5ED3-4074-9EDC-586C6E47431C}" type="slidenum">
              <a:rPr lang="fr-FR" altLang="fr-FR" sz="16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31</a:t>
            </a:fld>
            <a:endParaRPr lang="fr-FR" altLang="fr-FR" sz="1600"/>
          </a:p>
        </p:txBody>
      </p:sp>
      <p:sp>
        <p:nvSpPr>
          <p:cNvPr id="23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FC618FE-9034-4903-86D7-ACF6F1207ED6}" type="datetime11">
              <a:rPr lang="fr-FR" smtClean="0"/>
              <a:t>10:34:04</a:t>
            </a:fld>
            <a:endParaRPr lang="fr-FR"/>
          </a:p>
        </p:txBody>
      </p:sp>
      <p:sp>
        <p:nvSpPr>
          <p:cNvPr id="24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265218" name="AutoShape 2"/>
          <p:cNvSpPr>
            <a:spLocks noChangeArrowheads="1"/>
          </p:cNvSpPr>
          <p:nvPr/>
        </p:nvSpPr>
        <p:spPr bwMode="auto">
          <a:xfrm>
            <a:off x="2351619" y="981075"/>
            <a:ext cx="7200900" cy="5183188"/>
          </a:xfrm>
          <a:prstGeom prst="cloud">
            <a:avLst/>
          </a:prstGeom>
          <a:solidFill>
            <a:schemeClr val="accent2"/>
          </a:solidFill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fr-FR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Réseau</a:t>
            </a:r>
          </a:p>
        </p:txBody>
      </p:sp>
      <p:sp>
        <p:nvSpPr>
          <p:cNvPr id="265220" name="AutoShape 4"/>
          <p:cNvSpPr>
            <a:spLocks noChangeArrowheads="1"/>
          </p:cNvSpPr>
          <p:nvPr/>
        </p:nvSpPr>
        <p:spPr bwMode="auto">
          <a:xfrm>
            <a:off x="279400" y="1268414"/>
            <a:ext cx="2745317" cy="51133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fr-FR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Client Web</a:t>
            </a:r>
          </a:p>
          <a:p>
            <a:pPr algn="ctr" eaLnBrk="1" hangingPunct="1">
              <a:defRPr/>
            </a:pPr>
            <a:r>
              <a:rPr lang="fr-FR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(Navigateur)</a:t>
            </a:r>
          </a:p>
        </p:txBody>
      </p:sp>
      <p:sp>
        <p:nvSpPr>
          <p:cNvPr id="265221" name="AutoShape 5"/>
          <p:cNvSpPr>
            <a:spLocks noChangeArrowheads="1"/>
          </p:cNvSpPr>
          <p:nvPr/>
        </p:nvSpPr>
        <p:spPr bwMode="auto">
          <a:xfrm>
            <a:off x="9072033" y="1268414"/>
            <a:ext cx="2853267" cy="51133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fr-FR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Serveur Web</a:t>
            </a:r>
          </a:p>
          <a:p>
            <a:pPr algn="ctr" eaLnBrk="1" hangingPunct="1">
              <a:defRPr/>
            </a:pPr>
            <a:r>
              <a:rPr lang="fr-FR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(Apache)</a:t>
            </a:r>
          </a:p>
        </p:txBody>
      </p:sp>
      <p:grpSp>
        <p:nvGrpSpPr>
          <p:cNvPr id="36873" name="Group 6"/>
          <p:cNvGrpSpPr>
            <a:grpSpLocks/>
          </p:cNvGrpSpPr>
          <p:nvPr/>
        </p:nvGrpSpPr>
        <p:grpSpPr bwMode="auto">
          <a:xfrm>
            <a:off x="9836151" y="2205039"/>
            <a:ext cx="1253067" cy="1152525"/>
            <a:chOff x="521" y="2750"/>
            <a:chExt cx="771" cy="816"/>
          </a:xfrm>
        </p:grpSpPr>
        <p:sp>
          <p:nvSpPr>
            <p:cNvPr id="265223" name="Rectangle 7"/>
            <p:cNvSpPr>
              <a:spLocks noChangeArrowheads="1"/>
            </p:cNvSpPr>
            <p:nvPr/>
          </p:nvSpPr>
          <p:spPr bwMode="auto">
            <a:xfrm>
              <a:off x="521" y="2840"/>
              <a:ext cx="771" cy="6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endParaRPr>
            </a:p>
          </p:txBody>
        </p:sp>
        <p:sp>
          <p:nvSpPr>
            <p:cNvPr id="265224" name="Oval 8"/>
            <p:cNvSpPr>
              <a:spLocks noChangeArrowheads="1"/>
            </p:cNvSpPr>
            <p:nvPr/>
          </p:nvSpPr>
          <p:spPr bwMode="auto">
            <a:xfrm>
              <a:off x="521" y="2750"/>
              <a:ext cx="771" cy="18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endParaRPr>
            </a:p>
          </p:txBody>
        </p:sp>
        <p:sp>
          <p:nvSpPr>
            <p:cNvPr id="265225" name="Oval 9"/>
            <p:cNvSpPr>
              <a:spLocks noChangeArrowheads="1"/>
            </p:cNvSpPr>
            <p:nvPr/>
          </p:nvSpPr>
          <p:spPr bwMode="auto">
            <a:xfrm>
              <a:off x="521" y="3385"/>
              <a:ext cx="771" cy="18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endParaRPr>
            </a:p>
          </p:txBody>
        </p:sp>
        <p:sp>
          <p:nvSpPr>
            <p:cNvPr id="265226" name="Rectangle 10"/>
            <p:cNvSpPr>
              <a:spLocks noChangeArrowheads="1"/>
            </p:cNvSpPr>
            <p:nvPr/>
          </p:nvSpPr>
          <p:spPr bwMode="auto">
            <a:xfrm>
              <a:off x="525" y="2976"/>
              <a:ext cx="762" cy="49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endParaRPr>
            </a:p>
          </p:txBody>
        </p:sp>
      </p:grpSp>
      <p:sp>
        <p:nvSpPr>
          <p:cNvPr id="265227" name="Line 11"/>
          <p:cNvSpPr>
            <a:spLocks noChangeShapeType="1"/>
          </p:cNvSpPr>
          <p:nvPr/>
        </p:nvSpPr>
        <p:spPr bwMode="auto">
          <a:xfrm>
            <a:off x="1488019" y="2276477"/>
            <a:ext cx="9215967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65228" name="Line 12"/>
          <p:cNvSpPr>
            <a:spLocks noChangeShapeType="1"/>
          </p:cNvSpPr>
          <p:nvPr/>
        </p:nvSpPr>
        <p:spPr bwMode="auto">
          <a:xfrm flipH="1">
            <a:off x="1488019" y="3213101"/>
            <a:ext cx="9215967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65229" name="Line 13"/>
          <p:cNvSpPr>
            <a:spLocks noChangeShapeType="1"/>
          </p:cNvSpPr>
          <p:nvPr/>
        </p:nvSpPr>
        <p:spPr bwMode="auto">
          <a:xfrm flipH="1">
            <a:off x="1488019" y="5157789"/>
            <a:ext cx="9215967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65230" name="Line 14"/>
          <p:cNvSpPr>
            <a:spLocks noChangeShapeType="1"/>
          </p:cNvSpPr>
          <p:nvPr/>
        </p:nvSpPr>
        <p:spPr bwMode="auto">
          <a:xfrm>
            <a:off x="1488019" y="4149726"/>
            <a:ext cx="9215967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65233" name="AutoShape 17"/>
          <p:cNvSpPr>
            <a:spLocks noChangeArrowheads="1"/>
          </p:cNvSpPr>
          <p:nvPr/>
        </p:nvSpPr>
        <p:spPr bwMode="auto">
          <a:xfrm>
            <a:off x="4385787" y="1556792"/>
            <a:ext cx="3192166" cy="1328023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GET / HTTP/1.1</a:t>
            </a:r>
          </a:p>
          <a:p>
            <a:pPr eaLnBrk="1" hangingPunct="1">
              <a:defRPr/>
            </a:pPr>
            <a:r>
              <a:rPr lang="fr-FR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Cookie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Id=d81…8a</a:t>
            </a:r>
          </a:p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265234" name="AutoShape 18"/>
          <p:cNvSpPr>
            <a:spLocks noChangeArrowheads="1"/>
          </p:cNvSpPr>
          <p:nvPr/>
        </p:nvSpPr>
        <p:spPr bwMode="auto">
          <a:xfrm>
            <a:off x="4385787" y="2917135"/>
            <a:ext cx="2812747" cy="919401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HTTP/1.1 200 OK</a:t>
            </a:r>
          </a:p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265235" name="AutoShape 19"/>
          <p:cNvSpPr>
            <a:spLocks noChangeArrowheads="1"/>
          </p:cNvSpPr>
          <p:nvPr/>
        </p:nvSpPr>
        <p:spPr bwMode="auto">
          <a:xfrm>
            <a:off x="569578" y="2230438"/>
            <a:ext cx="1956725" cy="919401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Id=d81…8a;</a:t>
            </a:r>
          </a:p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path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=/;</a:t>
            </a:r>
          </a:p>
        </p:txBody>
      </p:sp>
      <p:cxnSp>
        <p:nvCxnSpPr>
          <p:cNvPr id="265236" name="AutoShape 20"/>
          <p:cNvCxnSpPr>
            <a:cxnSpLocks noChangeShapeType="1"/>
            <a:stCxn id="265235" idx="2"/>
            <a:endCxn id="265233" idx="1"/>
          </p:cNvCxnSpPr>
          <p:nvPr/>
        </p:nvCxnSpPr>
        <p:spPr bwMode="auto">
          <a:xfrm rot="5400000" flipH="1" flipV="1">
            <a:off x="2502346" y="1266399"/>
            <a:ext cx="929035" cy="2837846"/>
          </a:xfrm>
          <a:prstGeom prst="curvedConnector4">
            <a:avLst>
              <a:gd name="adj1" fmla="val -24606"/>
              <a:gd name="adj2" fmla="val 67238"/>
            </a:avLst>
          </a:prstGeom>
          <a:noFill/>
          <a:ln w="38100">
            <a:solidFill>
              <a:schemeClr val="accent4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AutoShape 17"/>
          <p:cNvSpPr>
            <a:spLocks noChangeArrowheads="1"/>
          </p:cNvSpPr>
          <p:nvPr/>
        </p:nvSpPr>
        <p:spPr bwMode="auto">
          <a:xfrm>
            <a:off x="3924579" y="3868856"/>
            <a:ext cx="4342845" cy="1328023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GET /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logout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HTTP/1.1</a:t>
            </a:r>
          </a:p>
          <a:p>
            <a:pPr eaLnBrk="1" hangingPunct="1">
              <a:defRPr/>
            </a:pPr>
            <a:r>
              <a:rPr lang="fr-FR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Cookie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Id=d81…8a</a:t>
            </a:r>
          </a:p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4385787" y="5229200"/>
            <a:ext cx="3420428" cy="919401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HTTP/1.1 200 OK</a:t>
            </a:r>
          </a:p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…</a:t>
            </a:r>
          </a:p>
        </p:txBody>
      </p:sp>
      <p:cxnSp>
        <p:nvCxnSpPr>
          <p:cNvPr id="28" name="AutoShape 20"/>
          <p:cNvCxnSpPr>
            <a:cxnSpLocks noChangeShapeType="1"/>
            <a:stCxn id="265235" idx="2"/>
            <a:endCxn id="26" idx="1"/>
          </p:cNvCxnSpPr>
          <p:nvPr/>
        </p:nvCxnSpPr>
        <p:spPr bwMode="auto">
          <a:xfrm rot="16200000" flipH="1">
            <a:off x="2044746" y="2653034"/>
            <a:ext cx="1383029" cy="2376638"/>
          </a:xfrm>
          <a:prstGeom prst="curvedConnector2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5645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33" grpId="0" animBg="1"/>
      <p:bldP spid="265234" grpId="0" animBg="1"/>
      <p:bldP spid="26" grpId="0" animBg="1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Cookies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Avantages :</a:t>
            </a:r>
          </a:p>
          <a:p>
            <a:pPr lvl="1" eaLnBrk="1" hangingPunct="1">
              <a:defRPr/>
            </a:pPr>
            <a:r>
              <a:rPr lang="fr-FR" dirty="0">
                <a:solidFill>
                  <a:schemeClr val="accent2"/>
                </a:solidFill>
              </a:rPr>
              <a:t>Rappelle au serveur des informations sur le client</a:t>
            </a:r>
          </a:p>
          <a:p>
            <a:pPr lvl="1" eaLnBrk="1" hangingPunct="1">
              <a:defRPr/>
            </a:pPr>
            <a:r>
              <a:rPr lang="fr-FR" dirty="0">
                <a:solidFill>
                  <a:schemeClr val="accent2"/>
                </a:solidFill>
              </a:rPr>
              <a:t>L'échange</a:t>
            </a:r>
            <a:r>
              <a:rPr lang="fr-FR" dirty="0"/>
              <a:t> de la données dans le sens</a:t>
            </a:r>
            <a:br>
              <a:rPr lang="fr-FR" dirty="0"/>
            </a:br>
            <a:r>
              <a:rPr lang="fr-FR" dirty="0">
                <a:solidFill>
                  <a:schemeClr val="accent2"/>
                </a:solidFill>
              </a:rPr>
              <a:t>serveur 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 client </a:t>
            </a:r>
            <a:r>
              <a:rPr lang="fr-FR" dirty="0">
                <a:sym typeface="Wingdings" pitchFamily="2" charset="2"/>
              </a:rPr>
              <a:t>est 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limité</a:t>
            </a:r>
            <a:r>
              <a:rPr lang="fr-FR" dirty="0">
                <a:sym typeface="Wingdings" pitchFamily="2" charset="2"/>
              </a:rPr>
              <a:t> au dépôt du cookie</a:t>
            </a:r>
          </a:p>
          <a:p>
            <a:pPr lvl="1" eaLnBrk="1" hangingPunct="1">
              <a:defRPr/>
            </a:pPr>
            <a:r>
              <a:rPr lang="fr-FR" dirty="0">
                <a:sym typeface="Wingdings" pitchFamily="2" charset="2"/>
              </a:rPr>
              <a:t>Ne nécessite 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pas</a:t>
            </a:r>
            <a:r>
              <a:rPr lang="fr-FR" dirty="0">
                <a:sym typeface="Wingdings" pitchFamily="2" charset="2"/>
              </a:rPr>
              <a:t> de 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modifier</a:t>
            </a:r>
            <a:r>
              <a:rPr lang="fr-FR" dirty="0">
                <a:sym typeface="Wingdings" pitchFamily="2" charset="2"/>
              </a:rPr>
              <a:t> les 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pages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HTML</a:t>
            </a:r>
          </a:p>
          <a:p>
            <a:pPr lvl="1" eaLnBrk="1" hangingPunct="1">
              <a:defRPr/>
            </a:pP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Compatible</a:t>
            </a:r>
            <a:r>
              <a:rPr lang="fr-FR" dirty="0">
                <a:sym typeface="Wingdings" pitchFamily="2" charset="2"/>
              </a:rPr>
              <a:t> avec les 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formulaires</a:t>
            </a:r>
          </a:p>
          <a:p>
            <a:pPr lvl="1" eaLnBrk="1" hangingPunct="1">
              <a:defRPr/>
            </a:pPr>
            <a:r>
              <a:rPr lang="fr-FR" dirty="0">
                <a:sym typeface="Wingdings" pitchFamily="2" charset="2"/>
              </a:rPr>
              <a:t>Le 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cookie</a:t>
            </a:r>
            <a:r>
              <a:rPr lang="fr-FR" dirty="0">
                <a:sym typeface="Wingdings" pitchFamily="2" charset="2"/>
              </a:rPr>
              <a:t> a une 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durée de validité</a:t>
            </a:r>
          </a:p>
          <a:p>
            <a:pPr eaLnBrk="1" hangingPunct="1">
              <a:defRPr/>
            </a:pPr>
            <a:r>
              <a:rPr lang="fr-FR" dirty="0"/>
              <a:t>Inconvénients :</a:t>
            </a:r>
          </a:p>
          <a:p>
            <a:pPr lvl="1" eaLnBrk="1" hangingPunct="1">
              <a:defRPr/>
            </a:pPr>
            <a:r>
              <a:rPr lang="fr-FR" dirty="0"/>
              <a:t>Les </a:t>
            </a:r>
            <a:r>
              <a:rPr lang="fr-FR" dirty="0">
                <a:solidFill>
                  <a:schemeClr val="accent2"/>
                </a:solidFill>
              </a:rPr>
              <a:t>données circulent en permanence </a:t>
            </a:r>
            <a:r>
              <a:rPr lang="fr-FR" dirty="0"/>
              <a:t>dans le sens </a:t>
            </a:r>
            <a:r>
              <a:rPr lang="fr-FR" dirty="0">
                <a:solidFill>
                  <a:schemeClr val="accent2"/>
                </a:solidFill>
              </a:rPr>
              <a:t>client 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 serveur</a:t>
            </a:r>
            <a:endParaRPr lang="fr-FR" dirty="0">
              <a:solidFill>
                <a:schemeClr val="accent2"/>
              </a:solidFill>
            </a:endParaRPr>
          </a:p>
          <a:p>
            <a:pPr lvl="1" eaLnBrk="1" hangingPunct="1">
              <a:defRPr/>
            </a:pPr>
            <a:r>
              <a:rPr lang="fr-FR" dirty="0"/>
              <a:t>Les </a:t>
            </a:r>
            <a:r>
              <a:rPr lang="fr-FR" dirty="0">
                <a:solidFill>
                  <a:schemeClr val="accent2"/>
                </a:solidFill>
              </a:rPr>
              <a:t>données</a:t>
            </a:r>
            <a:r>
              <a:rPr lang="fr-FR" dirty="0">
                <a:solidFill>
                  <a:schemeClr val="hlink"/>
                </a:solidFill>
              </a:rPr>
              <a:t> </a:t>
            </a:r>
            <a:r>
              <a:rPr lang="fr-FR" dirty="0">
                <a:solidFill>
                  <a:schemeClr val="accent2"/>
                </a:solidFill>
              </a:rPr>
              <a:t>circulent</a:t>
            </a:r>
            <a:r>
              <a:rPr lang="fr-FR" dirty="0">
                <a:solidFill>
                  <a:schemeClr val="hlink"/>
                </a:solidFill>
              </a:rPr>
              <a:t> </a:t>
            </a:r>
            <a:r>
              <a:rPr lang="fr-FR" dirty="0">
                <a:solidFill>
                  <a:schemeClr val="accent2"/>
                </a:solidFill>
              </a:rPr>
              <a:t>en</a:t>
            </a:r>
            <a:r>
              <a:rPr lang="fr-FR" dirty="0">
                <a:solidFill>
                  <a:schemeClr val="hlink"/>
                </a:solidFill>
              </a:rPr>
              <a:t> </a:t>
            </a:r>
            <a:r>
              <a:rPr lang="fr-FR" dirty="0">
                <a:solidFill>
                  <a:schemeClr val="accent2"/>
                </a:solidFill>
              </a:rPr>
              <a:t>clair</a:t>
            </a:r>
            <a:r>
              <a:rPr lang="fr-FR" dirty="0"/>
              <a:t> sur le réseau</a:t>
            </a:r>
          </a:p>
          <a:p>
            <a:pPr lvl="1" eaLnBrk="1" hangingPunct="1">
              <a:defRPr/>
            </a:pPr>
            <a:r>
              <a:rPr lang="fr-FR" dirty="0"/>
              <a:t>La </a:t>
            </a:r>
            <a:r>
              <a:rPr lang="fr-FR" dirty="0">
                <a:solidFill>
                  <a:schemeClr val="accent2"/>
                </a:solidFill>
              </a:rPr>
              <a:t>quantité</a:t>
            </a:r>
            <a:r>
              <a:rPr lang="fr-FR" dirty="0"/>
              <a:t> de données doit être </a:t>
            </a:r>
            <a:r>
              <a:rPr lang="fr-FR" dirty="0">
                <a:solidFill>
                  <a:schemeClr val="accent2"/>
                </a:solidFill>
              </a:rPr>
              <a:t>limitée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64BFB62E-1CB5-4DA8-85EF-EC842DDC491A}" type="slidenum">
              <a:rPr lang="fr-FR" altLang="fr-FR" sz="120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32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0C3C3F-61C3-414A-8B60-E75519F17D02}" type="datetime11">
              <a:rPr lang="fr-FR" smtClean="0"/>
              <a:t>10:34:04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Cookies en PHP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Placer un cookie sur le client :</a:t>
            </a:r>
            <a:br>
              <a:rPr lang="fr-FR" dirty="0"/>
            </a:br>
            <a:r>
              <a:rPr lang="fr-FR" dirty="0"/>
              <a:t>			</a:t>
            </a:r>
            <a:r>
              <a:rPr lang="fr-FR" b="1" dirty="0" err="1">
                <a:solidFill>
                  <a:schemeClr val="accent5"/>
                </a:solidFill>
                <a:latin typeface="Consolas" panose="020B0609020204030204" pitchFamily="49" charset="0"/>
              </a:rPr>
              <a:t>bool</a:t>
            </a:r>
            <a:r>
              <a:rPr lang="fr-FR" b="1" dirty="0">
                <a:latin typeface="Consolas" panose="020B0609020204030204" pitchFamily="49" charset="0"/>
              </a:rPr>
              <a:t> </a:t>
            </a:r>
            <a:r>
              <a:rPr lang="fr-FR" b="1" dirty="0">
                <a:solidFill>
                  <a:schemeClr val="bg2"/>
                </a:solidFill>
                <a:latin typeface="Consolas" panose="020B0609020204030204" pitchFamily="49" charset="0"/>
                <a:cs typeface="Courier New" pitchFamily="49" charset="0"/>
              </a:rPr>
              <a:t>setcookie</a:t>
            </a:r>
            <a:r>
              <a:rPr lang="fr-FR" b="1" dirty="0">
                <a:latin typeface="Consolas" panose="020B0609020204030204" pitchFamily="49" charset="0"/>
              </a:rPr>
              <a:t>(   </a:t>
            </a: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</a:rPr>
              <a:t>string</a:t>
            </a:r>
            <a:r>
              <a:rPr lang="fr-FR" b="1" dirty="0">
                <a:latin typeface="Consolas" panose="020B0609020204030204" pitchFamily="49" charset="0"/>
              </a:rPr>
              <a:t> </a:t>
            </a:r>
            <a:r>
              <a:rPr lang="fr-FR" b="1" dirty="0">
                <a:solidFill>
                  <a:schemeClr val="bg2"/>
                </a:solidFill>
                <a:latin typeface="Consolas" panose="020B0609020204030204" pitchFamily="49" charset="0"/>
                <a:cs typeface="Courier New" pitchFamily="49" charset="0"/>
              </a:rPr>
              <a:t>$</a:t>
            </a:r>
            <a:r>
              <a:rPr lang="fr-FR" b="1" dirty="0" err="1">
                <a:solidFill>
                  <a:schemeClr val="bg2"/>
                </a:solidFill>
                <a:latin typeface="Consolas" panose="020B0609020204030204" pitchFamily="49" charset="0"/>
                <a:cs typeface="Courier New" pitchFamily="49" charset="0"/>
              </a:rPr>
              <a:t>name</a:t>
            </a:r>
            <a:br>
              <a:rPr lang="fr-FR" b="1" dirty="0">
                <a:latin typeface="Consolas" panose="020B0609020204030204" pitchFamily="49" charset="0"/>
              </a:rPr>
            </a:br>
            <a:r>
              <a:rPr lang="fr-FR" b="1" dirty="0">
                <a:latin typeface="Consolas" panose="020B0609020204030204" pitchFamily="49" charset="0"/>
              </a:rPr>
              <a:t>			               [, </a:t>
            </a: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</a:rPr>
              <a:t>string</a:t>
            </a:r>
            <a:r>
              <a:rPr lang="fr-FR" b="1" dirty="0">
                <a:latin typeface="Consolas" panose="020B0609020204030204" pitchFamily="49" charset="0"/>
              </a:rPr>
              <a:t> </a:t>
            </a:r>
            <a:r>
              <a:rPr lang="fr-FR" b="1" dirty="0">
                <a:solidFill>
                  <a:schemeClr val="bg2"/>
                </a:solidFill>
                <a:latin typeface="Consolas" panose="020B0609020204030204" pitchFamily="49" charset="0"/>
                <a:cs typeface="Courier New" pitchFamily="49" charset="0"/>
              </a:rPr>
              <a:t>$value</a:t>
            </a:r>
            <a:br>
              <a:rPr lang="fr-FR" b="1" dirty="0">
                <a:latin typeface="Consolas" panose="020B0609020204030204" pitchFamily="49" charset="0"/>
              </a:rPr>
            </a:br>
            <a:r>
              <a:rPr lang="fr-FR" b="1" dirty="0">
                <a:latin typeface="Consolas" panose="020B0609020204030204" pitchFamily="49" charset="0"/>
              </a:rPr>
              <a:t>			               [, </a:t>
            </a:r>
            <a:r>
              <a:rPr lang="fr-FR" b="1" dirty="0" err="1">
                <a:solidFill>
                  <a:schemeClr val="accent5"/>
                </a:solidFill>
                <a:latin typeface="Consolas" panose="020B0609020204030204" pitchFamily="49" charset="0"/>
              </a:rPr>
              <a:t>int</a:t>
            </a:r>
            <a:r>
              <a:rPr lang="fr-FR" b="1" dirty="0">
                <a:latin typeface="Consolas" panose="020B0609020204030204" pitchFamily="49" charset="0"/>
              </a:rPr>
              <a:t>    </a:t>
            </a:r>
            <a:r>
              <a:rPr lang="fr-FR" b="1" dirty="0">
                <a:solidFill>
                  <a:schemeClr val="bg2"/>
                </a:solidFill>
                <a:latin typeface="Consolas" panose="020B0609020204030204" pitchFamily="49" charset="0"/>
                <a:cs typeface="Courier New" pitchFamily="49" charset="0"/>
              </a:rPr>
              <a:t>$expire</a:t>
            </a:r>
            <a:br>
              <a:rPr lang="fr-FR" b="1" dirty="0">
                <a:latin typeface="Consolas" panose="020B0609020204030204" pitchFamily="49" charset="0"/>
              </a:rPr>
            </a:br>
            <a:r>
              <a:rPr lang="fr-FR" b="1" dirty="0">
                <a:latin typeface="Consolas" panose="020B0609020204030204" pitchFamily="49" charset="0"/>
              </a:rPr>
              <a:t>			               [, </a:t>
            </a: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</a:rPr>
              <a:t>string</a:t>
            </a:r>
            <a:r>
              <a:rPr lang="fr-FR" b="1" dirty="0">
                <a:latin typeface="Consolas" panose="020B0609020204030204" pitchFamily="49" charset="0"/>
              </a:rPr>
              <a:t> </a:t>
            </a:r>
            <a:r>
              <a:rPr lang="fr-FR" b="1" dirty="0">
                <a:solidFill>
                  <a:schemeClr val="bg2"/>
                </a:solidFill>
                <a:latin typeface="Consolas" panose="020B0609020204030204" pitchFamily="49" charset="0"/>
                <a:cs typeface="Courier New" pitchFamily="49" charset="0"/>
              </a:rPr>
              <a:t>$</a:t>
            </a:r>
            <a:r>
              <a:rPr lang="fr-FR" b="1" dirty="0" err="1">
                <a:solidFill>
                  <a:schemeClr val="bg2"/>
                </a:solidFill>
                <a:latin typeface="Consolas" panose="020B0609020204030204" pitchFamily="49" charset="0"/>
                <a:cs typeface="Courier New" pitchFamily="49" charset="0"/>
              </a:rPr>
              <a:t>path</a:t>
            </a:r>
            <a:br>
              <a:rPr lang="fr-FR" b="1" dirty="0">
                <a:latin typeface="Consolas" panose="020B0609020204030204" pitchFamily="49" charset="0"/>
              </a:rPr>
            </a:br>
            <a:r>
              <a:rPr lang="fr-FR" b="1" dirty="0">
                <a:latin typeface="Consolas" panose="020B0609020204030204" pitchFamily="49" charset="0"/>
              </a:rPr>
              <a:t>			               [, </a:t>
            </a: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</a:rPr>
              <a:t>string</a:t>
            </a:r>
            <a:r>
              <a:rPr lang="fr-FR" b="1" dirty="0">
                <a:latin typeface="Consolas" panose="020B0609020204030204" pitchFamily="49" charset="0"/>
              </a:rPr>
              <a:t> </a:t>
            </a:r>
            <a:r>
              <a:rPr lang="fr-FR" b="1" dirty="0">
                <a:solidFill>
                  <a:schemeClr val="bg2"/>
                </a:solidFill>
                <a:latin typeface="Consolas" panose="020B0609020204030204" pitchFamily="49" charset="0"/>
                <a:cs typeface="Courier New" pitchFamily="49" charset="0"/>
              </a:rPr>
              <a:t>$</a:t>
            </a:r>
            <a:r>
              <a:rPr lang="fr-FR" b="1" dirty="0" err="1">
                <a:solidFill>
                  <a:schemeClr val="bg2"/>
                </a:solidFill>
                <a:latin typeface="Consolas" panose="020B0609020204030204" pitchFamily="49" charset="0"/>
                <a:cs typeface="Courier New" pitchFamily="49" charset="0"/>
              </a:rPr>
              <a:t>domain</a:t>
            </a:r>
            <a:br>
              <a:rPr lang="fr-FR" b="1" dirty="0">
                <a:latin typeface="Consolas" panose="020B0609020204030204" pitchFamily="49" charset="0"/>
              </a:rPr>
            </a:br>
            <a:r>
              <a:rPr lang="fr-FR" b="1" dirty="0">
                <a:latin typeface="Consolas" panose="020B0609020204030204" pitchFamily="49" charset="0"/>
              </a:rPr>
              <a:t>			               [, </a:t>
            </a:r>
            <a:r>
              <a:rPr lang="fr-FR" b="1" dirty="0" err="1">
                <a:solidFill>
                  <a:schemeClr val="accent5"/>
                </a:solidFill>
                <a:latin typeface="Consolas" panose="020B0609020204030204" pitchFamily="49" charset="0"/>
              </a:rPr>
              <a:t>bool</a:t>
            </a:r>
            <a:r>
              <a:rPr lang="fr-FR" b="1" dirty="0">
                <a:latin typeface="Consolas" panose="020B0609020204030204" pitchFamily="49" charset="0"/>
              </a:rPr>
              <a:t>   </a:t>
            </a:r>
            <a:r>
              <a:rPr lang="fr-FR" b="1" dirty="0">
                <a:solidFill>
                  <a:schemeClr val="bg2"/>
                </a:solidFill>
                <a:latin typeface="Consolas" panose="020B0609020204030204" pitchFamily="49" charset="0"/>
                <a:cs typeface="Courier New" pitchFamily="49" charset="0"/>
              </a:rPr>
              <a:t>$</a:t>
            </a:r>
            <a:r>
              <a:rPr lang="fr-FR" b="1" dirty="0" err="1">
                <a:solidFill>
                  <a:schemeClr val="bg2"/>
                </a:solidFill>
                <a:latin typeface="Consolas" panose="020B0609020204030204" pitchFamily="49" charset="0"/>
                <a:cs typeface="Courier New" pitchFamily="49" charset="0"/>
              </a:rPr>
              <a:t>secure</a:t>
            </a:r>
            <a:br>
              <a:rPr lang="fr-FR" b="1" dirty="0">
                <a:latin typeface="Consolas" panose="020B0609020204030204" pitchFamily="49" charset="0"/>
              </a:rPr>
            </a:br>
            <a:r>
              <a:rPr lang="fr-FR" b="1" dirty="0">
                <a:latin typeface="Consolas" panose="020B0609020204030204" pitchFamily="49" charset="0"/>
              </a:rPr>
              <a:t>			               [, </a:t>
            </a:r>
            <a:r>
              <a:rPr lang="fr-FR" b="1" dirty="0" err="1">
                <a:solidFill>
                  <a:schemeClr val="accent5"/>
                </a:solidFill>
                <a:latin typeface="Consolas" panose="020B0609020204030204" pitchFamily="49" charset="0"/>
              </a:rPr>
              <a:t>bool</a:t>
            </a:r>
            <a:r>
              <a:rPr lang="fr-FR" b="1" dirty="0">
                <a:solidFill>
                  <a:schemeClr val="hlink"/>
                </a:solidFill>
                <a:latin typeface="Consolas" panose="020B0609020204030204" pitchFamily="49" charset="0"/>
              </a:rPr>
              <a:t>  </a:t>
            </a:r>
            <a:r>
              <a:rPr lang="fr-FR" b="1" dirty="0">
                <a:latin typeface="Consolas" panose="020B0609020204030204" pitchFamily="49" charset="0"/>
              </a:rPr>
              <a:t> </a:t>
            </a:r>
            <a:r>
              <a:rPr lang="fr-FR" b="1" dirty="0">
                <a:solidFill>
                  <a:schemeClr val="bg2"/>
                </a:solidFill>
                <a:latin typeface="Consolas" panose="020B0609020204030204" pitchFamily="49" charset="0"/>
                <a:cs typeface="Courier New" pitchFamily="49" charset="0"/>
              </a:rPr>
              <a:t>$</a:t>
            </a:r>
            <a:r>
              <a:rPr lang="fr-FR" b="1" dirty="0" err="1">
                <a:solidFill>
                  <a:schemeClr val="bg2"/>
                </a:solidFill>
                <a:latin typeface="Consolas" panose="020B0609020204030204" pitchFamily="49" charset="0"/>
                <a:cs typeface="Courier New" pitchFamily="49" charset="0"/>
              </a:rPr>
              <a:t>httponly</a:t>
            </a:r>
            <a:br>
              <a:rPr lang="fr-FR" b="1" dirty="0">
                <a:latin typeface="Consolas" panose="020B0609020204030204" pitchFamily="49" charset="0"/>
              </a:rPr>
            </a:br>
            <a:r>
              <a:rPr lang="fr-FR" b="1" dirty="0">
                <a:latin typeface="Consolas" panose="020B0609020204030204" pitchFamily="49" charset="0"/>
              </a:rPr>
              <a:t>			                            ]]]]]] )</a:t>
            </a:r>
            <a:br>
              <a:rPr lang="fr-FR" dirty="0"/>
            </a:br>
            <a:endParaRPr lang="fr-FR" dirty="0"/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B4763C94-AA9F-4A04-979D-2EF026C9622A}" type="slidenum">
              <a:rPr lang="fr-FR" altLang="fr-FR" sz="120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33</a:t>
            </a:fld>
            <a:endParaRPr lang="fr-FR" altLang="fr-FR" sz="1200" dirty="0"/>
          </a:p>
        </p:txBody>
      </p:sp>
      <p:sp>
        <p:nvSpPr>
          <p:cNvPr id="12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101C867-1E0A-4E22-88E4-EC57032C17ED}" type="datetime11">
              <a:rPr lang="fr-FR" smtClean="0"/>
              <a:t>10:34:04</a:t>
            </a:fld>
            <a:endParaRPr lang="fr-FR"/>
          </a:p>
        </p:txBody>
      </p:sp>
      <p:sp>
        <p:nvSpPr>
          <p:cNvPr id="13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277508" name="AutoShape 4"/>
          <p:cNvSpPr>
            <a:spLocks noChangeArrowheads="1"/>
          </p:cNvSpPr>
          <p:nvPr/>
        </p:nvSpPr>
        <p:spPr bwMode="auto">
          <a:xfrm>
            <a:off x="623392" y="4292600"/>
            <a:ext cx="6697663" cy="2052638"/>
          </a:xfrm>
          <a:prstGeom prst="wedgeRoundRectCallout">
            <a:avLst>
              <a:gd name="adj1" fmla="val 41208"/>
              <a:gd name="adj2" fmla="val -15897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Nom du cookie</a:t>
            </a:r>
          </a:p>
        </p:txBody>
      </p:sp>
      <p:sp>
        <p:nvSpPr>
          <p:cNvPr id="277509" name="AutoShape 5"/>
          <p:cNvSpPr>
            <a:spLocks noChangeArrowheads="1"/>
          </p:cNvSpPr>
          <p:nvPr/>
        </p:nvSpPr>
        <p:spPr bwMode="auto">
          <a:xfrm>
            <a:off x="623392" y="4292600"/>
            <a:ext cx="6697663" cy="2052638"/>
          </a:xfrm>
          <a:prstGeom prst="wedgeRoundRectCallout">
            <a:avLst>
              <a:gd name="adj1" fmla="val 41065"/>
              <a:gd name="adj2" fmla="val -13762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Valeur du cookie</a:t>
            </a:r>
          </a:p>
        </p:txBody>
      </p:sp>
      <p:sp>
        <p:nvSpPr>
          <p:cNvPr id="277510" name="AutoShape 6"/>
          <p:cNvSpPr>
            <a:spLocks noChangeArrowheads="1"/>
          </p:cNvSpPr>
          <p:nvPr/>
        </p:nvSpPr>
        <p:spPr bwMode="auto">
          <a:xfrm>
            <a:off x="623392" y="4292600"/>
            <a:ext cx="6697663" cy="2052638"/>
          </a:xfrm>
          <a:prstGeom prst="wedgeRoundRectCallout">
            <a:avLst>
              <a:gd name="adj1" fmla="val 40921"/>
              <a:gd name="adj2" fmla="val -11720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Date d'expiration (timestamp UNIX) :</a:t>
            </a:r>
          </a:p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Dans 10 jours : time()+10*24*60*60</a:t>
            </a:r>
          </a:p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Si non précisé, expire à la fermeture du navigateur</a:t>
            </a:r>
          </a:p>
        </p:txBody>
      </p:sp>
      <p:sp>
        <p:nvSpPr>
          <p:cNvPr id="277511" name="AutoShape 7"/>
          <p:cNvSpPr>
            <a:spLocks noChangeArrowheads="1"/>
          </p:cNvSpPr>
          <p:nvPr/>
        </p:nvSpPr>
        <p:spPr bwMode="auto">
          <a:xfrm>
            <a:off x="623392" y="4292600"/>
            <a:ext cx="6697663" cy="2052638"/>
          </a:xfrm>
          <a:prstGeom prst="wedgeRoundRectCallout">
            <a:avLst>
              <a:gd name="adj1" fmla="val 40921"/>
              <a:gd name="adj2" fmla="val -9771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Chemin de validité, disponibilité :</a:t>
            </a:r>
          </a:p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/	</a:t>
            </a: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Wingdings" pitchFamily="2" charset="2"/>
              </a:rPr>
              <a:t> tout le serveur</a:t>
            </a:r>
          </a:p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Wingdings" pitchFamily="2" charset="2"/>
              </a:rPr>
              <a:t>/prive	 sous-arborescence "prive"</a:t>
            </a:r>
          </a:p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Wingdings" pitchFamily="2" charset="2"/>
              </a:rPr>
              <a:t>Par défaut : répertoire où le cookie est défini</a:t>
            </a:r>
          </a:p>
        </p:txBody>
      </p:sp>
      <p:sp>
        <p:nvSpPr>
          <p:cNvPr id="277512" name="AutoShape 8"/>
          <p:cNvSpPr>
            <a:spLocks noChangeArrowheads="1"/>
          </p:cNvSpPr>
          <p:nvPr/>
        </p:nvSpPr>
        <p:spPr bwMode="auto">
          <a:xfrm>
            <a:off x="623392" y="4292600"/>
            <a:ext cx="6697663" cy="2052638"/>
          </a:xfrm>
          <a:prstGeom prst="wedgeRoundRectCallout">
            <a:avLst>
              <a:gd name="adj1" fmla="val 40921"/>
              <a:gd name="adj2" fmla="val -7730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Domaine de validité, disponibilité :</a:t>
            </a:r>
          </a:p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example.com</a:t>
            </a:r>
          </a:p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</a:t>
            </a: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Wingdings" pitchFamily="2" charset="2"/>
              </a:rPr>
              <a:t> le domaine example.com</a:t>
            </a:r>
          </a:p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Wingdings" pitchFamily="2" charset="2"/>
              </a:rPr>
              <a:t>www.example.com</a:t>
            </a:r>
          </a:p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Wingdings" pitchFamily="2" charset="2"/>
              </a:rPr>
              <a:t>         le sous-domaine www.example.com</a:t>
            </a:r>
          </a:p>
        </p:txBody>
      </p:sp>
      <p:sp>
        <p:nvSpPr>
          <p:cNvPr id="277514" name="AutoShape 10"/>
          <p:cNvSpPr>
            <a:spLocks noChangeArrowheads="1"/>
          </p:cNvSpPr>
          <p:nvPr/>
        </p:nvSpPr>
        <p:spPr bwMode="auto">
          <a:xfrm>
            <a:off x="623392" y="4868863"/>
            <a:ext cx="6697663" cy="1476375"/>
          </a:xfrm>
          <a:prstGeom prst="wedgeRoundRectCallout">
            <a:avLst>
              <a:gd name="adj1" fmla="val 40921"/>
              <a:gd name="adj2" fmla="val -10053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Cookie sécurisé ?</a:t>
            </a:r>
          </a:p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true	</a:t>
            </a: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Wingdings" pitchFamily="2" charset="2"/>
              </a:rPr>
              <a:t> uniquement si HTTPS</a:t>
            </a:r>
          </a:p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Wingdings" pitchFamily="2" charset="2"/>
              </a:rPr>
              <a:t>false	 défaut, HTTP et HTTPS</a:t>
            </a:r>
          </a:p>
        </p:txBody>
      </p:sp>
      <p:sp>
        <p:nvSpPr>
          <p:cNvPr id="277515" name="AutoShape 11"/>
          <p:cNvSpPr>
            <a:spLocks noChangeArrowheads="1"/>
          </p:cNvSpPr>
          <p:nvPr/>
        </p:nvSpPr>
        <p:spPr bwMode="auto">
          <a:xfrm>
            <a:off x="623392" y="4868863"/>
            <a:ext cx="6697663" cy="1476375"/>
          </a:xfrm>
          <a:prstGeom prst="wedgeRoundRectCallout">
            <a:avLst>
              <a:gd name="adj1" fmla="val 40778"/>
              <a:gd name="adj2" fmla="val -7021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Cookie uniquement par HTTP ?</a:t>
            </a:r>
          </a:p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true	</a:t>
            </a: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Wingdings" pitchFamily="2" charset="2"/>
              </a:rPr>
              <a:t> uniquement HTTP</a:t>
            </a:r>
          </a:p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Wingdings" pitchFamily="2" charset="2"/>
              </a:rPr>
              <a:t>false	 défaut, HTTP, JavaScript, 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277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277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7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277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500"/>
                                        <p:tgtEl>
                                          <p:spTgt spid="277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7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500"/>
                                        <p:tgtEl>
                                          <p:spTgt spid="277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7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" dur="500"/>
                                        <p:tgtEl>
                                          <p:spTgt spid="277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7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9" dur="500"/>
                                        <p:tgtEl>
                                          <p:spTgt spid="277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8" grpId="0" animBg="1"/>
      <p:bldP spid="277508" grpId="1" animBg="1"/>
      <p:bldP spid="277509" grpId="0" animBg="1"/>
      <p:bldP spid="277509" grpId="1" animBg="1"/>
      <p:bldP spid="277510" grpId="0" animBg="1"/>
      <p:bldP spid="277510" grpId="1" animBg="1"/>
      <p:bldP spid="277511" grpId="0" animBg="1"/>
      <p:bldP spid="277511" grpId="1" animBg="1"/>
      <p:bldP spid="277512" grpId="0" animBg="1"/>
      <p:bldP spid="277512" grpId="1" animBg="1"/>
      <p:bldP spid="277514" grpId="0" animBg="1"/>
      <p:bldP spid="277514" grpId="1" animBg="1"/>
      <p:bldP spid="277515" grpId="0" animBg="1"/>
      <p:bldP spid="27751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Cookies en PHP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Vérifier la présence d'un cookie :</a:t>
            </a:r>
          </a:p>
          <a:p>
            <a:pPr lvl="1" eaLnBrk="1" hangingPunct="1">
              <a:defRPr/>
            </a:pPr>
            <a:r>
              <a:rPr lang="fr-FR" dirty="0"/>
              <a:t>tableau associatif </a:t>
            </a:r>
            <a:r>
              <a:rPr lang="fr-FR" dirty="0" err="1"/>
              <a:t>superglobal</a:t>
            </a:r>
            <a:r>
              <a:rPr lang="fr-FR" dirty="0"/>
              <a:t> 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</a:rPr>
              <a:t>$_COOKIE</a:t>
            </a:r>
            <a:endParaRPr lang="fr-FR" dirty="0">
              <a:solidFill>
                <a:schemeClr val="accent2"/>
              </a:solidFill>
            </a:endParaRPr>
          </a:p>
          <a:p>
            <a:pPr lvl="1" eaLnBrk="1" hangingPunct="1">
              <a:defRPr/>
            </a:pPr>
            <a:r>
              <a:rPr lang="fr-FR" dirty="0"/>
              <a:t>ex : cookie 'passage' </a:t>
            </a:r>
            <a:r>
              <a:rPr lang="fr-FR" dirty="0">
                <a:sym typeface="Wingdings" pitchFamily="2" charset="2"/>
              </a:rPr>
              <a:t> </a:t>
            </a:r>
            <a:r>
              <a:rPr lang="fr-FR" b="1" dirty="0">
                <a:latin typeface="Consolas" panose="020B0609020204030204" pitchFamily="49" charset="0"/>
                <a:sym typeface="Wingdings" pitchFamily="2" charset="2"/>
              </a:rPr>
              <a:t>$_COOKIE['passage']</a:t>
            </a:r>
            <a:endParaRPr lang="fr-FR" b="1" dirty="0">
              <a:latin typeface="Consolas" panose="020B0609020204030204" pitchFamily="49" charset="0"/>
            </a:endParaRPr>
          </a:p>
          <a:p>
            <a:pPr eaLnBrk="1" hangingPunct="1">
              <a:defRPr/>
            </a:pPr>
            <a:r>
              <a:rPr lang="fr-FR" dirty="0"/>
              <a:t>Remarques utiles :</a:t>
            </a:r>
          </a:p>
          <a:p>
            <a:pPr lvl="1" eaLnBrk="1" hangingPunct="1">
              <a:defRPr/>
            </a:pPr>
            <a:r>
              <a:rPr lang="fr-FR" dirty="0"/>
              <a:t>Le </a:t>
            </a:r>
            <a:r>
              <a:rPr lang="fr-FR" dirty="0">
                <a:solidFill>
                  <a:schemeClr val="accent2"/>
                </a:solidFill>
              </a:rPr>
              <a:t>cookie</a:t>
            </a:r>
            <a:r>
              <a:rPr lang="fr-FR" dirty="0"/>
              <a:t> doit être </a:t>
            </a:r>
            <a:r>
              <a:rPr lang="fr-FR" dirty="0">
                <a:solidFill>
                  <a:schemeClr val="accent2"/>
                </a:solidFill>
              </a:rPr>
              <a:t>placé</a:t>
            </a:r>
            <a:r>
              <a:rPr lang="fr-FR" dirty="0"/>
              <a:t> avant </a:t>
            </a:r>
            <a:r>
              <a:rPr lang="fr-FR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echo</a:t>
            </a:r>
            <a:r>
              <a:rPr lang="fr-FR" dirty="0"/>
              <a:t> (en-tête HTTP)</a:t>
            </a:r>
          </a:p>
          <a:p>
            <a:pPr lvl="1" eaLnBrk="1" hangingPunct="1">
              <a:defRPr/>
            </a:pPr>
            <a:r>
              <a:rPr lang="fr-FR" dirty="0"/>
              <a:t>Le </a:t>
            </a:r>
            <a:r>
              <a:rPr lang="fr-FR" dirty="0">
                <a:solidFill>
                  <a:schemeClr val="accent2"/>
                </a:solidFill>
              </a:rPr>
              <a:t>cookie</a:t>
            </a:r>
            <a:r>
              <a:rPr lang="fr-FR" dirty="0"/>
              <a:t> placé avec </a:t>
            </a:r>
            <a:r>
              <a:rPr lang="fr-FR" b="1" dirty="0" err="1">
                <a:latin typeface="Consolas" panose="020B0609020204030204" pitchFamily="49" charset="0"/>
              </a:rPr>
              <a:t>setcookie</a:t>
            </a:r>
            <a:r>
              <a:rPr lang="fr-FR" b="1" dirty="0">
                <a:latin typeface="Consolas" panose="020B0609020204030204" pitchFamily="49" charset="0"/>
              </a:rPr>
              <a:t>()</a:t>
            </a:r>
            <a:r>
              <a:rPr lang="fr-FR" dirty="0"/>
              <a:t> n'est </a:t>
            </a:r>
            <a:r>
              <a:rPr lang="fr-FR" dirty="0">
                <a:solidFill>
                  <a:schemeClr val="accent2"/>
                </a:solidFill>
              </a:rPr>
              <a:t>accessible</a:t>
            </a:r>
            <a:r>
              <a:rPr lang="fr-FR" dirty="0"/>
              <a:t> qu'</a:t>
            </a:r>
            <a:r>
              <a:rPr lang="fr-FR" dirty="0">
                <a:solidFill>
                  <a:schemeClr val="accent2"/>
                </a:solidFill>
              </a:rPr>
              <a:t>au</a:t>
            </a:r>
            <a:r>
              <a:rPr lang="fr-FR" dirty="0"/>
              <a:t> </a:t>
            </a:r>
            <a:r>
              <a:rPr lang="fr-FR" dirty="0">
                <a:solidFill>
                  <a:schemeClr val="accent2"/>
                </a:solidFill>
              </a:rPr>
              <a:t>prochain</a:t>
            </a:r>
            <a:r>
              <a:rPr lang="fr-FR" dirty="0"/>
              <a:t> </a:t>
            </a:r>
            <a:r>
              <a:rPr lang="fr-FR" dirty="0">
                <a:solidFill>
                  <a:schemeClr val="accent2"/>
                </a:solidFill>
              </a:rPr>
              <a:t>chargement</a:t>
            </a:r>
            <a:r>
              <a:rPr lang="fr-FR" dirty="0"/>
              <a:t> de page :</a:t>
            </a:r>
            <a:br>
              <a:rPr lang="fr-FR" dirty="0"/>
            </a:br>
            <a:r>
              <a:rPr lang="fr-FR" dirty="0"/>
              <a:t>En-tête HTTP </a:t>
            </a:r>
            <a:r>
              <a:rPr lang="fr-FR" b="1" dirty="0">
                <a:latin typeface="Consolas" panose="020B0609020204030204" pitchFamily="49" charset="0"/>
              </a:rPr>
              <a:t>Set-Cookie:</a:t>
            </a:r>
            <a:r>
              <a:rPr lang="fr-FR" dirty="0"/>
              <a:t> suivi de l'en-tête HTTP </a:t>
            </a:r>
            <a:r>
              <a:rPr lang="fr-FR" b="1" dirty="0">
                <a:latin typeface="Consolas" panose="020B0609020204030204" pitchFamily="49" charset="0"/>
              </a:rPr>
              <a:t>Cookie:</a:t>
            </a:r>
            <a:r>
              <a:rPr lang="fr-FR" dirty="0"/>
              <a:t> à la demande de ressource suivante</a:t>
            </a:r>
          </a:p>
          <a:p>
            <a:pPr lvl="1" eaLnBrk="1" hangingPunct="1">
              <a:defRPr/>
            </a:pPr>
            <a:r>
              <a:rPr lang="fr-FR" dirty="0">
                <a:solidFill>
                  <a:schemeClr val="accent2"/>
                </a:solidFill>
              </a:rPr>
              <a:t>Effacer un cookie </a:t>
            </a:r>
            <a:r>
              <a:rPr lang="fr-FR" dirty="0"/>
              <a:t>déjà placé :</a:t>
            </a:r>
            <a:br>
              <a:rPr lang="fr-FR" dirty="0"/>
            </a:br>
            <a:r>
              <a:rPr lang="fr-FR" dirty="0"/>
              <a:t>placer le </a:t>
            </a:r>
            <a:r>
              <a:rPr lang="fr-FR" dirty="0">
                <a:solidFill>
                  <a:schemeClr val="accent2"/>
                </a:solidFill>
              </a:rPr>
              <a:t>même</a:t>
            </a:r>
            <a:r>
              <a:rPr lang="fr-FR" dirty="0"/>
              <a:t> </a:t>
            </a:r>
            <a:r>
              <a:rPr lang="fr-FR" dirty="0">
                <a:solidFill>
                  <a:schemeClr val="accent2"/>
                </a:solidFill>
              </a:rPr>
              <a:t>cookie</a:t>
            </a:r>
            <a:r>
              <a:rPr lang="fr-FR" dirty="0"/>
              <a:t> mais avec une </a:t>
            </a:r>
            <a:r>
              <a:rPr lang="fr-FR" dirty="0">
                <a:solidFill>
                  <a:schemeClr val="accent2"/>
                </a:solidFill>
              </a:rPr>
              <a:t>valeur</a:t>
            </a:r>
            <a:r>
              <a:rPr lang="fr-FR" dirty="0"/>
              <a:t> </a:t>
            </a:r>
            <a:r>
              <a:rPr lang="fr-FR" dirty="0">
                <a:solidFill>
                  <a:schemeClr val="accent2"/>
                </a:solidFill>
              </a:rPr>
              <a:t>vide</a:t>
            </a:r>
            <a:r>
              <a:rPr lang="fr-FR" dirty="0"/>
              <a:t> ou false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B6986D34-A5D6-4ED3-ADB8-A6FA03569401}" type="slidenum">
              <a:rPr lang="fr-FR" altLang="fr-FR" sz="120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34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FAAF446-E773-4A5C-AC12-E05EDDE81231}" type="datetime11">
              <a:rPr lang="fr-FR" smtClean="0"/>
              <a:t>10:34:04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Sessions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A889FB20-9D1B-40C8-A78A-C75F015F6B7F}" type="slidenum">
              <a:rPr lang="fr-FR" altLang="fr-FR" sz="120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35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759FB93-22A5-4418-98FA-5FCB0A1A5521}" type="datetime11">
              <a:rPr lang="fr-FR" smtClean="0"/>
              <a:t>10:34:04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Sessions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>
                <a:solidFill>
                  <a:schemeClr val="accent2"/>
                </a:solidFill>
              </a:rPr>
              <a:t>Stockage sur le serveur des données associées à un client</a:t>
            </a:r>
            <a:r>
              <a:rPr lang="fr-FR" dirty="0"/>
              <a:t> particulier</a:t>
            </a:r>
          </a:p>
          <a:p>
            <a:pPr eaLnBrk="1" hangingPunct="1">
              <a:defRPr/>
            </a:pPr>
            <a:r>
              <a:rPr lang="fr-FR" dirty="0"/>
              <a:t>Nécessite une </a:t>
            </a:r>
            <a:r>
              <a:rPr lang="fr-FR" dirty="0">
                <a:solidFill>
                  <a:schemeClr val="accent2"/>
                </a:solidFill>
              </a:rPr>
              <a:t>identification unique pertinente et persistante des clients</a:t>
            </a:r>
          </a:p>
          <a:p>
            <a:pPr lvl="1" eaLnBrk="1" hangingPunct="1">
              <a:defRPr/>
            </a:pPr>
            <a:r>
              <a:rPr lang="fr-FR" dirty="0">
                <a:solidFill>
                  <a:schemeClr val="accent2"/>
                </a:solidFill>
              </a:rPr>
              <a:t>Identifiant de session </a:t>
            </a:r>
            <a:r>
              <a:rPr lang="fr-FR" dirty="0"/>
              <a:t>(SHA-2 512bits)</a:t>
            </a:r>
          </a:p>
          <a:p>
            <a:pPr lvl="1" eaLnBrk="1" hangingPunct="1">
              <a:defRPr/>
            </a:pPr>
            <a:r>
              <a:rPr lang="fr-FR" dirty="0"/>
              <a:t>Persiste par </a:t>
            </a:r>
            <a:r>
              <a:rPr lang="fr-FR" strike="sngStrike" dirty="0">
                <a:solidFill>
                  <a:schemeClr val="accent2"/>
                </a:solidFill>
              </a:rPr>
              <a:t>paramètre d'URL </a:t>
            </a:r>
            <a:r>
              <a:rPr lang="fr-FR" strike="sngStrike" dirty="0"/>
              <a:t>ou</a:t>
            </a:r>
            <a:r>
              <a:rPr lang="fr-FR" dirty="0"/>
              <a:t> </a:t>
            </a:r>
            <a:r>
              <a:rPr lang="fr-FR" dirty="0">
                <a:solidFill>
                  <a:schemeClr val="accent2"/>
                </a:solidFill>
              </a:rPr>
              <a:t>cookie</a:t>
            </a:r>
          </a:p>
          <a:p>
            <a:pPr eaLnBrk="1" hangingPunct="1">
              <a:defRPr/>
            </a:pPr>
            <a:r>
              <a:rPr lang="fr-FR" dirty="0">
                <a:solidFill>
                  <a:schemeClr val="accent2"/>
                </a:solidFill>
              </a:rPr>
              <a:t>Évite l'échange permanent de données </a:t>
            </a:r>
            <a:r>
              <a:rPr lang="fr-FR" dirty="0"/>
              <a:t>(en dehors de l'identifiant)</a:t>
            </a:r>
          </a:p>
          <a:p>
            <a:pPr eaLnBrk="1" hangingPunct="1">
              <a:defRPr/>
            </a:pPr>
            <a:r>
              <a:rPr lang="fr-FR" dirty="0"/>
              <a:t>Nécessite la </a:t>
            </a:r>
            <a:r>
              <a:rPr lang="fr-FR" dirty="0">
                <a:solidFill>
                  <a:schemeClr val="accent2"/>
                </a:solidFill>
              </a:rPr>
              <a:t>linéarisation des variables </a:t>
            </a:r>
            <a:r>
              <a:rPr lang="fr-FR" dirty="0"/>
              <a:t>pour leur stockage (fichier, BD, personnalisé)</a:t>
            </a:r>
          </a:p>
          <a:p>
            <a:pPr eaLnBrk="1" hangingPunct="1">
              <a:defRPr/>
            </a:pPr>
            <a:r>
              <a:rPr lang="fr-FR" dirty="0"/>
              <a:t>Simule un </a:t>
            </a:r>
            <a:r>
              <a:rPr lang="fr-FR" dirty="0">
                <a:solidFill>
                  <a:schemeClr val="accent2"/>
                </a:solidFill>
              </a:rPr>
              <a:t>mode connecté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3293956D-7C97-41A8-AECA-BAA2DD049526}" type="slidenum">
              <a:rPr lang="fr-FR" altLang="fr-FR" sz="120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36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0D928BB-7CC6-4A67-B6E5-50F8241DB880}" type="datetime11">
              <a:rPr lang="fr-FR" smtClean="0"/>
              <a:t>10:34:04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Sessions</a:t>
            </a:r>
          </a:p>
        </p:txBody>
      </p:sp>
      <p:sp>
        <p:nvSpPr>
          <p:cNvPr id="27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733">
                <a:solidFill>
                  <a:schemeClr val="tx1"/>
                </a:solidFill>
                <a:latin typeface="Arial" charset="0"/>
              </a:defRPr>
            </a:lvl1pPr>
            <a:lvl2pPr marL="990575" indent="-38099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523962" indent="-304792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667">
                <a:solidFill>
                  <a:schemeClr val="tx1"/>
                </a:solidFill>
                <a:latin typeface="Arial" charset="0"/>
              </a:defRPr>
            </a:lvl3pPr>
            <a:lvl4pPr marL="2133547" indent="-304792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743131" indent="-304792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3352716" indent="-3047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3962301" indent="-3047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4571886" indent="-3047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5181470" indent="-3047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BD1AB8DD-4473-4721-BC0D-64D48238CD16}" type="slidenum">
              <a:rPr lang="fr-FR" altLang="fr-FR" sz="16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37</a:t>
            </a:fld>
            <a:endParaRPr lang="fr-FR" altLang="fr-FR" sz="1600"/>
          </a:p>
        </p:txBody>
      </p:sp>
      <p:sp>
        <p:nvSpPr>
          <p:cNvPr id="28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1D81542-CB49-43B5-BAA0-EAA0081149A7}" type="datetime11">
              <a:rPr lang="fr-FR" smtClean="0"/>
              <a:t>10:34:04</a:t>
            </a:fld>
            <a:endParaRPr lang="fr-FR"/>
          </a:p>
        </p:txBody>
      </p:sp>
      <p:sp>
        <p:nvSpPr>
          <p:cNvPr id="29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279556" name="AutoShape 4"/>
          <p:cNvSpPr>
            <a:spLocks noChangeArrowheads="1"/>
          </p:cNvSpPr>
          <p:nvPr/>
        </p:nvSpPr>
        <p:spPr bwMode="auto">
          <a:xfrm>
            <a:off x="2351620" y="1341439"/>
            <a:ext cx="8832849" cy="5040312"/>
          </a:xfrm>
          <a:prstGeom prst="cloud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fr-FR" sz="48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Réseau</a:t>
            </a:r>
          </a:p>
        </p:txBody>
      </p:sp>
      <p:sp>
        <p:nvSpPr>
          <p:cNvPr id="279559" name="Serveur"/>
          <p:cNvSpPr>
            <a:spLocks noChangeArrowheads="1"/>
          </p:cNvSpPr>
          <p:nvPr/>
        </p:nvSpPr>
        <p:spPr bwMode="auto">
          <a:xfrm>
            <a:off x="8318501" y="2726223"/>
            <a:ext cx="3263900" cy="21605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fr-FR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Serveur</a:t>
            </a:r>
          </a:p>
        </p:txBody>
      </p:sp>
      <p:sp>
        <p:nvSpPr>
          <p:cNvPr id="279560" name="AutoShape 8"/>
          <p:cNvSpPr>
            <a:spLocks noChangeArrowheads="1"/>
          </p:cNvSpPr>
          <p:nvPr/>
        </p:nvSpPr>
        <p:spPr bwMode="auto">
          <a:xfrm>
            <a:off x="8370856" y="3735874"/>
            <a:ext cx="1482789" cy="1008063"/>
          </a:xfrm>
          <a:prstGeom prst="can">
            <a:avLst>
              <a:gd name="adj" fmla="val 33211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cb2…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aa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279562" name="Flèche"/>
          <p:cNvCxnSpPr>
            <a:cxnSpLocks noChangeShapeType="1"/>
            <a:stCxn id="279557" idx="2"/>
            <a:endCxn id="279559" idx="1"/>
          </p:cNvCxnSpPr>
          <p:nvPr/>
        </p:nvCxnSpPr>
        <p:spPr bwMode="auto">
          <a:xfrm rot="16200000" flipH="1">
            <a:off x="4829960" y="317978"/>
            <a:ext cx="882341" cy="6094737"/>
          </a:xfrm>
          <a:prstGeom prst="curvedConnector2">
            <a:avLst/>
          </a:prstGeom>
          <a:noFill/>
          <a:ln w="76200">
            <a:solidFill>
              <a:schemeClr val="bg2"/>
            </a:solidFill>
            <a:round/>
            <a:headEnd type="oval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9570" name="AutoShape 18"/>
          <p:cNvSpPr>
            <a:spLocks noChangeArrowheads="1"/>
          </p:cNvSpPr>
          <p:nvPr/>
        </p:nvSpPr>
        <p:spPr bwMode="auto">
          <a:xfrm>
            <a:off x="8627882" y="1124744"/>
            <a:ext cx="2971101" cy="1010348"/>
          </a:xfrm>
          <a:prstGeom prst="wedgeRoundRectCallout">
            <a:avLst>
              <a:gd name="adj1" fmla="val -21176"/>
              <a:gd name="adj2" fmla="val 124731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Démarrer session</a:t>
            </a:r>
          </a:p>
          <a:p>
            <a:pPr algn="ctr" eaLnBrk="1" hangingPunct="1">
              <a:defRPr/>
            </a:pPr>
            <a:r>
              <a:rPr lang="fr-FR" sz="26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id : cb2…</a:t>
            </a:r>
            <a:r>
              <a:rPr lang="fr-FR" sz="2667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aa</a:t>
            </a:r>
            <a:endParaRPr lang="fr-FR" sz="2667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79572" name="Flèche"/>
          <p:cNvCxnSpPr>
            <a:cxnSpLocks noChangeShapeType="1"/>
            <a:stCxn id="279559" idx="1"/>
            <a:endCxn id="279557" idx="2"/>
          </p:cNvCxnSpPr>
          <p:nvPr/>
        </p:nvCxnSpPr>
        <p:spPr bwMode="auto">
          <a:xfrm rot="10800000">
            <a:off x="2223765" y="2924176"/>
            <a:ext cx="6094737" cy="882341"/>
          </a:xfrm>
          <a:prstGeom prst="curvedConnector2">
            <a:avLst/>
          </a:prstGeom>
          <a:noFill/>
          <a:ln w="63500">
            <a:solidFill>
              <a:schemeClr val="bg2"/>
            </a:solidFill>
            <a:round/>
            <a:headEnd type="oval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9569" name="AutoShape 17"/>
          <p:cNvSpPr>
            <a:spLocks noChangeArrowheads="1"/>
          </p:cNvSpPr>
          <p:nvPr/>
        </p:nvSpPr>
        <p:spPr bwMode="auto">
          <a:xfrm>
            <a:off x="4836320" y="3563624"/>
            <a:ext cx="1165844" cy="556252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26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GET /</a:t>
            </a:r>
          </a:p>
        </p:txBody>
      </p:sp>
      <p:sp>
        <p:nvSpPr>
          <p:cNvPr id="279571" name="AutoShape 19"/>
          <p:cNvSpPr>
            <a:spLocks noChangeArrowheads="1"/>
          </p:cNvSpPr>
          <p:nvPr/>
        </p:nvSpPr>
        <p:spPr bwMode="auto">
          <a:xfrm>
            <a:off x="3319880" y="3563624"/>
            <a:ext cx="4198728" cy="556252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26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Set-Cookie: id=cb2…</a:t>
            </a:r>
            <a:r>
              <a:rPr lang="fr-FR" sz="2667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aa</a:t>
            </a:r>
            <a:endParaRPr lang="fr-FR" sz="2667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79575" name="AutoShape 23"/>
          <p:cNvSpPr>
            <a:spLocks noChangeArrowheads="1"/>
          </p:cNvSpPr>
          <p:nvPr/>
        </p:nvSpPr>
        <p:spPr bwMode="auto">
          <a:xfrm>
            <a:off x="3698609" y="3563624"/>
            <a:ext cx="3441267" cy="556252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26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Cookie: id=cb2…</a:t>
            </a:r>
            <a:r>
              <a:rPr lang="fr-FR" sz="2667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aa</a:t>
            </a:r>
            <a:endParaRPr lang="fr-FR" sz="2667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79576" name="AutoShape 24"/>
          <p:cNvSpPr>
            <a:spLocks noChangeArrowheads="1"/>
          </p:cNvSpPr>
          <p:nvPr/>
        </p:nvSpPr>
        <p:spPr bwMode="auto">
          <a:xfrm>
            <a:off x="4836320" y="3563624"/>
            <a:ext cx="1165844" cy="556252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26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OK: …</a:t>
            </a:r>
          </a:p>
        </p:txBody>
      </p:sp>
      <p:sp>
        <p:nvSpPr>
          <p:cNvPr id="279578" name="Client 2"/>
          <p:cNvSpPr>
            <a:spLocks noChangeArrowheads="1"/>
          </p:cNvSpPr>
          <p:nvPr/>
        </p:nvSpPr>
        <p:spPr bwMode="auto">
          <a:xfrm>
            <a:off x="591813" y="4652963"/>
            <a:ext cx="3263900" cy="16557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fr-FR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Client 2</a:t>
            </a:r>
          </a:p>
        </p:txBody>
      </p:sp>
      <p:sp>
        <p:nvSpPr>
          <p:cNvPr id="279557" name="Client 1"/>
          <p:cNvSpPr>
            <a:spLocks noChangeArrowheads="1"/>
          </p:cNvSpPr>
          <p:nvPr/>
        </p:nvSpPr>
        <p:spPr bwMode="auto">
          <a:xfrm>
            <a:off x="591813" y="1268413"/>
            <a:ext cx="3263900" cy="16557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fr-FR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Client 1</a:t>
            </a:r>
          </a:p>
        </p:txBody>
      </p:sp>
      <p:sp>
        <p:nvSpPr>
          <p:cNvPr id="279579" name="AutoShape 27"/>
          <p:cNvSpPr>
            <a:spLocks noChangeArrowheads="1"/>
          </p:cNvSpPr>
          <p:nvPr/>
        </p:nvSpPr>
        <p:spPr bwMode="auto">
          <a:xfrm>
            <a:off x="10003036" y="3735874"/>
            <a:ext cx="1482789" cy="1008063"/>
          </a:xfrm>
          <a:prstGeom prst="can">
            <a:avLst>
              <a:gd name="adj" fmla="val 33211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e42…5b</a:t>
            </a:r>
          </a:p>
        </p:txBody>
      </p:sp>
      <p:cxnSp>
        <p:nvCxnSpPr>
          <p:cNvPr id="279580" name="Flèche"/>
          <p:cNvCxnSpPr>
            <a:cxnSpLocks noChangeShapeType="1"/>
            <a:stCxn id="279578" idx="0"/>
            <a:endCxn id="279559" idx="1"/>
          </p:cNvCxnSpPr>
          <p:nvPr/>
        </p:nvCxnSpPr>
        <p:spPr bwMode="auto">
          <a:xfrm rot="5400000" flipH="1" flipV="1">
            <a:off x="4847908" y="1182373"/>
            <a:ext cx="846445" cy="6094737"/>
          </a:xfrm>
          <a:prstGeom prst="curvedConnector2">
            <a:avLst/>
          </a:prstGeom>
          <a:noFill/>
          <a:ln w="76200">
            <a:solidFill>
              <a:schemeClr val="bg2"/>
            </a:solidFill>
            <a:round/>
            <a:headEnd type="oval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9581" name="AutoShape 29"/>
          <p:cNvSpPr>
            <a:spLocks noChangeArrowheads="1"/>
          </p:cNvSpPr>
          <p:nvPr/>
        </p:nvSpPr>
        <p:spPr bwMode="auto">
          <a:xfrm>
            <a:off x="8627882" y="1124744"/>
            <a:ext cx="2971101" cy="1010348"/>
          </a:xfrm>
          <a:prstGeom prst="wedgeRoundRectCallout">
            <a:avLst>
              <a:gd name="adj1" fmla="val -21176"/>
              <a:gd name="adj2" fmla="val 124731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Démarrer session</a:t>
            </a:r>
          </a:p>
          <a:p>
            <a:pPr algn="ctr" eaLnBrk="1" hangingPunct="1">
              <a:defRPr/>
            </a:pPr>
            <a:r>
              <a:rPr lang="fr-FR" sz="26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id : e42…5b</a:t>
            </a:r>
          </a:p>
        </p:txBody>
      </p:sp>
      <p:cxnSp>
        <p:nvCxnSpPr>
          <p:cNvPr id="279582" name="Flèche"/>
          <p:cNvCxnSpPr>
            <a:cxnSpLocks noChangeShapeType="1"/>
            <a:stCxn id="279559" idx="1"/>
            <a:endCxn id="279578" idx="0"/>
          </p:cNvCxnSpPr>
          <p:nvPr/>
        </p:nvCxnSpPr>
        <p:spPr bwMode="auto">
          <a:xfrm rot="10800000" flipV="1">
            <a:off x="2223765" y="3806518"/>
            <a:ext cx="6094737" cy="846445"/>
          </a:xfrm>
          <a:prstGeom prst="curvedConnector2">
            <a:avLst/>
          </a:prstGeom>
          <a:noFill/>
          <a:ln w="63500">
            <a:solidFill>
              <a:schemeClr val="bg2"/>
            </a:solidFill>
            <a:round/>
            <a:headEnd type="oval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9583" name="Data 2"/>
          <p:cNvSpPr>
            <a:spLocks noChangeArrowheads="1"/>
          </p:cNvSpPr>
          <p:nvPr/>
        </p:nvSpPr>
        <p:spPr bwMode="auto">
          <a:xfrm>
            <a:off x="8289375" y="5163121"/>
            <a:ext cx="3519981" cy="1010348"/>
          </a:xfrm>
          <a:prstGeom prst="wedgeRoundRectCallout">
            <a:avLst>
              <a:gd name="adj1" fmla="val 20968"/>
              <a:gd name="adj2" fmla="val -109787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Données de</a:t>
            </a:r>
          </a:p>
          <a:p>
            <a:pPr algn="ctr" eaLnBrk="1" hangingPunct="1">
              <a:defRPr/>
            </a:pPr>
            <a:r>
              <a:rPr lang="fr-FR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session pour </a:t>
            </a:r>
            <a:r>
              <a:rPr lang="fr-FR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e42…5b</a:t>
            </a:r>
          </a:p>
        </p:txBody>
      </p:sp>
      <p:sp>
        <p:nvSpPr>
          <p:cNvPr id="279573" name="Data 1"/>
          <p:cNvSpPr>
            <a:spLocks noChangeArrowheads="1"/>
          </p:cNvSpPr>
          <p:nvPr/>
        </p:nvSpPr>
        <p:spPr bwMode="auto">
          <a:xfrm>
            <a:off x="8289374" y="5163121"/>
            <a:ext cx="3519981" cy="1010348"/>
          </a:xfrm>
          <a:prstGeom prst="wedgeRoundRectCallout">
            <a:avLst>
              <a:gd name="adj1" fmla="val -26009"/>
              <a:gd name="adj2" fmla="val -111921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Données de</a:t>
            </a:r>
          </a:p>
          <a:p>
            <a:pPr algn="ctr" eaLnBrk="1" hangingPunct="1">
              <a:defRPr/>
            </a:pPr>
            <a:r>
              <a:rPr lang="fr-FR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session pour </a:t>
            </a:r>
            <a:r>
              <a:rPr lang="fr-FR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cb2…</a:t>
            </a:r>
            <a:r>
              <a:rPr lang="fr-FR" sz="2667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aa</a:t>
            </a:r>
            <a:endParaRPr lang="fr-FR" sz="266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279584" name="AutoShape 32"/>
          <p:cNvSpPr>
            <a:spLocks noChangeArrowheads="1"/>
          </p:cNvSpPr>
          <p:nvPr/>
        </p:nvSpPr>
        <p:spPr bwMode="auto">
          <a:xfrm>
            <a:off x="4836320" y="3563624"/>
            <a:ext cx="1165844" cy="556252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26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GET /</a:t>
            </a:r>
          </a:p>
        </p:txBody>
      </p:sp>
      <p:sp>
        <p:nvSpPr>
          <p:cNvPr id="279585" name="AutoShape 33"/>
          <p:cNvSpPr>
            <a:spLocks noChangeArrowheads="1"/>
          </p:cNvSpPr>
          <p:nvPr/>
        </p:nvSpPr>
        <p:spPr bwMode="auto">
          <a:xfrm>
            <a:off x="3337684" y="3563624"/>
            <a:ext cx="4163120" cy="556252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26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Set-Cookie: id=e42…5b</a:t>
            </a:r>
          </a:p>
        </p:txBody>
      </p:sp>
      <p:sp>
        <p:nvSpPr>
          <p:cNvPr id="279586" name="AutoShape 34"/>
          <p:cNvSpPr>
            <a:spLocks noChangeArrowheads="1"/>
          </p:cNvSpPr>
          <p:nvPr/>
        </p:nvSpPr>
        <p:spPr bwMode="auto">
          <a:xfrm>
            <a:off x="3716412" y="3563624"/>
            <a:ext cx="3405661" cy="556252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26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Cookie: id=e42…5b</a:t>
            </a:r>
          </a:p>
        </p:txBody>
      </p:sp>
      <p:sp>
        <p:nvSpPr>
          <p:cNvPr id="279587" name="AutoShape 35"/>
          <p:cNvSpPr>
            <a:spLocks noChangeArrowheads="1"/>
          </p:cNvSpPr>
          <p:nvPr/>
        </p:nvSpPr>
        <p:spPr bwMode="auto">
          <a:xfrm>
            <a:off x="4836320" y="3563624"/>
            <a:ext cx="1165844" cy="556252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26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OK: …</a:t>
            </a:r>
          </a:p>
        </p:txBody>
      </p:sp>
      <p:sp>
        <p:nvSpPr>
          <p:cNvPr id="279589" name="Cookie 2"/>
          <p:cNvSpPr>
            <a:spLocks noChangeArrowheads="1"/>
          </p:cNvSpPr>
          <p:nvPr/>
        </p:nvSpPr>
        <p:spPr bwMode="auto">
          <a:xfrm>
            <a:off x="1016204" y="5280471"/>
            <a:ext cx="2334684" cy="101034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2667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Cookie</a:t>
            </a:r>
          </a:p>
          <a:p>
            <a:pPr algn="ctr" eaLnBrk="1" hangingPunct="1">
              <a:defRPr/>
            </a:pPr>
            <a:r>
              <a:rPr lang="fr-FR" sz="2667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id : e42…5b</a:t>
            </a:r>
          </a:p>
        </p:txBody>
      </p:sp>
      <p:sp>
        <p:nvSpPr>
          <p:cNvPr id="279588" name="Cookie 1"/>
          <p:cNvSpPr>
            <a:spLocks noChangeArrowheads="1"/>
          </p:cNvSpPr>
          <p:nvPr/>
        </p:nvSpPr>
        <p:spPr bwMode="auto">
          <a:xfrm>
            <a:off x="997889" y="1870522"/>
            <a:ext cx="2371313" cy="101034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2667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Cookie</a:t>
            </a:r>
          </a:p>
          <a:p>
            <a:pPr algn="ctr" eaLnBrk="1" hangingPunct="1">
              <a:defRPr/>
            </a:pPr>
            <a:r>
              <a:rPr lang="fr-FR" sz="2667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id : cb2…</a:t>
            </a:r>
            <a:r>
              <a:rPr lang="fr-FR" sz="2667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aa</a:t>
            </a:r>
            <a:endParaRPr lang="fr-FR" sz="2667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9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9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9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79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79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9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9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9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9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9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9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79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79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79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7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79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79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9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9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2" dur="500"/>
                                        <p:tgtEl>
                                          <p:spTgt spid="279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7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79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79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79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8" dur="500"/>
                                        <p:tgtEl>
                                          <p:spTgt spid="279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9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9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9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9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9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9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7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79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79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9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9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9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7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9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9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9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79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79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79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9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79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79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79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79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9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7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6" dur="500"/>
                                        <p:tgtEl>
                                          <p:spTgt spid="279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27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79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79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9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2" dur="500"/>
                                        <p:tgtEl>
                                          <p:spTgt spid="279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95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95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27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79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79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7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9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9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9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7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79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7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79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79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7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2795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2795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53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279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279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79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27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279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279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79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79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7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2" dur="500"/>
                                        <p:tgtEl>
                                          <p:spTgt spid="279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7" dur="500"/>
                                        <p:tgtEl>
                                          <p:spTgt spid="27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279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279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279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8" dur="500"/>
                                        <p:tgtEl>
                                          <p:spTgt spid="279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279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279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27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27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279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279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279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279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279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27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 nodeType="clickPar">
                      <p:stCondLst>
                        <p:cond delay="indefinite"/>
                      </p:stCondLst>
                      <p:childTnLst>
                        <p:par>
                          <p:cTn id="2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7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279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279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27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 nodeType="clickPar">
                      <p:stCondLst>
                        <p:cond delay="indefinite"/>
                      </p:stCondLst>
                      <p:childTnLst>
                        <p:par>
                          <p:cTn id="3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4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2795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2795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 nodeType="clickPar">
                      <p:stCondLst>
                        <p:cond delay="indefinite"/>
                      </p:stCondLst>
                      <p:childTnLst>
                        <p:par>
                          <p:cTn id="3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9" presetID="53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279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279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279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 nodeType="clickPar">
                      <p:stCondLst>
                        <p:cond delay="indefinite"/>
                      </p:stCondLst>
                      <p:childTnLst>
                        <p:par>
                          <p:cTn id="3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53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279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279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279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 nodeType="clickPar">
                      <p:stCondLst>
                        <p:cond delay="indefinite"/>
                      </p:stCondLst>
                      <p:childTnLst>
                        <p:par>
                          <p:cTn id="3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279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279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27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0" dur="500"/>
                                        <p:tgtEl>
                                          <p:spTgt spid="279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5" dur="500"/>
                                        <p:tgtEl>
                                          <p:spTgt spid="27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 nodeType="clickPar">
                      <p:stCondLst>
                        <p:cond delay="indefinite"/>
                      </p:stCondLst>
                      <p:childTnLst>
                        <p:par>
                          <p:cTn id="3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279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279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279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 nodeType="clickPar">
                      <p:stCondLst>
                        <p:cond delay="indefinite"/>
                      </p:stCondLst>
                      <p:childTnLst>
                        <p:par>
                          <p:cTn id="3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6" dur="500"/>
                                        <p:tgtEl>
                                          <p:spTgt spid="279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60" grpId="0" animBg="1"/>
      <p:bldP spid="279560" grpId="1" animBg="1"/>
      <p:bldP spid="279570" grpId="0" animBg="1"/>
      <p:bldP spid="279570" grpId="1" animBg="1"/>
      <p:bldP spid="279570" grpId="2" animBg="1"/>
      <p:bldP spid="279570" grpId="3" animBg="1"/>
      <p:bldP spid="279569" grpId="0" animBg="1"/>
      <p:bldP spid="279569" grpId="1" animBg="1"/>
      <p:bldP spid="279571" grpId="0" animBg="1"/>
      <p:bldP spid="279571" grpId="1" animBg="1"/>
      <p:bldP spid="279575" grpId="0" animBg="1"/>
      <p:bldP spid="279575" grpId="1" animBg="1"/>
      <p:bldP spid="279576" grpId="0" animBg="1"/>
      <p:bldP spid="279576" grpId="1" animBg="1"/>
      <p:bldP spid="279557" grpId="0" animBg="1"/>
      <p:bldP spid="279579" grpId="0" animBg="1"/>
      <p:bldP spid="279579" grpId="1" animBg="1"/>
      <p:bldP spid="279581" grpId="0" animBg="1"/>
      <p:bldP spid="279581" grpId="1" animBg="1"/>
      <p:bldP spid="279581" grpId="2" animBg="1"/>
      <p:bldP spid="279581" grpId="3" animBg="1"/>
      <p:bldP spid="279583" grpId="0" animBg="1"/>
      <p:bldP spid="279583" grpId="1" animBg="1"/>
      <p:bldP spid="279583" grpId="2" animBg="1"/>
      <p:bldP spid="279583" grpId="3" animBg="1"/>
      <p:bldP spid="279573" grpId="0" animBg="1"/>
      <p:bldP spid="279573" grpId="1" animBg="1"/>
      <p:bldP spid="279573" grpId="2" animBg="1"/>
      <p:bldP spid="279573" grpId="3" animBg="1"/>
      <p:bldP spid="279584" grpId="0" animBg="1"/>
      <p:bldP spid="279584" grpId="1" animBg="1"/>
      <p:bldP spid="279585" grpId="0" animBg="1"/>
      <p:bldP spid="279585" grpId="1" animBg="1"/>
      <p:bldP spid="279586" grpId="0" animBg="1"/>
      <p:bldP spid="279586" grpId="1" animBg="1"/>
      <p:bldP spid="279587" grpId="0" animBg="1"/>
      <p:bldP spid="279587" grpId="1" animBg="1"/>
      <p:bldP spid="279589" grpId="0" animBg="1"/>
      <p:bldP spid="279588" grpId="0" animBg="1"/>
      <p:bldP spid="279588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Sessions</a:t>
            </a:r>
          </a:p>
        </p:txBody>
      </p:sp>
      <p:sp>
        <p:nvSpPr>
          <p:cNvPr id="22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733">
                <a:solidFill>
                  <a:schemeClr val="tx1"/>
                </a:solidFill>
                <a:latin typeface="Arial" charset="0"/>
              </a:defRPr>
            </a:lvl1pPr>
            <a:lvl2pPr marL="990575" indent="-38099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523962" indent="-304792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667">
                <a:solidFill>
                  <a:schemeClr val="tx1"/>
                </a:solidFill>
                <a:latin typeface="Arial" charset="0"/>
              </a:defRPr>
            </a:lvl3pPr>
            <a:lvl4pPr marL="2133547" indent="-304792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743131" indent="-304792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3352716" indent="-3047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3962301" indent="-3047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4571886" indent="-3047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5181470" indent="-3047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F533D4DE-5ED3-4074-9EDC-586C6E47431C}" type="slidenum">
              <a:rPr lang="fr-FR" altLang="fr-FR" sz="16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38</a:t>
            </a:fld>
            <a:endParaRPr lang="fr-FR" altLang="fr-FR" sz="1600"/>
          </a:p>
        </p:txBody>
      </p:sp>
      <p:sp>
        <p:nvSpPr>
          <p:cNvPr id="23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72F6F9F-3F3B-43C9-A5C4-8BDE65959C56}" type="datetime11">
              <a:rPr lang="fr-FR" smtClean="0"/>
              <a:t>10:49:20</a:t>
            </a:fld>
            <a:endParaRPr lang="fr-FR"/>
          </a:p>
        </p:txBody>
      </p:sp>
      <p:sp>
        <p:nvSpPr>
          <p:cNvPr id="24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265218" name="AutoShape 2"/>
          <p:cNvSpPr>
            <a:spLocks noChangeArrowheads="1"/>
          </p:cNvSpPr>
          <p:nvPr/>
        </p:nvSpPr>
        <p:spPr bwMode="auto">
          <a:xfrm>
            <a:off x="2351619" y="981075"/>
            <a:ext cx="7200900" cy="5183188"/>
          </a:xfrm>
          <a:prstGeom prst="cloud">
            <a:avLst/>
          </a:prstGeom>
          <a:solidFill>
            <a:schemeClr val="accent2"/>
          </a:solidFill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fr-FR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Réseau</a:t>
            </a:r>
          </a:p>
        </p:txBody>
      </p:sp>
      <p:sp>
        <p:nvSpPr>
          <p:cNvPr id="265220" name="AutoShape 4"/>
          <p:cNvSpPr>
            <a:spLocks noChangeArrowheads="1"/>
          </p:cNvSpPr>
          <p:nvPr/>
        </p:nvSpPr>
        <p:spPr bwMode="auto">
          <a:xfrm>
            <a:off x="279400" y="1268414"/>
            <a:ext cx="2745317" cy="51133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fr-FR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Client Web</a:t>
            </a:r>
          </a:p>
          <a:p>
            <a:pPr algn="ctr" eaLnBrk="1" hangingPunct="1">
              <a:defRPr/>
            </a:pPr>
            <a:r>
              <a:rPr lang="fr-FR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(Navigateur)</a:t>
            </a:r>
          </a:p>
        </p:txBody>
      </p:sp>
      <p:sp>
        <p:nvSpPr>
          <p:cNvPr id="265221" name="AutoShape 5"/>
          <p:cNvSpPr>
            <a:spLocks noChangeArrowheads="1"/>
          </p:cNvSpPr>
          <p:nvPr/>
        </p:nvSpPr>
        <p:spPr bwMode="auto">
          <a:xfrm>
            <a:off x="9072033" y="1268414"/>
            <a:ext cx="2853267" cy="51133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fr-FR" sz="2667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Serveur Web</a:t>
            </a:r>
          </a:p>
          <a:p>
            <a:pPr algn="ctr" eaLnBrk="1" hangingPunct="1">
              <a:defRPr/>
            </a:pPr>
            <a:r>
              <a:rPr lang="fr-FR" sz="2667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(Apache)</a:t>
            </a:r>
          </a:p>
        </p:txBody>
      </p:sp>
      <p:grpSp>
        <p:nvGrpSpPr>
          <p:cNvPr id="36873" name="Group 6"/>
          <p:cNvGrpSpPr>
            <a:grpSpLocks/>
          </p:cNvGrpSpPr>
          <p:nvPr/>
        </p:nvGrpSpPr>
        <p:grpSpPr bwMode="auto">
          <a:xfrm>
            <a:off x="9154341" y="3341067"/>
            <a:ext cx="1253067" cy="1152525"/>
            <a:chOff x="521" y="2750"/>
            <a:chExt cx="771" cy="816"/>
          </a:xfrm>
        </p:grpSpPr>
        <p:sp>
          <p:nvSpPr>
            <p:cNvPr id="265223" name="Rectangle 7"/>
            <p:cNvSpPr>
              <a:spLocks noChangeArrowheads="1"/>
            </p:cNvSpPr>
            <p:nvPr/>
          </p:nvSpPr>
          <p:spPr bwMode="auto">
            <a:xfrm>
              <a:off x="521" y="2840"/>
              <a:ext cx="771" cy="6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endParaRPr>
            </a:p>
          </p:txBody>
        </p:sp>
        <p:sp>
          <p:nvSpPr>
            <p:cNvPr id="265224" name="Oval 8"/>
            <p:cNvSpPr>
              <a:spLocks noChangeArrowheads="1"/>
            </p:cNvSpPr>
            <p:nvPr/>
          </p:nvSpPr>
          <p:spPr bwMode="auto">
            <a:xfrm>
              <a:off x="521" y="2750"/>
              <a:ext cx="771" cy="18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endParaRPr>
            </a:p>
          </p:txBody>
        </p:sp>
        <p:sp>
          <p:nvSpPr>
            <p:cNvPr id="265225" name="Oval 9"/>
            <p:cNvSpPr>
              <a:spLocks noChangeArrowheads="1"/>
            </p:cNvSpPr>
            <p:nvPr/>
          </p:nvSpPr>
          <p:spPr bwMode="auto">
            <a:xfrm>
              <a:off x="521" y="3385"/>
              <a:ext cx="771" cy="18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endParaRPr>
            </a:p>
          </p:txBody>
        </p:sp>
        <p:sp>
          <p:nvSpPr>
            <p:cNvPr id="265226" name="Rectangle 10"/>
            <p:cNvSpPr>
              <a:spLocks noChangeArrowheads="1"/>
            </p:cNvSpPr>
            <p:nvPr/>
          </p:nvSpPr>
          <p:spPr bwMode="auto">
            <a:xfrm>
              <a:off x="525" y="2976"/>
              <a:ext cx="762" cy="49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fr-F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Données</a:t>
              </a:r>
            </a:p>
            <a:p>
              <a:pPr algn="ctr" eaLnBrk="1" hangingPunct="1">
                <a:defRPr/>
              </a:pPr>
              <a:r>
                <a:rPr lang="fr-F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de</a:t>
              </a:r>
            </a:p>
            <a:p>
              <a:pPr algn="ctr" eaLnBrk="1" hangingPunct="1">
                <a:defRPr/>
              </a:pPr>
              <a:r>
                <a:rPr lang="fr-F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session</a:t>
              </a:r>
            </a:p>
          </p:txBody>
        </p:sp>
      </p:grpSp>
      <p:sp>
        <p:nvSpPr>
          <p:cNvPr id="265229" name="Réponse 2"/>
          <p:cNvSpPr>
            <a:spLocks noChangeShapeType="1"/>
          </p:cNvSpPr>
          <p:nvPr/>
        </p:nvSpPr>
        <p:spPr bwMode="auto">
          <a:xfrm flipH="1">
            <a:off x="1488019" y="5157789"/>
            <a:ext cx="9215967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65230" name="Requête 2"/>
          <p:cNvSpPr>
            <a:spLocks noChangeShapeType="1"/>
          </p:cNvSpPr>
          <p:nvPr/>
        </p:nvSpPr>
        <p:spPr bwMode="auto">
          <a:xfrm>
            <a:off x="1488019" y="4149726"/>
            <a:ext cx="9215967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65228" name="Réponse 1"/>
          <p:cNvSpPr>
            <a:spLocks noChangeShapeType="1"/>
          </p:cNvSpPr>
          <p:nvPr/>
        </p:nvSpPr>
        <p:spPr bwMode="auto">
          <a:xfrm flipH="1">
            <a:off x="1488019" y="3213101"/>
            <a:ext cx="9215967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65227" name="Requête 1"/>
          <p:cNvSpPr>
            <a:spLocks noChangeShapeType="1"/>
          </p:cNvSpPr>
          <p:nvPr/>
        </p:nvSpPr>
        <p:spPr bwMode="auto">
          <a:xfrm>
            <a:off x="1488019" y="2276477"/>
            <a:ext cx="9215967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65231" name="AutoShape 15"/>
          <p:cNvSpPr>
            <a:spLocks noChangeArrowheads="1"/>
          </p:cNvSpPr>
          <p:nvPr/>
        </p:nvSpPr>
        <p:spPr bwMode="auto">
          <a:xfrm>
            <a:off x="4010026" y="1700808"/>
            <a:ext cx="4171952" cy="919401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GET /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index.php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HTTP/1.1</a:t>
            </a:r>
          </a:p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265232" name="AutoShape 16"/>
          <p:cNvSpPr>
            <a:spLocks noChangeArrowheads="1"/>
          </p:cNvSpPr>
          <p:nvPr/>
        </p:nvSpPr>
        <p:spPr bwMode="auto">
          <a:xfrm>
            <a:off x="3187870" y="2660585"/>
            <a:ext cx="5384386" cy="1328023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HTTP/1.1 200 OK</a:t>
            </a:r>
          </a:p>
          <a:p>
            <a:pPr eaLnBrk="1" hangingPunct="1">
              <a:defRPr/>
            </a:pPr>
            <a:r>
              <a:rPr lang="fr-FR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Set-Cookie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Id=d81…8a;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path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=/;</a:t>
            </a:r>
          </a:p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265233" name="AutoShape 17"/>
          <p:cNvSpPr>
            <a:spLocks noChangeArrowheads="1"/>
          </p:cNvSpPr>
          <p:nvPr/>
        </p:nvSpPr>
        <p:spPr bwMode="auto">
          <a:xfrm>
            <a:off x="4190528" y="4028984"/>
            <a:ext cx="3512140" cy="1328023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GET /liste HTTP/1.1</a:t>
            </a:r>
          </a:p>
          <a:p>
            <a:pPr eaLnBrk="1" hangingPunct="1">
              <a:defRPr/>
            </a:pPr>
            <a:r>
              <a:rPr lang="fr-FR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Cookie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Id=d81…8a</a:t>
            </a:r>
          </a:p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265234" name="AutoShape 18"/>
          <p:cNvSpPr>
            <a:spLocks noChangeArrowheads="1"/>
          </p:cNvSpPr>
          <p:nvPr/>
        </p:nvSpPr>
        <p:spPr bwMode="auto">
          <a:xfrm>
            <a:off x="4550737" y="5397383"/>
            <a:ext cx="2812747" cy="919401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HTTP/1.1 200 OK</a:t>
            </a:r>
          </a:p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265235" name="AutoShape 19"/>
          <p:cNvSpPr>
            <a:spLocks noChangeArrowheads="1"/>
          </p:cNvSpPr>
          <p:nvPr/>
        </p:nvSpPr>
        <p:spPr bwMode="auto">
          <a:xfrm>
            <a:off x="569578" y="2230438"/>
            <a:ext cx="1956725" cy="919401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Id=d81…8a;</a:t>
            </a:r>
          </a:p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path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=/;</a:t>
            </a:r>
          </a:p>
        </p:txBody>
      </p:sp>
      <p:cxnSp>
        <p:nvCxnSpPr>
          <p:cNvPr id="265236" name="AutoShape 20"/>
          <p:cNvCxnSpPr>
            <a:cxnSpLocks noChangeShapeType="1"/>
            <a:stCxn id="265235" idx="2"/>
            <a:endCxn id="265233" idx="1"/>
          </p:cNvCxnSpPr>
          <p:nvPr/>
        </p:nvCxnSpPr>
        <p:spPr bwMode="auto">
          <a:xfrm rot="16200000" flipH="1">
            <a:off x="2097656" y="2600123"/>
            <a:ext cx="1543157" cy="2642587"/>
          </a:xfrm>
          <a:prstGeom prst="curvedConnector2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5237" name="AutoShape 21"/>
          <p:cNvCxnSpPr>
            <a:cxnSpLocks noChangeShapeType="1"/>
            <a:stCxn id="265232" idx="1"/>
            <a:endCxn id="265235" idx="2"/>
          </p:cNvCxnSpPr>
          <p:nvPr/>
        </p:nvCxnSpPr>
        <p:spPr bwMode="auto">
          <a:xfrm rot="10800000">
            <a:off x="1547942" y="3149839"/>
            <a:ext cx="1639929" cy="174758"/>
          </a:xfrm>
          <a:prstGeom prst="curvedConnector2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" name="$_SESSION">
            <a:extLst>
              <a:ext uri="{FF2B5EF4-FFF2-40B4-BE49-F238E27FC236}">
                <a16:creationId xmlns:a16="http://schemas.microsoft.com/office/drawing/2014/main" id="{999B2FDC-F17E-A6CE-9C69-EB8715133A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117687"/>
              </p:ext>
            </p:extLst>
          </p:nvPr>
        </p:nvGraphicFramePr>
        <p:xfrm>
          <a:off x="9784563" y="1163957"/>
          <a:ext cx="214596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983">
                  <a:extLst>
                    <a:ext uri="{9D8B030D-6E8A-4147-A177-3AD203B41FA5}">
                      <a16:colId xmlns:a16="http://schemas.microsoft.com/office/drawing/2014/main" val="3756645757"/>
                    </a:ext>
                  </a:extLst>
                </a:gridCol>
                <a:gridCol w="1072983">
                  <a:extLst>
                    <a:ext uri="{9D8B030D-6E8A-4147-A177-3AD203B41FA5}">
                      <a16:colId xmlns:a16="http://schemas.microsoft.com/office/drawing/2014/main" val="220405372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Consolas" panose="020B0609020204030204" pitchFamily="49" charset="0"/>
                        </a:rPr>
                        <a:t>$_SESSION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467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Consolas" panose="020B0609020204030204" pitchFamily="49" charset="0"/>
                        </a:rPr>
                        <a:t>'data'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Consolas" panose="020B0609020204030204" pitchFamily="49" charset="0"/>
                        </a:rPr>
                        <a:t>1212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476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Consolas" panose="020B0609020204030204" pitchFamily="49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632180"/>
                  </a:ext>
                </a:extLst>
              </a:tr>
            </a:tbl>
          </a:graphicData>
        </a:graphic>
      </p:graphicFrame>
      <p:sp>
        <p:nvSpPr>
          <p:cNvPr id="4" name="Programme 2">
            <a:extLst>
              <a:ext uri="{FF2B5EF4-FFF2-40B4-BE49-F238E27FC236}">
                <a16:creationId xmlns:a16="http://schemas.microsoft.com/office/drawing/2014/main" id="{B057FA66-8B2A-C6ED-E3FD-754752C15FAA}"/>
              </a:ext>
            </a:extLst>
          </p:cNvPr>
          <p:cNvSpPr/>
          <p:nvPr/>
        </p:nvSpPr>
        <p:spPr bwMode="auto">
          <a:xfrm>
            <a:off x="10559193" y="4271766"/>
            <a:ext cx="1411292" cy="141129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58590"/>
              <a:gd name="adj5" fmla="val 12500"/>
            </a:avLst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PHP</a:t>
            </a:r>
          </a:p>
        </p:txBody>
      </p:sp>
      <p:sp>
        <p:nvSpPr>
          <p:cNvPr id="3" name="Programme 1">
            <a:extLst>
              <a:ext uri="{FF2B5EF4-FFF2-40B4-BE49-F238E27FC236}">
                <a16:creationId xmlns:a16="http://schemas.microsoft.com/office/drawing/2014/main" id="{382F7BCF-ABA1-C2A5-B8C4-9CC8CF6BDECC}"/>
              </a:ext>
            </a:extLst>
          </p:cNvPr>
          <p:cNvSpPr/>
          <p:nvPr/>
        </p:nvSpPr>
        <p:spPr bwMode="auto">
          <a:xfrm>
            <a:off x="10559193" y="2255863"/>
            <a:ext cx="1411292" cy="141129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58590"/>
              <a:gd name="adj5" fmla="val 12500"/>
            </a:avLst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PHP</a:t>
            </a:r>
          </a:p>
        </p:txBody>
      </p:sp>
      <p:cxnSp>
        <p:nvCxnSpPr>
          <p:cNvPr id="12" name="Lecture session">
            <a:extLst>
              <a:ext uri="{FF2B5EF4-FFF2-40B4-BE49-F238E27FC236}">
                <a16:creationId xmlns:a16="http://schemas.microsoft.com/office/drawing/2014/main" id="{A28F889D-0394-07BC-2669-2B9602192A28}"/>
              </a:ext>
            </a:extLst>
          </p:cNvPr>
          <p:cNvCxnSpPr>
            <a:cxnSpLocks/>
            <a:endCxn id="2" idx="2"/>
          </p:cNvCxnSpPr>
          <p:nvPr/>
        </p:nvCxnSpPr>
        <p:spPr bwMode="auto">
          <a:xfrm rot="5400000" flipH="1" flipV="1">
            <a:off x="9626907" y="2429632"/>
            <a:ext cx="1383794" cy="1077484"/>
          </a:xfrm>
          <a:prstGeom prst="bentConnector3">
            <a:avLst/>
          </a:prstGeom>
          <a:solidFill>
            <a:srgbClr val="FFFFFF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Ecriture session">
            <a:extLst>
              <a:ext uri="{FF2B5EF4-FFF2-40B4-BE49-F238E27FC236}">
                <a16:creationId xmlns:a16="http://schemas.microsoft.com/office/drawing/2014/main" id="{6DBFC6B7-EBAD-D565-5952-A366EF7805F9}"/>
              </a:ext>
            </a:extLst>
          </p:cNvPr>
          <p:cNvCxnSpPr>
            <a:cxnSpLocks/>
            <a:stCxn id="2" idx="2"/>
            <a:endCxn id="265226" idx="0"/>
          </p:cNvCxnSpPr>
          <p:nvPr/>
        </p:nvCxnSpPr>
        <p:spPr bwMode="auto">
          <a:xfrm rot="5400000">
            <a:off x="9626907" y="2429632"/>
            <a:ext cx="1383794" cy="1077484"/>
          </a:xfrm>
          <a:prstGeom prst="bentConnector3">
            <a:avLst>
              <a:gd name="adj1" fmla="val 50000"/>
            </a:avLst>
          </a:prstGeom>
          <a:solidFill>
            <a:srgbClr val="FFFFFF"/>
          </a:solidFill>
          <a:ln w="38100" cap="flat" cmpd="sng" algn="ctr">
            <a:solidFill>
              <a:schemeClr val="accent5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6503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68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31" grpId="0" animBg="1"/>
      <p:bldP spid="265232" grpId="0" animBg="1"/>
      <p:bldP spid="265233" grpId="0" animBg="1"/>
      <p:bldP spid="265234" grpId="0" animBg="1"/>
      <p:bldP spid="265235" grpId="0" animBg="1"/>
      <p:bldP spid="4" grpId="0" animBg="1"/>
      <p:bldP spid="4" grpId="1" animBg="1"/>
      <p:bldP spid="4" grpId="2" animBg="1"/>
      <p:bldP spid="3" grpId="0" animBg="1"/>
      <p:bldP spid="3" grpId="1" animBg="1"/>
      <p:bldP spid="3" grpId="2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Sessions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Créer ou restaurer une session</a:t>
            </a:r>
          </a:p>
          <a:p>
            <a:pPr lvl="1" eaLnBrk="1" hangingPunct="1">
              <a:defRPr/>
            </a:pPr>
            <a:r>
              <a:rPr lang="fr-FR" b="1" dirty="0" err="1">
                <a:solidFill>
                  <a:schemeClr val="accent5"/>
                </a:solidFill>
                <a:latin typeface="Consolas" panose="020B0609020204030204" pitchFamily="49" charset="0"/>
              </a:rPr>
              <a:t>bool</a:t>
            </a:r>
            <a:r>
              <a:rPr lang="fr-FR" b="1" dirty="0">
                <a:latin typeface="Consolas" panose="020B0609020204030204" pitchFamily="49" charset="0"/>
              </a:rPr>
              <a:t> </a:t>
            </a:r>
            <a:r>
              <a:rPr lang="fr-FR" b="1" dirty="0" err="1">
                <a:solidFill>
                  <a:schemeClr val="bg2"/>
                </a:solidFill>
                <a:latin typeface="Consolas" panose="020B0609020204030204" pitchFamily="49" charset="0"/>
              </a:rPr>
              <a:t>session_start</a:t>
            </a:r>
            <a:r>
              <a:rPr lang="fr-FR" b="1" dirty="0">
                <a:solidFill>
                  <a:schemeClr val="hlink"/>
                </a:solidFill>
                <a:latin typeface="Consolas" panose="020B0609020204030204" pitchFamily="49" charset="0"/>
              </a:rPr>
              <a:t> </a:t>
            </a:r>
            <a:r>
              <a:rPr lang="fr-FR" b="1" dirty="0">
                <a:latin typeface="Consolas" panose="020B0609020204030204" pitchFamily="49" charset="0"/>
              </a:rPr>
              <a:t>( </a:t>
            </a:r>
            <a:r>
              <a:rPr lang="fr-FR" b="1" dirty="0" err="1">
                <a:solidFill>
                  <a:schemeClr val="accent5"/>
                </a:solidFill>
                <a:latin typeface="Consolas" panose="020B0609020204030204" pitchFamily="49" charset="0"/>
              </a:rPr>
              <a:t>void</a:t>
            </a:r>
            <a:r>
              <a:rPr lang="fr-FR" b="1" dirty="0">
                <a:latin typeface="Consolas" panose="020B0609020204030204" pitchFamily="49" charset="0"/>
              </a:rPr>
              <a:t> )</a:t>
            </a:r>
          </a:p>
          <a:p>
            <a:pPr eaLnBrk="1" hangingPunct="1">
              <a:defRPr/>
            </a:pPr>
            <a:r>
              <a:rPr lang="fr-FR" dirty="0"/>
              <a:t>Manipuler les </a:t>
            </a:r>
            <a:r>
              <a:rPr lang="fr-FR" dirty="0">
                <a:solidFill>
                  <a:schemeClr val="accent2"/>
                </a:solidFill>
              </a:rPr>
              <a:t>données de session</a:t>
            </a:r>
          </a:p>
          <a:p>
            <a:pPr lvl="1" eaLnBrk="1" hangingPunct="1">
              <a:defRPr/>
            </a:pPr>
            <a:r>
              <a:rPr lang="fr-FR" dirty="0"/>
              <a:t>Tableau associatif </a:t>
            </a:r>
            <a:r>
              <a:rPr lang="fr-FR" dirty="0" err="1"/>
              <a:t>superglobal</a:t>
            </a:r>
            <a:r>
              <a:rPr lang="fr-FR" dirty="0"/>
              <a:t> 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</a:rPr>
              <a:t>$_SESSION</a:t>
            </a:r>
          </a:p>
          <a:p>
            <a:pPr eaLnBrk="1" hangingPunct="1">
              <a:defRPr/>
            </a:pPr>
            <a:r>
              <a:rPr lang="fr-FR" dirty="0"/>
              <a:t>Lire ou définir l'identifiant de session</a:t>
            </a:r>
          </a:p>
          <a:p>
            <a:pPr lvl="1" eaLnBrk="1" hangingPunct="1">
              <a:defRPr/>
            </a:pP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</a:rPr>
              <a:t>string</a:t>
            </a:r>
            <a:r>
              <a:rPr lang="fr-FR" b="1" dirty="0">
                <a:latin typeface="Consolas" panose="020B0609020204030204" pitchFamily="49" charset="0"/>
              </a:rPr>
              <a:t> </a:t>
            </a:r>
            <a:r>
              <a:rPr lang="fr-FR" b="1" dirty="0" err="1">
                <a:solidFill>
                  <a:schemeClr val="bg2"/>
                </a:solidFill>
                <a:latin typeface="Consolas" panose="020B0609020204030204" pitchFamily="49" charset="0"/>
              </a:rPr>
              <a:t>session_id</a:t>
            </a:r>
            <a:r>
              <a:rPr lang="fr-FR" b="1" dirty="0">
                <a:solidFill>
                  <a:schemeClr val="hlink"/>
                </a:solidFill>
                <a:latin typeface="Consolas" panose="020B0609020204030204" pitchFamily="49" charset="0"/>
              </a:rPr>
              <a:t> </a:t>
            </a:r>
            <a:r>
              <a:rPr lang="fr-FR" b="1" dirty="0">
                <a:latin typeface="Consolas" panose="020B0609020204030204" pitchFamily="49" charset="0"/>
              </a:rPr>
              <a:t>( [</a:t>
            </a: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</a:rPr>
              <a:t>string</a:t>
            </a:r>
            <a:r>
              <a:rPr lang="fr-FR" b="1" dirty="0">
                <a:latin typeface="Consolas" panose="020B0609020204030204" pitchFamily="49" charset="0"/>
              </a:rPr>
              <a:t> </a:t>
            </a:r>
            <a:r>
              <a:rPr lang="fr-FR" b="1" i="1" dirty="0">
                <a:solidFill>
                  <a:schemeClr val="bg2"/>
                </a:solidFill>
                <a:latin typeface="Consolas" panose="020B0609020204030204" pitchFamily="49" charset="0"/>
              </a:rPr>
              <a:t>$id</a:t>
            </a:r>
            <a:r>
              <a:rPr lang="fr-FR" b="1" dirty="0">
                <a:latin typeface="Consolas" panose="020B0609020204030204" pitchFamily="49" charset="0"/>
              </a:rPr>
              <a:t>] )</a:t>
            </a:r>
            <a:endParaRPr lang="fr-FR" dirty="0"/>
          </a:p>
          <a:p>
            <a:pPr eaLnBrk="1" hangingPunct="1">
              <a:defRPr/>
            </a:pPr>
            <a:r>
              <a:rPr lang="fr-FR" dirty="0"/>
              <a:t>Détruire toutes les variables d'une session </a:t>
            </a:r>
          </a:p>
          <a:p>
            <a:pPr lvl="1" eaLnBrk="1" hangingPunct="1">
              <a:defRPr/>
            </a:pPr>
            <a:r>
              <a:rPr lang="fr-FR" b="1" dirty="0" err="1">
                <a:solidFill>
                  <a:schemeClr val="accent5"/>
                </a:solidFill>
                <a:latin typeface="Consolas" panose="020B0609020204030204" pitchFamily="49" charset="0"/>
              </a:rPr>
              <a:t>void</a:t>
            </a:r>
            <a:r>
              <a:rPr lang="fr-FR" b="1" dirty="0">
                <a:latin typeface="Consolas" panose="020B0609020204030204" pitchFamily="49" charset="0"/>
              </a:rPr>
              <a:t> </a:t>
            </a:r>
            <a:r>
              <a:rPr lang="fr-FR" b="1" dirty="0" err="1">
                <a:solidFill>
                  <a:schemeClr val="bg2"/>
                </a:solidFill>
                <a:latin typeface="Consolas" panose="020B0609020204030204" pitchFamily="49" charset="0"/>
              </a:rPr>
              <a:t>session_unset</a:t>
            </a:r>
            <a:r>
              <a:rPr lang="fr-FR" b="1" dirty="0">
                <a:latin typeface="Consolas" panose="020B0609020204030204" pitchFamily="49" charset="0"/>
              </a:rPr>
              <a:t> ( </a:t>
            </a:r>
            <a:r>
              <a:rPr lang="fr-FR" b="1" dirty="0" err="1">
                <a:solidFill>
                  <a:schemeClr val="accent5"/>
                </a:solidFill>
                <a:latin typeface="Consolas" panose="020B0609020204030204" pitchFamily="49" charset="0"/>
              </a:rPr>
              <a:t>void</a:t>
            </a:r>
            <a:r>
              <a:rPr lang="fr-FR" b="1" dirty="0">
                <a:latin typeface="Consolas" panose="020B0609020204030204" pitchFamily="49" charset="0"/>
              </a:rPr>
              <a:t> )</a:t>
            </a:r>
            <a:r>
              <a:rPr lang="fr-FR" dirty="0"/>
              <a:t> </a:t>
            </a:r>
          </a:p>
          <a:p>
            <a:pPr eaLnBrk="1" hangingPunct="1">
              <a:defRPr/>
            </a:pPr>
            <a:r>
              <a:rPr lang="fr-FR" dirty="0"/>
              <a:t>Détruire une session</a:t>
            </a:r>
          </a:p>
          <a:p>
            <a:pPr lvl="1" eaLnBrk="1" hangingPunct="1">
              <a:defRPr/>
            </a:pPr>
            <a:r>
              <a:rPr lang="fr-FR" b="1" dirty="0" err="1">
                <a:solidFill>
                  <a:schemeClr val="accent5"/>
                </a:solidFill>
                <a:latin typeface="Consolas" panose="020B0609020204030204" pitchFamily="49" charset="0"/>
              </a:rPr>
              <a:t>bool</a:t>
            </a:r>
            <a:r>
              <a:rPr lang="fr-FR" b="1" dirty="0">
                <a:latin typeface="Consolas" panose="020B0609020204030204" pitchFamily="49" charset="0"/>
              </a:rPr>
              <a:t> </a:t>
            </a:r>
            <a:r>
              <a:rPr lang="fr-FR" b="1" dirty="0" err="1">
                <a:solidFill>
                  <a:schemeClr val="bg2"/>
                </a:solidFill>
                <a:latin typeface="Consolas" panose="020B0609020204030204" pitchFamily="49" charset="0"/>
              </a:rPr>
              <a:t>session_destroy</a:t>
            </a:r>
            <a:r>
              <a:rPr lang="fr-FR" b="1" dirty="0">
                <a:latin typeface="Consolas" panose="020B0609020204030204" pitchFamily="49" charset="0"/>
              </a:rPr>
              <a:t> ( </a:t>
            </a:r>
            <a:r>
              <a:rPr lang="fr-FR" b="1" dirty="0" err="1">
                <a:solidFill>
                  <a:schemeClr val="accent5"/>
                </a:solidFill>
                <a:latin typeface="Consolas" panose="020B0609020204030204" pitchFamily="49" charset="0"/>
              </a:rPr>
              <a:t>void</a:t>
            </a:r>
            <a:r>
              <a:rPr lang="fr-FR" b="1" dirty="0">
                <a:latin typeface="Consolas" panose="020B0609020204030204" pitchFamily="49" charset="0"/>
              </a:rPr>
              <a:t> 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5A582E82-18B4-46C9-8F97-8AC2BE3F2F81}" type="slidenum">
              <a:rPr lang="fr-FR" altLang="fr-FR" sz="120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39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B3B8D31-3D7C-4504-BBF3-6D4319626F12}" type="datetime11">
              <a:rPr lang="fr-FR" smtClean="0"/>
              <a:t>10:34:04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Principe et </a:t>
            </a:r>
            <a:r>
              <a:rPr lang="fr-FR"/>
              <a:t>mécanique réseau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56F96115-A80F-4E60-AC2C-C24CE39144CF}" type="slidenum">
              <a:rPr lang="fr-FR" altLang="fr-FR" sz="120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0A81DD9-BFCD-438F-899A-E96EC99248DD}" type="datetime11">
              <a:rPr lang="fr-FR" smtClean="0"/>
              <a:t>10:34:04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29612324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Sessions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Modifie les paramètres du cookie de session</a:t>
            </a:r>
            <a:br>
              <a:rPr lang="fr-FR" b="1" dirty="0">
                <a:latin typeface="Consolas" panose="020B0609020204030204" pitchFamily="49" charset="0"/>
              </a:rPr>
            </a:br>
            <a:r>
              <a:rPr lang="fr-FR" b="1" dirty="0">
                <a:latin typeface="Consolas" panose="020B0609020204030204" pitchFamily="49" charset="0"/>
              </a:rPr>
              <a:t>			</a:t>
            </a:r>
            <a:r>
              <a:rPr lang="fr-FR" b="1" dirty="0" err="1">
                <a:solidFill>
                  <a:schemeClr val="folHlink"/>
                </a:solidFill>
                <a:latin typeface="Consolas" panose="020B0609020204030204" pitchFamily="49" charset="0"/>
              </a:rPr>
              <a:t>void</a:t>
            </a:r>
            <a:r>
              <a:rPr lang="fr-FR" b="1" dirty="0">
                <a:latin typeface="Consolas" panose="020B0609020204030204" pitchFamily="49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</a:rPr>
              <a:t>session_set_cookie_params</a:t>
            </a:r>
            <a:r>
              <a:rPr lang="fr-FR" b="1" dirty="0">
                <a:latin typeface="Consolas" panose="020B0609020204030204" pitchFamily="49" charset="0"/>
              </a:rPr>
              <a:t> (</a:t>
            </a:r>
            <a:br>
              <a:rPr lang="fr-FR" b="1" dirty="0">
                <a:latin typeface="Consolas" panose="020B0609020204030204" pitchFamily="49" charset="0"/>
              </a:rPr>
            </a:br>
            <a:r>
              <a:rPr lang="fr-FR" b="1" dirty="0">
                <a:latin typeface="Consolas" panose="020B0609020204030204" pitchFamily="49" charset="0"/>
              </a:rPr>
              <a:t>						   </a:t>
            </a:r>
            <a:r>
              <a:rPr lang="fr-FR" b="1" dirty="0" err="1">
                <a:solidFill>
                  <a:schemeClr val="folHlink"/>
                </a:solidFill>
                <a:latin typeface="Consolas" panose="020B0609020204030204" pitchFamily="49" charset="0"/>
              </a:rPr>
              <a:t>int</a:t>
            </a:r>
            <a:r>
              <a:rPr lang="fr-FR" b="1" dirty="0">
                <a:latin typeface="Consolas" panose="020B0609020204030204" pitchFamily="49" charset="0"/>
              </a:rPr>
              <a:t>    </a:t>
            </a:r>
            <a:r>
              <a:rPr lang="fr-FR" b="1" i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lifetime</a:t>
            </a:r>
            <a:br>
              <a:rPr lang="fr-FR" b="1" dirty="0">
                <a:latin typeface="Consolas" panose="020B0609020204030204" pitchFamily="49" charset="0"/>
              </a:rPr>
            </a:br>
            <a:r>
              <a:rPr lang="fr-FR" b="1" dirty="0">
                <a:latin typeface="Consolas" panose="020B0609020204030204" pitchFamily="49" charset="0"/>
              </a:rPr>
              <a:t>						[, </a:t>
            </a:r>
            <a:r>
              <a:rPr lang="fr-FR" b="1" dirty="0">
                <a:solidFill>
                  <a:schemeClr val="folHlink"/>
                </a:solidFill>
                <a:latin typeface="Consolas" panose="020B0609020204030204" pitchFamily="49" charset="0"/>
              </a:rPr>
              <a:t>string</a:t>
            </a:r>
            <a:r>
              <a:rPr lang="fr-FR" b="1" dirty="0">
                <a:latin typeface="Consolas" panose="020B0609020204030204" pitchFamily="49" charset="0"/>
              </a:rPr>
              <a:t> </a:t>
            </a:r>
            <a:r>
              <a:rPr lang="fr-FR" b="1" i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path</a:t>
            </a:r>
            <a:br>
              <a:rPr lang="fr-FR" b="1" dirty="0">
                <a:latin typeface="Consolas" panose="020B0609020204030204" pitchFamily="49" charset="0"/>
              </a:rPr>
            </a:br>
            <a:r>
              <a:rPr lang="fr-FR" b="1" dirty="0">
                <a:latin typeface="Consolas" panose="020B0609020204030204" pitchFamily="49" charset="0"/>
              </a:rPr>
              <a:t>						[, </a:t>
            </a:r>
            <a:r>
              <a:rPr lang="fr-FR" b="1" dirty="0">
                <a:solidFill>
                  <a:schemeClr val="folHlink"/>
                </a:solidFill>
                <a:latin typeface="Consolas" panose="020B0609020204030204" pitchFamily="49" charset="0"/>
              </a:rPr>
              <a:t>string</a:t>
            </a:r>
            <a:r>
              <a:rPr lang="fr-FR" b="1" dirty="0">
                <a:latin typeface="Consolas" panose="020B0609020204030204" pitchFamily="49" charset="0"/>
              </a:rPr>
              <a:t> </a:t>
            </a:r>
            <a:r>
              <a:rPr lang="fr-FR" b="1" i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domain</a:t>
            </a:r>
            <a:br>
              <a:rPr lang="fr-FR" b="1" dirty="0">
                <a:latin typeface="Consolas" panose="020B0609020204030204" pitchFamily="49" charset="0"/>
              </a:rPr>
            </a:br>
            <a:r>
              <a:rPr lang="fr-FR" b="1" dirty="0">
                <a:latin typeface="Consolas" panose="020B0609020204030204" pitchFamily="49" charset="0"/>
              </a:rPr>
              <a:t>						[, </a:t>
            </a:r>
            <a:r>
              <a:rPr lang="fr-FR" b="1" dirty="0" err="1">
                <a:solidFill>
                  <a:schemeClr val="folHlink"/>
                </a:solidFill>
                <a:latin typeface="Consolas" panose="020B0609020204030204" pitchFamily="49" charset="0"/>
              </a:rPr>
              <a:t>bool</a:t>
            </a:r>
            <a:r>
              <a:rPr lang="fr-FR" b="1" dirty="0">
                <a:latin typeface="Consolas" panose="020B0609020204030204" pitchFamily="49" charset="0"/>
              </a:rPr>
              <a:t>   </a:t>
            </a:r>
            <a:r>
              <a:rPr lang="fr-FR" b="1" i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secure</a:t>
            </a:r>
            <a:br>
              <a:rPr lang="fr-FR" b="1" dirty="0">
                <a:latin typeface="Consolas" panose="020B0609020204030204" pitchFamily="49" charset="0"/>
              </a:rPr>
            </a:br>
            <a:r>
              <a:rPr lang="fr-FR" b="1" dirty="0">
                <a:latin typeface="Consolas" panose="020B0609020204030204" pitchFamily="49" charset="0"/>
              </a:rPr>
              <a:t>						[, </a:t>
            </a:r>
            <a:r>
              <a:rPr lang="fr-FR" b="1" dirty="0" err="1">
                <a:solidFill>
                  <a:schemeClr val="folHlink"/>
                </a:solidFill>
                <a:latin typeface="Consolas" panose="020B0609020204030204" pitchFamily="49" charset="0"/>
              </a:rPr>
              <a:t>bool</a:t>
            </a:r>
            <a:r>
              <a:rPr lang="fr-FR" b="1" dirty="0">
                <a:latin typeface="Consolas" panose="020B0609020204030204" pitchFamily="49" charset="0"/>
              </a:rPr>
              <a:t>   </a:t>
            </a:r>
            <a:r>
              <a:rPr lang="fr-FR" b="1" i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httponly</a:t>
            </a:r>
            <a:br>
              <a:rPr lang="fr-FR" b="1" dirty="0">
                <a:latin typeface="Consolas" panose="020B0609020204030204" pitchFamily="49" charset="0"/>
              </a:rPr>
            </a:br>
            <a:r>
              <a:rPr lang="fr-FR" b="1" dirty="0">
                <a:latin typeface="Consolas" panose="020B0609020204030204" pitchFamily="49" charset="0"/>
              </a:rPr>
              <a:t>							              ]]]] )</a:t>
            </a:r>
            <a:endParaRPr lang="fr-FR" i="1" dirty="0"/>
          </a:p>
        </p:txBody>
      </p:sp>
      <p:sp>
        <p:nvSpPr>
          <p:cNvPr id="9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733">
                <a:solidFill>
                  <a:schemeClr val="tx1"/>
                </a:solidFill>
                <a:latin typeface="Arial" charset="0"/>
              </a:defRPr>
            </a:lvl1pPr>
            <a:lvl2pPr marL="990575" indent="-38099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523962" indent="-304792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667">
                <a:solidFill>
                  <a:schemeClr val="tx1"/>
                </a:solidFill>
                <a:latin typeface="Arial" charset="0"/>
              </a:defRPr>
            </a:lvl3pPr>
            <a:lvl4pPr marL="2133547" indent="-304792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743131" indent="-304792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3352716" indent="-3047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3962301" indent="-3047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4571886" indent="-3047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5181470" indent="-3047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B7A1850F-E4BE-44F7-8B27-44D77D02779E}" type="slidenum">
              <a:rPr lang="fr-FR" altLang="fr-FR" sz="160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40</a:t>
            </a:fld>
            <a:endParaRPr lang="fr-FR" altLang="fr-FR" sz="1600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9B5E05-A2D0-42BD-AC77-8E081B298DD4}" type="datetime11">
              <a:rPr lang="fr-FR" smtClean="0"/>
              <a:t>10:34:04</a:t>
            </a:fld>
            <a:endParaRPr lang="fr-FR"/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281606" name="AutoShape 6"/>
          <p:cNvSpPr>
            <a:spLocks noChangeArrowheads="1"/>
          </p:cNvSpPr>
          <p:nvPr/>
        </p:nvSpPr>
        <p:spPr bwMode="auto">
          <a:xfrm>
            <a:off x="143937" y="4400697"/>
            <a:ext cx="7752263" cy="2052639"/>
          </a:xfrm>
          <a:prstGeom prst="wedgeRoundRectCallout">
            <a:avLst>
              <a:gd name="adj1" fmla="val 35345"/>
              <a:gd name="adj2" fmla="val -14444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Durée de vie en secondes</a:t>
            </a:r>
          </a:p>
          <a:p>
            <a:pPr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10 jours : 10*24*60*60</a:t>
            </a:r>
          </a:p>
          <a:p>
            <a:pPr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Si non précisé, expire à la fermeture du navigateur</a:t>
            </a:r>
          </a:p>
          <a:p>
            <a:pPr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(Attention,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lifetime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pour session vs expire pour cookie</a:t>
            </a:r>
          </a:p>
        </p:txBody>
      </p:sp>
      <p:sp>
        <p:nvSpPr>
          <p:cNvPr id="281607" name="AutoShape 7"/>
          <p:cNvSpPr>
            <a:spLocks noChangeArrowheads="1"/>
          </p:cNvSpPr>
          <p:nvPr/>
        </p:nvSpPr>
        <p:spPr bwMode="auto">
          <a:xfrm>
            <a:off x="143937" y="4400697"/>
            <a:ext cx="7752263" cy="2052639"/>
          </a:xfrm>
          <a:prstGeom prst="wedgeRoundRectCallout">
            <a:avLst>
              <a:gd name="adj1" fmla="val 34997"/>
              <a:gd name="adj2" fmla="val -12532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Chemin de validité, disponibilité :</a:t>
            </a:r>
          </a:p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/	</a:t>
            </a: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Wingdings" pitchFamily="2" charset="2"/>
              </a:rPr>
              <a:t> tout le serveur</a:t>
            </a:r>
          </a:p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Wingdings" pitchFamily="2" charset="2"/>
              </a:rPr>
              <a:t>/prive	 sous-arborescence "prive"</a:t>
            </a:r>
          </a:p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Wingdings" pitchFamily="2" charset="2"/>
              </a:rPr>
              <a:t>Par défaut : répertoire où le cookie est défini</a:t>
            </a:r>
          </a:p>
        </p:txBody>
      </p:sp>
      <p:sp>
        <p:nvSpPr>
          <p:cNvPr id="281608" name="AutoShape 8"/>
          <p:cNvSpPr>
            <a:spLocks noChangeArrowheads="1"/>
          </p:cNvSpPr>
          <p:nvPr/>
        </p:nvSpPr>
        <p:spPr bwMode="auto">
          <a:xfrm>
            <a:off x="143937" y="4400697"/>
            <a:ext cx="7752263" cy="2052639"/>
          </a:xfrm>
          <a:prstGeom prst="wedgeRoundRectCallout">
            <a:avLst>
              <a:gd name="adj1" fmla="val 34562"/>
              <a:gd name="adj2" fmla="val -10425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Domaine de validité, disponibilité :</a:t>
            </a:r>
          </a:p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example.com</a:t>
            </a:r>
          </a:p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</a:t>
            </a: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Wingdings" pitchFamily="2" charset="2"/>
              </a:rPr>
              <a:t> le domaine example.com</a:t>
            </a:r>
          </a:p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Wingdings" pitchFamily="2" charset="2"/>
              </a:rPr>
              <a:t>www.example.com</a:t>
            </a:r>
          </a:p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Wingdings" pitchFamily="2" charset="2"/>
              </a:rPr>
              <a:t>         le sous-domaine www.example.com</a:t>
            </a:r>
          </a:p>
        </p:txBody>
      </p:sp>
      <p:sp>
        <p:nvSpPr>
          <p:cNvPr id="281609" name="AutoShape 9"/>
          <p:cNvSpPr>
            <a:spLocks noChangeArrowheads="1"/>
          </p:cNvSpPr>
          <p:nvPr/>
        </p:nvSpPr>
        <p:spPr bwMode="auto">
          <a:xfrm>
            <a:off x="143937" y="4400697"/>
            <a:ext cx="7752263" cy="2052639"/>
          </a:xfrm>
          <a:prstGeom prst="wedgeRoundRectCallout">
            <a:avLst>
              <a:gd name="adj1" fmla="val 34184"/>
              <a:gd name="adj2" fmla="val -8513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Cookie sécurisé ?</a:t>
            </a:r>
          </a:p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true	</a:t>
            </a: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Wingdings" pitchFamily="2" charset="2"/>
              </a:rPr>
              <a:t> uniquement si HTTPS</a:t>
            </a:r>
          </a:p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Wingdings" pitchFamily="2" charset="2"/>
              </a:rPr>
              <a:t>false	 défaut, HTTP et HTTPS</a:t>
            </a:r>
          </a:p>
        </p:txBody>
      </p:sp>
      <p:sp>
        <p:nvSpPr>
          <p:cNvPr id="281610" name="AutoShape 10"/>
          <p:cNvSpPr>
            <a:spLocks noChangeArrowheads="1"/>
          </p:cNvSpPr>
          <p:nvPr/>
        </p:nvSpPr>
        <p:spPr bwMode="auto">
          <a:xfrm>
            <a:off x="143937" y="4400697"/>
            <a:ext cx="7752263" cy="2052639"/>
          </a:xfrm>
          <a:prstGeom prst="wedgeRoundRectCallout">
            <a:avLst>
              <a:gd name="adj1" fmla="val 33623"/>
              <a:gd name="adj2" fmla="val -6367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Cookie uniquement par HTTP ?</a:t>
            </a:r>
          </a:p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true	</a:t>
            </a: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Wingdings" pitchFamily="2" charset="2"/>
              </a:rPr>
              <a:t> uniquement HTTP</a:t>
            </a:r>
          </a:p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Wingdings" pitchFamily="2" charset="2"/>
              </a:rPr>
              <a:t>false	 défaut, HTTP, JavaScript, 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281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281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8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281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500"/>
                                        <p:tgtEl>
                                          <p:spTgt spid="281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500"/>
                                        <p:tgtEl>
                                          <p:spTgt spid="281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6" grpId="0" animBg="1"/>
      <p:bldP spid="281606" grpId="1" animBg="1"/>
      <p:bldP spid="281607" grpId="0" animBg="1"/>
      <p:bldP spid="281607" grpId="1" animBg="1"/>
      <p:bldP spid="281608" grpId="0" animBg="1"/>
      <p:bldP spid="281608" grpId="1" animBg="1"/>
      <p:bldP spid="281609" grpId="0" animBg="1"/>
      <p:bldP spid="281609" grpId="1" animBg="1"/>
      <p:bldP spid="281610" grpId="0" animBg="1"/>
      <p:bldP spid="2816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8BC75905-49F3-1D9F-F221-B3287FE0DCCC}"/>
              </a:ext>
            </a:extLst>
          </p:cNvPr>
          <p:cNvSpPr/>
          <p:nvPr/>
        </p:nvSpPr>
        <p:spPr bwMode="auto">
          <a:xfrm>
            <a:off x="3555339" y="908720"/>
            <a:ext cx="5410114" cy="5442936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83999E-02A0-65DD-8B1D-129A76A04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Principe général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C2BC5042-2D83-4151-8F75-A77F4A4B7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5339" y="908720"/>
            <a:ext cx="5410114" cy="5442936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8B679B-A12F-CE94-7F3D-11D68FFAF2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216FCB-7087-E224-40E5-774003EE843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1C64475-3B80-45E2-889B-D51951DDC5F7}" type="datetime11">
              <a:rPr lang="fr-FR" smtClean="0"/>
              <a:t>10:34:04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E57E5A-9C6F-214B-3FDA-DCDB027A0AF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1684764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Connexion réseau</a:t>
            </a:r>
          </a:p>
        </p:txBody>
      </p:sp>
      <p:sp>
        <p:nvSpPr>
          <p:cNvPr id="1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E216FF69-4C08-4E12-B790-3B2A32A0789A}" type="slidenum">
              <a:rPr lang="fr-FR" altLang="fr-FR" sz="120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6</a:t>
            </a:fld>
            <a:endParaRPr lang="fr-FR" altLang="fr-FR" sz="1200"/>
          </a:p>
        </p:txBody>
      </p:sp>
      <p:sp>
        <p:nvSpPr>
          <p:cNvPr id="1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0D68B9-1B7F-4C2D-8BD2-5BDA1C56E637}" type="datetime11">
              <a:rPr lang="fr-FR" smtClean="0"/>
              <a:t>10:34:04</a:t>
            </a:fld>
            <a:endParaRPr lang="fr-FR"/>
          </a:p>
        </p:txBody>
      </p:sp>
      <p:sp>
        <p:nvSpPr>
          <p:cNvPr id="1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2" name="Réseau"/>
          <p:cNvSpPr/>
          <p:nvPr/>
        </p:nvSpPr>
        <p:spPr bwMode="auto">
          <a:xfrm>
            <a:off x="1847528" y="1054124"/>
            <a:ext cx="8353126" cy="5183188"/>
          </a:xfrm>
          <a:prstGeom prst="cloud">
            <a:avLst/>
          </a:prstGeom>
          <a:solidFill>
            <a:schemeClr val="accent2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6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Réseau</a:t>
            </a:r>
          </a:p>
        </p:txBody>
      </p:sp>
      <p:sp>
        <p:nvSpPr>
          <p:cNvPr id="130052" name="Client"/>
          <p:cNvSpPr>
            <a:spLocks noChangeArrowheads="1"/>
          </p:cNvSpPr>
          <p:nvPr/>
        </p:nvSpPr>
        <p:spPr bwMode="auto">
          <a:xfrm>
            <a:off x="611188" y="1268413"/>
            <a:ext cx="2058987" cy="51133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 eaLnBrk="1" hangingPunct="1">
              <a:defRPr/>
            </a:pPr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Client Web</a:t>
            </a:r>
          </a:p>
          <a:p>
            <a:pPr algn="ctr" eaLnBrk="1" hangingPunct="1">
              <a:defRPr/>
            </a:pPr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(Navigateur)</a:t>
            </a:r>
          </a:p>
        </p:txBody>
      </p:sp>
      <p:sp>
        <p:nvSpPr>
          <p:cNvPr id="130055" name="Serveur"/>
          <p:cNvSpPr>
            <a:spLocks noChangeArrowheads="1"/>
          </p:cNvSpPr>
          <p:nvPr/>
        </p:nvSpPr>
        <p:spPr bwMode="auto">
          <a:xfrm>
            <a:off x="9440863" y="1268413"/>
            <a:ext cx="2139950" cy="51133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Serveur Web</a:t>
            </a:r>
          </a:p>
        </p:txBody>
      </p:sp>
      <p:sp>
        <p:nvSpPr>
          <p:cNvPr id="130064" name="Requête"/>
          <p:cNvSpPr>
            <a:spLocks noChangeArrowheads="1"/>
          </p:cNvSpPr>
          <p:nvPr/>
        </p:nvSpPr>
        <p:spPr bwMode="auto">
          <a:xfrm>
            <a:off x="610917" y="4028306"/>
            <a:ext cx="2320925" cy="508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Requête HTTP</a:t>
            </a:r>
          </a:p>
        </p:txBody>
      </p:sp>
      <p:sp>
        <p:nvSpPr>
          <p:cNvPr id="130065" name="Fermeture"/>
          <p:cNvSpPr>
            <a:spLocks noChangeArrowheads="1"/>
          </p:cNvSpPr>
          <p:nvPr/>
        </p:nvSpPr>
        <p:spPr bwMode="auto">
          <a:xfrm>
            <a:off x="4126718" y="4869160"/>
            <a:ext cx="3794102" cy="510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Fermeture de connexion</a:t>
            </a:r>
          </a:p>
        </p:txBody>
      </p:sp>
      <p:sp>
        <p:nvSpPr>
          <p:cNvPr id="130058" name="Line 10"/>
          <p:cNvSpPr>
            <a:spLocks noChangeShapeType="1"/>
          </p:cNvSpPr>
          <p:nvPr/>
        </p:nvSpPr>
        <p:spPr bwMode="auto">
          <a:xfrm>
            <a:off x="1703387" y="2349501"/>
            <a:ext cx="8785223" cy="2159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arrow" w="lg" len="lg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30059" name="Line 11"/>
          <p:cNvSpPr>
            <a:spLocks noChangeShapeType="1"/>
          </p:cNvSpPr>
          <p:nvPr/>
        </p:nvSpPr>
        <p:spPr bwMode="auto">
          <a:xfrm flipH="1">
            <a:off x="1703386" y="2995613"/>
            <a:ext cx="8785225" cy="14389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arrow" w="lg" len="lg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30062" name="Connexion établie"/>
          <p:cNvSpPr>
            <a:spLocks noChangeArrowheads="1"/>
          </p:cNvSpPr>
          <p:nvPr/>
        </p:nvSpPr>
        <p:spPr bwMode="auto">
          <a:xfrm>
            <a:off x="4242831" y="4867771"/>
            <a:ext cx="3561878" cy="510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Connexion TCP établie</a:t>
            </a:r>
          </a:p>
        </p:txBody>
      </p:sp>
      <p:sp>
        <p:nvSpPr>
          <p:cNvPr id="130063" name="Validation"/>
          <p:cNvSpPr>
            <a:spLocks noChangeArrowheads="1"/>
          </p:cNvSpPr>
          <p:nvPr/>
        </p:nvSpPr>
        <p:spPr bwMode="auto">
          <a:xfrm>
            <a:off x="2207568" y="2094112"/>
            <a:ext cx="865310" cy="510778"/>
          </a:xfrm>
          <a:prstGeom prst="roundRect">
            <a:avLst>
              <a:gd name="adj" fmla="val 16667"/>
            </a:avLst>
          </a:prstGeom>
          <a:solidFill>
            <a:schemeClr val="accent3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SYN</a:t>
            </a:r>
          </a:p>
        </p:txBody>
      </p:sp>
      <p:sp>
        <p:nvSpPr>
          <p:cNvPr id="20" name="Réponse"/>
          <p:cNvSpPr>
            <a:spLocks noChangeArrowheads="1"/>
          </p:cNvSpPr>
          <p:nvPr/>
        </p:nvSpPr>
        <p:spPr bwMode="auto">
          <a:xfrm>
            <a:off x="9164384" y="4028306"/>
            <a:ext cx="2418660" cy="510778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Réponse HTTP</a:t>
            </a:r>
          </a:p>
        </p:txBody>
      </p:sp>
      <p:sp>
        <p:nvSpPr>
          <p:cNvPr id="19" name="Canal de communication"/>
          <p:cNvSpPr>
            <a:spLocks noChangeArrowheads="1"/>
          </p:cNvSpPr>
          <p:nvPr/>
        </p:nvSpPr>
        <p:spPr bwMode="auto">
          <a:xfrm rot="5400000">
            <a:off x="5785644" y="433412"/>
            <a:ext cx="698500" cy="7697788"/>
          </a:xfrm>
          <a:prstGeom prst="can">
            <a:avLst>
              <a:gd name="adj" fmla="val 27707"/>
            </a:avLst>
          </a:prstGeom>
          <a:solidFill>
            <a:schemeClr val="hlink">
              <a:alpha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1703387" y="3569717"/>
            <a:ext cx="8785223" cy="2159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arrow" w="lg" len="lg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8" name="Validation"/>
          <p:cNvSpPr>
            <a:spLocks noChangeArrowheads="1"/>
          </p:cNvSpPr>
          <p:nvPr/>
        </p:nvSpPr>
        <p:spPr bwMode="auto">
          <a:xfrm>
            <a:off x="8616280" y="2708920"/>
            <a:ext cx="1692531" cy="510778"/>
          </a:xfrm>
          <a:prstGeom prst="roundRect">
            <a:avLst>
              <a:gd name="adj" fmla="val 16667"/>
            </a:avLst>
          </a:prstGeom>
          <a:solidFill>
            <a:schemeClr val="accent3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SYN, ACK</a:t>
            </a:r>
          </a:p>
        </p:txBody>
      </p:sp>
      <p:sp>
        <p:nvSpPr>
          <p:cNvPr id="21" name="Validation"/>
          <p:cNvSpPr>
            <a:spLocks noChangeArrowheads="1"/>
          </p:cNvSpPr>
          <p:nvPr/>
        </p:nvSpPr>
        <p:spPr bwMode="auto">
          <a:xfrm>
            <a:off x="2207568" y="3356992"/>
            <a:ext cx="894372" cy="510778"/>
          </a:xfrm>
          <a:prstGeom prst="roundRect">
            <a:avLst>
              <a:gd name="adj" fmla="val 16667"/>
            </a:avLst>
          </a:prstGeom>
          <a:solidFill>
            <a:schemeClr val="accent3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ACK</a:t>
            </a:r>
          </a:p>
        </p:txBody>
      </p:sp>
      <p:sp>
        <p:nvSpPr>
          <p:cNvPr id="22" name="Poignée de main"/>
          <p:cNvSpPr>
            <a:spLocks noChangeArrowheads="1"/>
          </p:cNvSpPr>
          <p:nvPr/>
        </p:nvSpPr>
        <p:spPr bwMode="auto">
          <a:xfrm>
            <a:off x="3799135" y="4867771"/>
            <a:ext cx="4431793" cy="510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Poignée de main en 3 étapes</a:t>
            </a:r>
          </a:p>
        </p:txBody>
      </p:sp>
      <p:sp>
        <p:nvSpPr>
          <p:cNvPr id="23" name="Connexion"/>
          <p:cNvSpPr>
            <a:spLocks noChangeArrowheads="1"/>
          </p:cNvSpPr>
          <p:nvPr/>
        </p:nvSpPr>
        <p:spPr bwMode="auto">
          <a:xfrm>
            <a:off x="4113351" y="4867771"/>
            <a:ext cx="3820839" cy="510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Connexion TCP (port 80)</a:t>
            </a:r>
          </a:p>
        </p:txBody>
      </p:sp>
    </p:spTree>
    <p:extLst>
      <p:ext uri="{BB962C8B-B14F-4D97-AF65-F5344CB8AC3E}">
        <p14:creationId xmlns:p14="http://schemas.microsoft.com/office/powerpoint/2010/main" val="402941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56106 0.0208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47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-0.55963 0.015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82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55989 0.0259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5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72084 3.7037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-0.71459 0.0013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2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4" grpId="0" animBg="1"/>
      <p:bldP spid="130064" grpId="1" animBg="1"/>
      <p:bldP spid="130064" grpId="2" animBg="1"/>
      <p:bldP spid="130065" grpId="0" animBg="1"/>
      <p:bldP spid="130058" grpId="0" animBg="1"/>
      <p:bldP spid="130058" grpId="1" animBg="1"/>
      <p:bldP spid="130059" grpId="0" animBg="1"/>
      <p:bldP spid="130059" grpId="1" animBg="1"/>
      <p:bldP spid="130062" grpId="0" animBg="1"/>
      <p:bldP spid="130062" grpId="1" animBg="1"/>
      <p:bldP spid="130063" grpId="0" animBg="1"/>
      <p:bldP spid="130063" grpId="1" animBg="1"/>
      <p:bldP spid="130063" grpId="2" animBg="1"/>
      <p:bldP spid="20" grpId="0" animBg="1"/>
      <p:bldP spid="20" grpId="2" animBg="1"/>
      <p:bldP spid="20" grpId="3" animBg="1"/>
      <p:bldP spid="19" grpId="0" animBg="1"/>
      <p:bldP spid="19" grpId="1" animBg="1"/>
      <p:bldP spid="17" grpId="0" animBg="1"/>
      <p:bldP spid="17" grpId="1" animBg="1"/>
      <p:bldP spid="18" grpId="0" animBg="1"/>
      <p:bldP spid="18" grpId="1" animBg="1"/>
      <p:bldP spid="18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éseau"/>
          <p:cNvSpPr/>
          <p:nvPr/>
        </p:nvSpPr>
        <p:spPr bwMode="auto">
          <a:xfrm>
            <a:off x="1847528" y="1054124"/>
            <a:ext cx="8353126" cy="5183188"/>
          </a:xfrm>
          <a:prstGeom prst="cloud">
            <a:avLst/>
          </a:prstGeom>
          <a:solidFill>
            <a:schemeClr val="accent2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6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Réseau</a:t>
            </a:r>
          </a:p>
        </p:txBody>
      </p:sp>
      <p:sp>
        <p:nvSpPr>
          <p:cNvPr id="282628" name="Client"/>
          <p:cNvSpPr>
            <a:spLocks noChangeArrowheads="1"/>
          </p:cNvSpPr>
          <p:nvPr/>
        </p:nvSpPr>
        <p:spPr bwMode="auto">
          <a:xfrm>
            <a:off x="615950" y="1268413"/>
            <a:ext cx="2058988" cy="51133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Client Web</a:t>
            </a:r>
          </a:p>
          <a:p>
            <a:pPr algn="ctr"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(Navigateur)</a:t>
            </a:r>
          </a:p>
        </p:txBody>
      </p:sp>
      <p:sp>
        <p:nvSpPr>
          <p:cNvPr id="282627" name="Titre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Utilisation de HTTP/1.0</a:t>
            </a:r>
          </a:p>
        </p:txBody>
      </p:sp>
      <p:pic>
        <p:nvPicPr>
          <p:cNvPr id="282640" name="about:blank" descr="http_vier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950" y="1989138"/>
            <a:ext cx="5354638" cy="430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C2D12914-D182-4CCD-9982-22C2DFABFB2D}" type="slidenum">
              <a:rPr lang="fr-FR" altLang="fr-FR" sz="120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7</a:t>
            </a:fld>
            <a:endParaRPr lang="fr-FR" altLang="fr-FR" sz="1200"/>
          </a:p>
        </p:txBody>
      </p:sp>
      <p:sp>
        <p:nvSpPr>
          <p:cNvPr id="2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69015D8-A065-4AFD-BD56-D5918761AF8A}" type="datetime11">
              <a:rPr lang="fr-FR" smtClean="0"/>
              <a:t>10:34:04</a:t>
            </a:fld>
            <a:endParaRPr lang="fr-FR"/>
          </a:p>
        </p:txBody>
      </p:sp>
      <p:sp>
        <p:nvSpPr>
          <p:cNvPr id="2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27" name="Boite texte fond"/>
          <p:cNvSpPr txBox="1">
            <a:spLocks noChangeArrowheads="1"/>
          </p:cNvSpPr>
          <p:nvPr/>
        </p:nvSpPr>
        <p:spPr bwMode="auto">
          <a:xfrm>
            <a:off x="609600" y="1268413"/>
            <a:ext cx="109728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fr-FR" sz="2600" kern="0" dirty="0"/>
          </a:p>
        </p:txBody>
      </p:sp>
      <p:sp>
        <p:nvSpPr>
          <p:cNvPr id="282629" name="Serveur"/>
          <p:cNvSpPr>
            <a:spLocks noChangeArrowheads="1"/>
          </p:cNvSpPr>
          <p:nvPr/>
        </p:nvSpPr>
        <p:spPr bwMode="auto">
          <a:xfrm>
            <a:off x="9448800" y="1268413"/>
            <a:ext cx="2139950" cy="51133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Serveur Web</a:t>
            </a:r>
          </a:p>
          <a:p>
            <a:pPr algn="ctr" eaLnBrk="1" hangingPunct="1">
              <a:defRPr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(http://cutrona)</a:t>
            </a:r>
          </a:p>
        </p:txBody>
      </p:sp>
      <p:sp>
        <p:nvSpPr>
          <p:cNvPr id="282633" name="Réponse HTTP"/>
          <p:cNvSpPr>
            <a:spLocks noChangeArrowheads="1"/>
          </p:cNvSpPr>
          <p:nvPr/>
        </p:nvSpPr>
        <p:spPr bwMode="auto">
          <a:xfrm>
            <a:off x="6961188" y="2128838"/>
            <a:ext cx="2408237" cy="508000"/>
          </a:xfrm>
          <a:prstGeom prst="roundRect">
            <a:avLst>
              <a:gd name="adj" fmla="val 1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Réponse HTTP</a:t>
            </a:r>
          </a:p>
        </p:txBody>
      </p:sp>
      <p:sp>
        <p:nvSpPr>
          <p:cNvPr id="282632" name="Requête HTTP"/>
          <p:cNvSpPr>
            <a:spLocks noChangeArrowheads="1"/>
          </p:cNvSpPr>
          <p:nvPr/>
        </p:nvSpPr>
        <p:spPr bwMode="auto">
          <a:xfrm>
            <a:off x="2603500" y="2133600"/>
            <a:ext cx="2320925" cy="508000"/>
          </a:xfrm>
          <a:prstGeom prst="roundRect">
            <a:avLst>
              <a:gd name="adj" fmla="val 1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Requête HTTP</a:t>
            </a:r>
          </a:p>
        </p:txBody>
      </p:sp>
      <p:sp>
        <p:nvSpPr>
          <p:cNvPr id="282639" name="Canal de communication"/>
          <p:cNvSpPr>
            <a:spLocks noChangeArrowheads="1"/>
          </p:cNvSpPr>
          <p:nvPr/>
        </p:nvSpPr>
        <p:spPr bwMode="auto">
          <a:xfrm rot="5400000">
            <a:off x="5785644" y="-142081"/>
            <a:ext cx="698500" cy="7697788"/>
          </a:xfrm>
          <a:prstGeom prst="can">
            <a:avLst>
              <a:gd name="adj" fmla="val 2770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82637" name="Etab connexion"/>
          <p:cNvSpPr>
            <a:spLocks noChangeArrowheads="1"/>
          </p:cNvSpPr>
          <p:nvPr/>
        </p:nvSpPr>
        <p:spPr bwMode="auto">
          <a:xfrm>
            <a:off x="2597150" y="2095500"/>
            <a:ext cx="3805238" cy="920750"/>
          </a:xfrm>
          <a:prstGeom prst="roundRect">
            <a:avLst>
              <a:gd name="adj" fmla="val 1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Établissement d’une</a:t>
            </a:r>
          </a:p>
          <a:p>
            <a:pPr algn="ctr"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connexion TCP (port 80)</a:t>
            </a:r>
          </a:p>
        </p:txBody>
      </p:sp>
      <p:sp>
        <p:nvSpPr>
          <p:cNvPr id="282646" name="Possède des ressources"/>
          <p:cNvSpPr>
            <a:spLocks noChangeArrowheads="1"/>
          </p:cNvSpPr>
          <p:nvPr/>
        </p:nvSpPr>
        <p:spPr bwMode="auto">
          <a:xfrm>
            <a:off x="7226300" y="2133600"/>
            <a:ext cx="2043113" cy="919163"/>
          </a:xfrm>
          <a:prstGeom prst="wedgeRoundRectCallout">
            <a:avLst>
              <a:gd name="adj1" fmla="val 62644"/>
              <a:gd name="adj2" fmla="val -10444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Possède des</a:t>
            </a:r>
          </a:p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ressources</a:t>
            </a:r>
          </a:p>
        </p:txBody>
      </p:sp>
      <p:sp>
        <p:nvSpPr>
          <p:cNvPr id="282645" name="Désire des ressources"/>
          <p:cNvSpPr>
            <a:spLocks noChangeArrowheads="1"/>
          </p:cNvSpPr>
          <p:nvPr/>
        </p:nvSpPr>
        <p:spPr bwMode="auto">
          <a:xfrm>
            <a:off x="2903538" y="2133600"/>
            <a:ext cx="1774825" cy="919163"/>
          </a:xfrm>
          <a:prstGeom prst="wedgeRoundRectCallout">
            <a:avLst>
              <a:gd name="adj1" fmla="val -75306"/>
              <a:gd name="adj2" fmla="val -10267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Désire des</a:t>
            </a:r>
          </a:p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ressources</a:t>
            </a:r>
          </a:p>
        </p:txBody>
      </p:sp>
      <p:sp>
        <p:nvSpPr>
          <p:cNvPr id="282649" name="Ressources"/>
          <p:cNvSpPr>
            <a:spLocks noChangeArrowheads="1"/>
          </p:cNvSpPr>
          <p:nvPr/>
        </p:nvSpPr>
        <p:spPr bwMode="auto">
          <a:xfrm>
            <a:off x="9701213" y="4795838"/>
            <a:ext cx="1508125" cy="1296987"/>
          </a:xfrm>
          <a:prstGeom prst="flowChartMagneticDisk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FR" sz="18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Ressources</a:t>
            </a:r>
          </a:p>
        </p:txBody>
      </p:sp>
      <p:sp>
        <p:nvSpPr>
          <p:cNvPr id="282648" name="As-tu ?"/>
          <p:cNvSpPr>
            <a:spLocks noChangeArrowheads="1"/>
          </p:cNvSpPr>
          <p:nvPr/>
        </p:nvSpPr>
        <p:spPr bwMode="auto">
          <a:xfrm>
            <a:off x="750378" y="2207568"/>
            <a:ext cx="1713931" cy="46166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As-tu / ?</a:t>
            </a:r>
          </a:p>
        </p:txBody>
      </p:sp>
      <p:sp>
        <p:nvSpPr>
          <p:cNvPr id="282653" name="Ferme connexion"/>
          <p:cNvSpPr>
            <a:spLocks noChangeArrowheads="1"/>
          </p:cNvSpPr>
          <p:nvPr/>
        </p:nvSpPr>
        <p:spPr bwMode="auto">
          <a:xfrm>
            <a:off x="5589588" y="2128838"/>
            <a:ext cx="3779837" cy="508000"/>
          </a:xfrm>
          <a:prstGeom prst="roundRect">
            <a:avLst>
              <a:gd name="adj" fmla="val 1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Fermeture de connexion</a:t>
            </a:r>
          </a:p>
        </p:txBody>
      </p:sp>
      <p:sp>
        <p:nvSpPr>
          <p:cNvPr id="282657" name="Source HTML"/>
          <p:cNvSpPr txBox="1">
            <a:spLocks noChangeArrowheads="1"/>
          </p:cNvSpPr>
          <p:nvPr/>
        </p:nvSpPr>
        <p:spPr bwMode="auto">
          <a:xfrm>
            <a:off x="615950" y="1917700"/>
            <a:ext cx="6670416" cy="452431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&lt;!DOCTYPE html PUBLIC "-//W3C//DTD HTML 4.01 </a:t>
            </a:r>
            <a:r>
              <a:rPr lang="fr-FR" sz="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Transitional</a:t>
            </a:r>
            <a:r>
              <a:rPr lang="fr-FR" sz="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//EN"&gt;</a:t>
            </a:r>
            <a:endParaRPr lang="fr-FR" sz="8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itchFamily="18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&lt;</a:t>
            </a:r>
            <a:r>
              <a:rPr lang="fr-FR" sz="8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html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</a:t>
            </a:r>
            <a:endParaRPr lang="fr-FR" sz="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itchFamily="18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fr-FR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   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&lt;</a:t>
            </a:r>
            <a:r>
              <a:rPr lang="fr-FR" sz="800" b="1" dirty="0" err="1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head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</a:t>
            </a:r>
            <a:endParaRPr lang="fr-FR" sz="800" dirty="0">
              <a:solidFill>
                <a:srgbClr val="A02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itchFamily="18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fr-FR" sz="800" dirty="0">
                <a:solidFill>
                  <a:srgbClr val="A02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     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&lt;</a:t>
            </a:r>
            <a:r>
              <a:rPr lang="fr-FR" sz="800" b="1" dirty="0" err="1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meta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</a:t>
            </a:r>
            <a:r>
              <a:rPr lang="fr-FR" sz="8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http-</a:t>
            </a:r>
            <a:r>
              <a:rPr lang="fr-FR" sz="800" b="1" dirty="0" err="1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equiv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"Content-Type"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</a:t>
            </a:r>
            <a:r>
              <a:rPr lang="fr-FR" sz="8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content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"</a:t>
            </a:r>
            <a:r>
              <a:rPr lang="fr-FR" sz="8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text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/html; </a:t>
            </a:r>
            <a:r>
              <a:rPr lang="fr-FR" sz="8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charset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fr-FR" sz="8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utf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-8"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</a:t>
            </a:r>
            <a:endParaRPr lang="fr-FR" sz="800" dirty="0">
              <a:solidFill>
                <a:srgbClr val="A02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itchFamily="18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fr-FR" sz="800" dirty="0">
                <a:solidFill>
                  <a:srgbClr val="A02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     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&lt;</a:t>
            </a:r>
            <a:r>
              <a:rPr lang="fr-FR" sz="800" b="1" dirty="0" err="1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link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</a:t>
            </a:r>
            <a:r>
              <a:rPr lang="fr-FR" sz="800" b="1" dirty="0" err="1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href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"</a:t>
            </a:r>
            <a:r>
              <a:rPr lang="fr-FR" sz="8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css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/style.css"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</a:t>
            </a:r>
            <a:r>
              <a:rPr lang="fr-FR" sz="800" b="1" dirty="0" err="1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rel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"</a:t>
            </a:r>
            <a:r>
              <a:rPr lang="fr-FR" sz="8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stylesheet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"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</a:t>
            </a:r>
            <a:r>
              <a:rPr lang="fr-FR" sz="8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type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"</a:t>
            </a:r>
            <a:r>
              <a:rPr lang="fr-FR" sz="8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text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/</a:t>
            </a:r>
            <a:r>
              <a:rPr lang="fr-FR" sz="8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css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"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</a:t>
            </a:r>
            <a:endParaRPr lang="fr-FR" sz="800" dirty="0">
              <a:solidFill>
                <a:srgbClr val="A02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itchFamily="18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fr-FR" sz="800" dirty="0">
                <a:solidFill>
                  <a:srgbClr val="A02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     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&lt;</a:t>
            </a:r>
            <a:r>
              <a:rPr lang="fr-FR" sz="800" b="1" dirty="0" err="1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title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</a:t>
            </a:r>
            <a:r>
              <a:rPr lang="fr-FR" sz="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J. </a:t>
            </a:r>
            <a:r>
              <a:rPr lang="fr-FR" sz="8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Cutrona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&lt;/</a:t>
            </a:r>
            <a:r>
              <a:rPr lang="fr-FR" sz="800" b="1" dirty="0" err="1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title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</a:t>
            </a:r>
            <a:endParaRPr lang="fr-FR" sz="800" dirty="0">
              <a:solidFill>
                <a:srgbClr val="A02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itchFamily="18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fr-FR" sz="800" dirty="0">
                <a:solidFill>
                  <a:srgbClr val="A02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   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&lt;/</a:t>
            </a:r>
            <a:r>
              <a:rPr lang="fr-FR" sz="800" b="1" dirty="0" err="1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head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</a:t>
            </a:r>
            <a:endParaRPr lang="fr-FR" sz="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itchFamily="18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fr-FR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   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&lt;</a:t>
            </a:r>
            <a:r>
              <a:rPr lang="fr-FR" sz="8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body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</a:t>
            </a:r>
          </a:p>
          <a:p>
            <a:pPr eaLnBrk="1" hangingPunct="1">
              <a:defRPr/>
            </a:pP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&lt;</a:t>
            </a:r>
            <a:r>
              <a:rPr lang="fr-FR" sz="800" b="1" dirty="0" err="1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div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</a:t>
            </a:r>
            <a:r>
              <a:rPr lang="fr-FR" sz="8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id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'</a:t>
            </a:r>
            <a:r>
              <a:rPr lang="fr-FR" sz="8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b_connexion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'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</a:t>
            </a:r>
          </a:p>
          <a:p>
            <a:pPr eaLnBrk="1" hangingPunct="1">
              <a:defRPr/>
            </a:pP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&lt;</a:t>
            </a:r>
            <a:r>
              <a:rPr lang="fr-FR" sz="800" b="1" dirty="0" err="1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form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</a:t>
            </a:r>
            <a:r>
              <a:rPr lang="fr-FR" sz="8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action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'/index.php'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</a:t>
            </a:r>
            <a:r>
              <a:rPr lang="fr-FR" sz="800" b="1" dirty="0" err="1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method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'post'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</a:t>
            </a:r>
          </a:p>
          <a:p>
            <a:pPr eaLnBrk="1" hangingPunct="1">
              <a:defRPr/>
            </a:pP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&lt;</a:t>
            </a:r>
            <a:r>
              <a:rPr lang="fr-FR" sz="8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table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</a:t>
            </a:r>
          </a:p>
          <a:p>
            <a:pPr eaLnBrk="1" hangingPunct="1">
              <a:defRPr/>
            </a:pP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&lt;</a:t>
            </a:r>
            <a:r>
              <a:rPr lang="fr-FR" sz="8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tr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&gt;&lt;</a:t>
            </a:r>
            <a:r>
              <a:rPr lang="fr-FR" sz="8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td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&gt;&lt;</a:t>
            </a:r>
            <a:r>
              <a:rPr lang="fr-FR" sz="8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input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</a:t>
            </a:r>
            <a:r>
              <a:rPr lang="fr-FR" sz="8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type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'</a:t>
            </a:r>
            <a:r>
              <a:rPr lang="fr-FR" sz="8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text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'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</a:t>
            </a:r>
            <a:r>
              <a:rPr lang="fr-FR" sz="800" b="1" dirty="0" err="1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name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'login'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</a:t>
            </a:r>
            <a:r>
              <a:rPr lang="fr-FR" sz="8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size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'5'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</a:t>
            </a:r>
            <a:r>
              <a:rPr lang="fr-FR" sz="8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value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'login'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</a:t>
            </a:r>
            <a:r>
              <a:rPr lang="fr-FR" sz="800" dirty="0" err="1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onClick</a:t>
            </a:r>
            <a:r>
              <a:rPr lang="fr-FR" sz="800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="</a:t>
            </a:r>
            <a:r>
              <a:rPr lang="fr-FR" sz="8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if</a:t>
            </a:r>
            <a:r>
              <a:rPr lang="fr-FR" sz="800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</a:t>
            </a:r>
            <a:r>
              <a:rPr lang="fr-FR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fr-FR" sz="800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this</a:t>
            </a:r>
            <a:r>
              <a:rPr lang="fr-FR" sz="800" dirty="0" err="1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.value</a:t>
            </a:r>
            <a:r>
              <a:rPr lang="fr-FR" sz="800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==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'login'</a:t>
            </a:r>
            <a:r>
              <a:rPr lang="fr-FR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)</a:t>
            </a:r>
            <a:r>
              <a:rPr lang="fr-FR" sz="800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</a:t>
            </a:r>
            <a:r>
              <a:rPr lang="fr-FR" sz="800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this</a:t>
            </a:r>
            <a:r>
              <a:rPr lang="fr-FR" sz="800" dirty="0" err="1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.value</a:t>
            </a:r>
            <a:r>
              <a:rPr lang="fr-FR" sz="800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''</a:t>
            </a:r>
            <a:r>
              <a:rPr lang="fr-FR" sz="800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"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</a:t>
            </a:r>
            <a:endParaRPr lang="fr-FR" sz="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itchFamily="18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fr-FR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   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&lt;</a:t>
            </a:r>
            <a:r>
              <a:rPr lang="fr-FR" sz="8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input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</a:t>
            </a:r>
            <a:r>
              <a:rPr lang="fr-FR" sz="8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type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'</a:t>
            </a:r>
            <a:r>
              <a:rPr lang="fr-FR" sz="8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password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'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</a:t>
            </a:r>
            <a:r>
              <a:rPr lang="fr-FR" sz="800" b="1" dirty="0" err="1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name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'</a:t>
            </a:r>
            <a:r>
              <a:rPr lang="fr-FR" sz="8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passwd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'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</a:t>
            </a:r>
            <a:r>
              <a:rPr lang="fr-FR" sz="8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size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'5'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</a:t>
            </a:r>
          </a:p>
          <a:p>
            <a:pPr eaLnBrk="1" hangingPunct="1">
              <a:defRPr/>
            </a:pP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&lt;</a:t>
            </a:r>
            <a:r>
              <a:rPr lang="fr-FR" sz="8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td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&gt;&lt;</a:t>
            </a:r>
            <a:r>
              <a:rPr lang="fr-FR" sz="8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input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</a:t>
            </a:r>
            <a:r>
              <a:rPr lang="fr-FR" sz="8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type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'</a:t>
            </a:r>
            <a:r>
              <a:rPr lang="fr-FR" sz="8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submit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'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</a:t>
            </a:r>
            <a:r>
              <a:rPr lang="fr-FR" sz="8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value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'OK'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</a:t>
            </a:r>
          </a:p>
          <a:p>
            <a:pPr eaLnBrk="1" hangingPunct="1">
              <a:defRPr/>
            </a:pP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&lt;/</a:t>
            </a:r>
            <a:r>
              <a:rPr lang="fr-FR" sz="8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table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</a:t>
            </a:r>
          </a:p>
          <a:p>
            <a:pPr eaLnBrk="1" hangingPunct="1">
              <a:defRPr/>
            </a:pP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&lt;/</a:t>
            </a:r>
            <a:r>
              <a:rPr lang="fr-FR" sz="800" b="1" dirty="0" err="1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form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</a:t>
            </a:r>
          </a:p>
          <a:p>
            <a:pPr eaLnBrk="1" hangingPunct="1">
              <a:defRPr/>
            </a:pP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&lt;/</a:t>
            </a:r>
            <a:r>
              <a:rPr lang="fr-FR" sz="800" b="1" dirty="0" err="1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div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</a:t>
            </a:r>
            <a:endParaRPr lang="fr-FR" sz="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itchFamily="18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fr-FR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   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&lt;</a:t>
            </a:r>
            <a:r>
              <a:rPr lang="fr-FR" sz="8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h1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</a:t>
            </a:r>
            <a:r>
              <a:rPr lang="fr-FR" sz="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Programmation Web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&lt;/</a:t>
            </a:r>
            <a:r>
              <a:rPr lang="fr-FR" sz="8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h1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</a:t>
            </a:r>
            <a:endParaRPr lang="fr-FR" sz="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itchFamily="18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fr-FR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   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&lt;</a:t>
            </a:r>
            <a:r>
              <a:rPr lang="fr-FR" sz="800" b="1" dirty="0" err="1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div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</a:t>
            </a:r>
            <a:r>
              <a:rPr lang="fr-FR" sz="8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class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'partie'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</a:t>
            </a:r>
            <a:endParaRPr lang="fr-FR" sz="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itchFamily="18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fr-FR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   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&lt;</a:t>
            </a:r>
            <a:r>
              <a:rPr lang="fr-FR" sz="8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a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</a:t>
            </a:r>
            <a:r>
              <a:rPr lang="fr-FR" sz="800" b="1" dirty="0" err="1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href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'progwebS1'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</a:t>
            </a:r>
            <a:r>
              <a:rPr lang="fr-FR" sz="800" u="sng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Programmation Web S1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&lt;/</a:t>
            </a:r>
            <a:r>
              <a:rPr lang="fr-FR" sz="8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a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&gt;&lt;</a:t>
            </a:r>
            <a:r>
              <a:rPr lang="fr-FR" sz="800" b="1" dirty="0" err="1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br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</a:t>
            </a:r>
            <a:endParaRPr lang="fr-FR" sz="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itchFamily="18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fr-FR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   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&lt;</a:t>
            </a:r>
            <a:r>
              <a:rPr lang="fr-FR" sz="8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a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</a:t>
            </a:r>
            <a:r>
              <a:rPr lang="fr-FR" sz="800" b="1" dirty="0" err="1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href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'progwebS2'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</a:t>
            </a:r>
            <a:r>
              <a:rPr lang="fr-FR" sz="800" u="sng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Programmation Web S2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&lt;/</a:t>
            </a:r>
            <a:r>
              <a:rPr lang="fr-FR" sz="8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a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&gt;&lt;</a:t>
            </a:r>
            <a:r>
              <a:rPr lang="fr-FR" sz="800" b="1" dirty="0" err="1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br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</a:t>
            </a:r>
            <a:endParaRPr lang="fr-FR" sz="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itchFamily="18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fr-FR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   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&lt;</a:t>
            </a:r>
            <a:r>
              <a:rPr lang="fr-FR" sz="8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a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</a:t>
            </a:r>
            <a:r>
              <a:rPr lang="fr-FR" sz="800" b="1" dirty="0" err="1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href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'progwebS3'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</a:t>
            </a:r>
            <a:r>
              <a:rPr lang="fr-FR" sz="800" u="sng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Programmation Web S3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&lt;/</a:t>
            </a:r>
            <a:r>
              <a:rPr lang="fr-FR" sz="8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a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&gt;&lt;</a:t>
            </a:r>
            <a:r>
              <a:rPr lang="fr-FR" sz="800" b="1" dirty="0" err="1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br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</a:t>
            </a:r>
            <a:endParaRPr lang="fr-FR" sz="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itchFamily="18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fr-FR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   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&lt;/</a:t>
            </a:r>
            <a:r>
              <a:rPr lang="fr-FR" sz="800" b="1" dirty="0" err="1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div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</a:t>
            </a:r>
            <a:endParaRPr lang="fr-FR" sz="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itchFamily="18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fr-FR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   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&lt;</a:t>
            </a:r>
            <a:r>
              <a:rPr lang="fr-FR" sz="800" b="1" dirty="0" err="1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span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</a:t>
            </a:r>
            <a:r>
              <a:rPr lang="fr-FR" sz="8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id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'</a:t>
            </a:r>
            <a:r>
              <a:rPr lang="fr-FR" sz="8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lastmodified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'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</a:t>
            </a:r>
            <a:endParaRPr lang="fr-FR" sz="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itchFamily="18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fr-FR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Dernière modification de cette page le 07/09/2008 à 23h27    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&lt;/</a:t>
            </a:r>
            <a:r>
              <a:rPr lang="fr-FR" sz="800" b="1" dirty="0" err="1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span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</a:t>
            </a:r>
            <a:endParaRPr lang="fr-FR" sz="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itchFamily="18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fr-FR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   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&lt;</a:t>
            </a:r>
            <a:r>
              <a:rPr lang="fr-FR" sz="800" b="1" dirty="0" err="1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div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</a:t>
            </a:r>
            <a:r>
              <a:rPr lang="fr-FR" sz="8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class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'</a:t>
            </a:r>
            <a:r>
              <a:rPr lang="fr-FR" sz="8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valid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'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</a:t>
            </a:r>
            <a:endParaRPr lang="fr-FR" sz="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itchFamily="18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fr-FR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       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&lt;</a:t>
            </a:r>
            <a:r>
              <a:rPr lang="fr-FR" sz="8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a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</a:t>
            </a:r>
            <a:r>
              <a:rPr lang="fr-FR" sz="800" b="1" dirty="0" err="1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href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'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  <a:hlinkClick r:id="rId5"/>
              </a:rPr>
              <a:t>http://wwwdoc/w3c-validator/check?uri=referer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'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</a:t>
            </a:r>
            <a:endParaRPr lang="fr-FR" sz="800" u="sng" dirty="0">
              <a:solidFill>
                <a:srgbClr val="6A5A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itchFamily="18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fr-FR" sz="800" u="sng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          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&lt;</a:t>
            </a:r>
            <a:r>
              <a:rPr lang="fr-FR" sz="800" b="1" dirty="0" err="1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img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</a:t>
            </a:r>
            <a:r>
              <a:rPr lang="fr-FR" sz="8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border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"0"</a:t>
            </a:r>
            <a:endParaRPr lang="fr-FR" sz="8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itchFamily="18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               </a:t>
            </a:r>
            <a:r>
              <a:rPr lang="fr-FR" sz="800" b="1" dirty="0" err="1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src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"/</a:t>
            </a:r>
            <a:r>
              <a:rPr lang="fr-FR" sz="8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img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/valid-html401.gif"</a:t>
            </a:r>
            <a:endParaRPr lang="fr-FR" sz="8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itchFamily="18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               </a:t>
            </a:r>
            <a:r>
              <a:rPr lang="fr-FR" sz="800" b="1" dirty="0" err="1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alt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"</a:t>
            </a:r>
            <a:r>
              <a:rPr lang="fr-FR" sz="8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Valid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 HTML 4.01!"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</a:t>
            </a:r>
            <a:r>
              <a:rPr lang="fr-FR" sz="800" b="1" dirty="0" err="1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height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"31"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</a:t>
            </a:r>
            <a:r>
              <a:rPr lang="fr-FR" sz="800" b="1" dirty="0" err="1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width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"88"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&gt;&lt;/</a:t>
            </a:r>
            <a:r>
              <a:rPr lang="fr-FR" sz="8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a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</a:t>
            </a:r>
            <a:endParaRPr lang="fr-FR" sz="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itchFamily="18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fr-FR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          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&lt;</a:t>
            </a:r>
            <a:r>
              <a:rPr lang="fr-FR" sz="800" b="1" dirty="0" err="1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img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</a:t>
            </a:r>
            <a:r>
              <a:rPr lang="fr-FR" sz="8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border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"0"</a:t>
            </a:r>
            <a:endParaRPr lang="fr-FR" sz="8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itchFamily="18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               </a:t>
            </a:r>
            <a:r>
              <a:rPr lang="fr-FR" sz="800" b="1" dirty="0" err="1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src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"/</a:t>
            </a:r>
            <a:r>
              <a:rPr lang="fr-FR" sz="8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img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/vcss.gif"</a:t>
            </a:r>
            <a:endParaRPr lang="fr-FR" sz="8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itchFamily="18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               </a:t>
            </a:r>
            <a:r>
              <a:rPr lang="fr-FR" sz="800" b="1" dirty="0" err="1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alt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"</a:t>
            </a:r>
            <a:r>
              <a:rPr lang="fr-FR" sz="8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Valid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 CSS!"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</a:t>
            </a:r>
            <a:r>
              <a:rPr lang="fr-FR" sz="800" b="1" dirty="0" err="1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height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"31"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</a:t>
            </a:r>
            <a:r>
              <a:rPr lang="fr-FR" sz="800" b="1" dirty="0" err="1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width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fr-FR" sz="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"88"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</a:t>
            </a:r>
            <a:endParaRPr lang="fr-FR" sz="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itchFamily="18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fr-FR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   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&lt;/</a:t>
            </a:r>
            <a:r>
              <a:rPr lang="fr-FR" sz="800" b="1" dirty="0" err="1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div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</a:t>
            </a:r>
            <a:endParaRPr lang="fr-FR" sz="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itchFamily="18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fr-FR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    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&lt;/</a:t>
            </a:r>
            <a:r>
              <a:rPr lang="fr-FR" sz="8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body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</a:t>
            </a:r>
          </a:p>
          <a:p>
            <a:pPr eaLnBrk="1" hangingPunct="1">
              <a:defRPr/>
            </a:pP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&lt;/</a:t>
            </a:r>
            <a:r>
              <a:rPr lang="fr-FR" sz="8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html</a:t>
            </a:r>
            <a:r>
              <a:rPr lang="fr-FR" sz="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itchFamily="18" charset="0"/>
                <a:cs typeface="Courier New" pitchFamily="49" charset="0"/>
              </a:rPr>
              <a:t>&gt;</a:t>
            </a:r>
          </a:p>
        </p:txBody>
      </p:sp>
      <p:sp>
        <p:nvSpPr>
          <p:cNvPr id="282658" name="Fichier /"/>
          <p:cNvSpPr>
            <a:spLocks noChangeArrowheads="1"/>
          </p:cNvSpPr>
          <p:nvPr/>
        </p:nvSpPr>
        <p:spPr bwMode="auto">
          <a:xfrm>
            <a:off x="9988550" y="5013325"/>
            <a:ext cx="914400" cy="914400"/>
          </a:xfrm>
          <a:prstGeom prst="foldedCorner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FR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Fichier</a:t>
            </a:r>
          </a:p>
          <a:p>
            <a:pPr algn="ctr" eaLnBrk="1" hangingPunct="1">
              <a:defRPr/>
            </a:pPr>
            <a:r>
              <a:rPr lang="fr-FR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/</a:t>
            </a:r>
          </a:p>
        </p:txBody>
      </p:sp>
      <p:sp>
        <p:nvSpPr>
          <p:cNvPr id="282652" name="Réponse HTTP 1"/>
          <p:cNvSpPr>
            <a:spLocks noChangeArrowheads="1"/>
          </p:cNvSpPr>
          <p:nvPr/>
        </p:nvSpPr>
        <p:spPr bwMode="auto">
          <a:xfrm>
            <a:off x="10085046" y="2207568"/>
            <a:ext cx="694421" cy="46166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Oui</a:t>
            </a:r>
          </a:p>
        </p:txBody>
      </p:sp>
      <p:sp>
        <p:nvSpPr>
          <p:cNvPr id="282654" name="Réponse HTTP 2"/>
          <p:cNvSpPr>
            <a:spLocks noChangeArrowheads="1"/>
          </p:cNvSpPr>
          <p:nvPr/>
        </p:nvSpPr>
        <p:spPr bwMode="auto">
          <a:xfrm>
            <a:off x="9355749" y="2295932"/>
            <a:ext cx="2138727" cy="276999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&lt;!DOCTYPE html PUBLIC… </a:t>
            </a:r>
          </a:p>
        </p:txBody>
      </p:sp>
      <p:sp>
        <p:nvSpPr>
          <p:cNvPr id="282655" name="Réponse HTTP 3"/>
          <p:cNvSpPr>
            <a:spLocks noChangeArrowheads="1"/>
          </p:cNvSpPr>
          <p:nvPr/>
        </p:nvSpPr>
        <p:spPr bwMode="auto">
          <a:xfrm>
            <a:off x="10044947" y="2280057"/>
            <a:ext cx="779381" cy="276999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&lt;html&gt; </a:t>
            </a:r>
          </a:p>
        </p:txBody>
      </p:sp>
      <p:sp>
        <p:nvSpPr>
          <p:cNvPr id="282656" name="Réponse HTTP 4"/>
          <p:cNvSpPr>
            <a:spLocks noChangeArrowheads="1"/>
          </p:cNvSpPr>
          <p:nvPr/>
        </p:nvSpPr>
        <p:spPr bwMode="auto">
          <a:xfrm>
            <a:off x="10044947" y="2135078"/>
            <a:ext cx="779381" cy="64633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</a:t>
            </a:r>
            <a:r>
              <a:rPr lang="fr-FR" sz="12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head</a:t>
            </a:r>
            <a:r>
              <a:rPr lang="fr-FR" sz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…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&lt;/html&gt;</a:t>
            </a:r>
          </a:p>
        </p:txBody>
      </p:sp>
      <p:pic>
        <p:nvPicPr>
          <p:cNvPr id="282642" name="http://cutrona" descr="http_cutrona_non_char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989138"/>
            <a:ext cx="535463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644" name="http://cutrona -&gt; résultat" descr="http_cutron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989138"/>
            <a:ext cx="535463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2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2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82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82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2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2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2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2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2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8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2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2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2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2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82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82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2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2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2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2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2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2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82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82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82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82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8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3819 C -0.00243 0.18773 -0.00434 0.05671 -0.00243 0.19143 C 0.12726 0.18888 0.62952 0.1912 0.72813 0.19143 C 0.72622 0.00995 0.72743 0.14814 0.72743 0.02222 " pathEditMode="relative" rAng="0" ptsTypes="ffff">
                                      <p:cBhvr>
                                        <p:cTn id="99" dur="2000" fill="hold"/>
                                        <p:tgtEl>
                                          <p:spTgt spid="2826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15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282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6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2826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2826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2" dur="500"/>
                                        <p:tgtEl>
                                          <p:spTgt spid="28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-0.0026 -0.413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82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82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8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351 0.03611 C -0.7316 0.18564 -0.73351 0.05463 -0.7316 0.18935 C -0.60191 0.1868 -0.09965 0.18912 -0.00104 0.18935 C -0.00295 0.00787 -0.00174 0.14606 -0.00174 0.02013 " pathEditMode="relative" rAng="0" ptsTypes="ffff">
                                      <p:cBhvr>
                                        <p:cTn id="137" dur="2000" spd="-100000" fill="hold"/>
                                        <p:tgtEl>
                                          <p:spTgt spid="282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15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282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4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28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351 0.03611 C -0.7316 0.18564 -0.73351 0.05463 -0.7316 0.18935 C -0.60191 0.1868 -0.09965 0.18912 -0.00104 0.18935 C -0.00295 0.00787 -0.00174 0.14606 -0.00174 0.02013 " pathEditMode="relative" rAng="0" ptsTypes="ffff">
                                      <p:cBhvr>
                                        <p:cTn id="149" dur="2000" spd="-100000" fill="hold"/>
                                        <p:tgtEl>
                                          <p:spTgt spid="282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15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282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6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28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351 0.03611 C -0.7316 0.18564 -0.73351 0.05463 -0.7316 0.18935 C -0.60191 0.1868 -0.09965 0.18912 -0.00104 0.18935 C -0.00295 0.00787 -0.00174 0.14606 -0.00174 0.02013 " pathEditMode="relative" rAng="0" ptsTypes="ffff">
                                      <p:cBhvr>
                                        <p:cTn id="161" dur="2000" spd="-100000" fill="hold"/>
                                        <p:tgtEl>
                                          <p:spTgt spid="282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15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282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8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28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351 0.03611 C -0.7316 0.18564 -0.73351 0.05463 -0.7316 0.18935 C -0.60191 0.1868 -0.09965 0.18912 -0.00104 0.18935 C -0.00295 0.00787 -0.00174 0.14606 -0.00174 0.02013 " pathEditMode="relative" rAng="0" ptsTypes="ffff">
                                      <p:cBhvr>
                                        <p:cTn id="173" dur="2000" spd="-100000" fill="hold"/>
                                        <p:tgtEl>
                                          <p:spTgt spid="282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15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282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9" presetID="53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82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282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82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82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82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82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8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0" dur="1000"/>
                                        <p:tgtEl>
                                          <p:spTgt spid="282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82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28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282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28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9" grpId="0" animBg="1"/>
      <p:bldP spid="282633" grpId="0" animBg="1" autoUpdateAnimBg="0"/>
      <p:bldP spid="282633" grpId="1" animBg="1"/>
      <p:bldP spid="282632" grpId="0" animBg="1" autoUpdateAnimBg="0"/>
      <p:bldP spid="282632" grpId="1" animBg="1"/>
      <p:bldP spid="282639" grpId="0" animBg="1"/>
      <p:bldP spid="282639" grpId="1" animBg="1"/>
      <p:bldP spid="282637" grpId="0" animBg="1" autoUpdateAnimBg="0"/>
      <p:bldP spid="282637" grpId="1" animBg="1"/>
      <p:bldP spid="282646" grpId="0" animBg="1"/>
      <p:bldP spid="282646" grpId="1" animBg="1"/>
      <p:bldP spid="282645" grpId="0" animBg="1"/>
      <p:bldP spid="282645" grpId="1" animBg="1"/>
      <p:bldP spid="282649" grpId="0" animBg="1"/>
      <p:bldP spid="282649" grpId="1" animBg="1"/>
      <p:bldP spid="282648" grpId="0" animBg="1"/>
      <p:bldP spid="282648" grpId="1" animBg="1"/>
      <p:bldP spid="282648" grpId="2" animBg="1"/>
      <p:bldP spid="282653" grpId="0" animBg="1"/>
      <p:bldP spid="282653" grpId="1" animBg="1"/>
      <p:bldP spid="282657" grpId="0" animBg="1"/>
      <p:bldP spid="282657" grpId="1" animBg="1"/>
      <p:bldP spid="282658" grpId="0" animBg="1"/>
      <p:bldP spid="282658" grpId="1" animBg="1"/>
      <p:bldP spid="282658" grpId="2" animBg="1"/>
      <p:bldP spid="282652" grpId="0" animBg="1"/>
      <p:bldP spid="282652" grpId="1" animBg="1"/>
      <p:bldP spid="282652" grpId="2" animBg="1"/>
      <p:bldP spid="282654" grpId="0" animBg="1"/>
      <p:bldP spid="282654" grpId="1" animBg="1"/>
      <p:bldP spid="282654" grpId="2" animBg="1"/>
      <p:bldP spid="282655" grpId="0" animBg="1"/>
      <p:bldP spid="282655" grpId="1" animBg="1"/>
      <p:bldP spid="282655" grpId="2" animBg="1"/>
      <p:bldP spid="282656" grpId="0" animBg="1"/>
      <p:bldP spid="282656" grpId="1" animBg="1"/>
      <p:bldP spid="282656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Remarques importantes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Le </a:t>
            </a:r>
            <a:r>
              <a:rPr lang="fr-FR" dirty="0">
                <a:solidFill>
                  <a:schemeClr val="accent2"/>
                </a:solidFill>
              </a:rPr>
              <a:t>client ouvre</a:t>
            </a:r>
            <a:r>
              <a:rPr lang="fr-FR" dirty="0"/>
              <a:t> la connexion</a:t>
            </a:r>
          </a:p>
          <a:p>
            <a:pPr eaLnBrk="1" hangingPunct="1">
              <a:defRPr/>
            </a:pPr>
            <a:r>
              <a:rPr lang="fr-FR" dirty="0"/>
              <a:t>Le </a:t>
            </a:r>
            <a:r>
              <a:rPr lang="fr-FR" dirty="0">
                <a:solidFill>
                  <a:schemeClr val="accent2"/>
                </a:solidFill>
              </a:rPr>
              <a:t>serveur ferme</a:t>
            </a:r>
            <a:r>
              <a:rPr lang="fr-FR" dirty="0"/>
              <a:t> la connexion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fr-FR" sz="3600" dirty="0">
                <a:sym typeface="Wingdings" pitchFamily="2" charset="2"/>
              </a:rPr>
              <a:t></a:t>
            </a:r>
          </a:p>
          <a:p>
            <a:pPr eaLnBrk="1" hangingPunct="1">
              <a:defRPr/>
            </a:pPr>
            <a:r>
              <a:rPr lang="fr-FR" dirty="0"/>
              <a:t>1 transaction = 1 ressource transférée (v 1.0)</a:t>
            </a:r>
          </a:p>
          <a:p>
            <a:pPr eaLnBrk="1" hangingPunct="1">
              <a:defRPr/>
            </a:pPr>
            <a:r>
              <a:rPr lang="fr-FR" dirty="0"/>
              <a:t>Protocole sans état</a:t>
            </a:r>
          </a:p>
          <a:p>
            <a:pPr lvl="1" eaLnBrk="1" hangingPunct="1">
              <a:defRPr/>
            </a:pPr>
            <a:r>
              <a:rPr lang="fr-FR" sz="2800" dirty="0"/>
              <a:t>Aucune information gardée entre deux transactions</a:t>
            </a:r>
          </a:p>
          <a:p>
            <a:pPr lvl="1" eaLnBrk="1" hangingPunct="1">
              <a:defRPr/>
            </a:pPr>
            <a:r>
              <a:rPr lang="fr-FR" sz="2800" dirty="0"/>
              <a:t>Le serveur "oublie" le client après chaque transaction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fr-FR" sz="3600" dirty="0">
                <a:sym typeface="Wingdings" pitchFamily="2" charset="2"/>
              </a:rPr>
              <a:t></a:t>
            </a:r>
          </a:p>
          <a:p>
            <a:pPr eaLnBrk="1" hangingPunct="1">
              <a:defRPr/>
            </a:pPr>
            <a:r>
              <a:rPr lang="fr-FR" dirty="0"/>
              <a:t>Problème pour la gestion d'une session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A74D9AE8-5DB2-495D-9030-E9215FDED02A}" type="slidenum">
              <a:rPr lang="fr-FR" altLang="fr-FR" sz="120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AD118D-15FE-425F-9D79-1ED1C18CD01A}" type="datetime11">
              <a:rPr lang="fr-FR" smtClean="0"/>
              <a:t>10:34:04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Autres remarques importantes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Le </a:t>
            </a:r>
            <a:r>
              <a:rPr lang="fr-FR" dirty="0">
                <a:solidFill>
                  <a:schemeClr val="accent2"/>
                </a:solidFill>
              </a:rPr>
              <a:t>client demande </a:t>
            </a:r>
            <a:r>
              <a:rPr lang="fr-FR" dirty="0"/>
              <a:t>des ressources</a:t>
            </a:r>
          </a:p>
          <a:p>
            <a:pPr eaLnBrk="1" hangingPunct="1">
              <a:defRPr/>
            </a:pPr>
            <a:r>
              <a:rPr lang="fr-FR" dirty="0"/>
              <a:t>Le </a:t>
            </a:r>
            <a:r>
              <a:rPr lang="fr-FR" dirty="0">
                <a:solidFill>
                  <a:schemeClr val="accent2"/>
                </a:solidFill>
              </a:rPr>
              <a:t>serveur répond </a:t>
            </a:r>
            <a:r>
              <a:rPr lang="fr-FR" dirty="0"/>
              <a:t>aux demandes des clients :</a:t>
            </a:r>
          </a:p>
          <a:p>
            <a:pPr lvl="1" eaLnBrk="1" hangingPunct="1">
              <a:defRPr/>
            </a:pPr>
            <a:r>
              <a:rPr lang="fr-FR" sz="2800" dirty="0"/>
              <a:t>Délivre la ressource demandée si possible</a:t>
            </a:r>
          </a:p>
          <a:p>
            <a:pPr lvl="1" eaLnBrk="1" hangingPunct="1">
              <a:defRPr/>
            </a:pPr>
            <a:r>
              <a:rPr lang="fr-FR" sz="2800" dirty="0"/>
              <a:t>Informe de la raison de non remise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/>
              <a:t>Echanges </a:t>
            </a:r>
            <a:r>
              <a:rPr lang="fr-FR" dirty="0" err="1"/>
              <a:t>multi-plateforme</a:t>
            </a:r>
            <a:endParaRPr lang="fr-FR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dirty="0">
                <a:sym typeface="Wingdings" pitchFamily="2" charset="2"/>
              </a:rPr>
              <a:t>	 ASCII 7bits (encodage si non ASCII 7bits)</a:t>
            </a: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/>
              <a:t>Requêtes émises en clair</a:t>
            </a:r>
          </a:p>
          <a:p>
            <a:pPr eaLnBrk="1" hangingPunct="1">
              <a:defRPr/>
            </a:pPr>
            <a:r>
              <a:rPr lang="fr-FR" dirty="0"/>
              <a:t>Réponses émises en clair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294A6F79-39EE-4D5C-B253-DBA8E1FEA692}" type="slidenum">
              <a:rPr lang="fr-FR" altLang="fr-FR" sz="120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EA2070-249F-4D79-9BFC-6916B8DFB825}" type="datetime11">
              <a:rPr lang="fr-FR" smtClean="0"/>
              <a:t>10:34:04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2019-3">
  <a:themeElements>
    <a:clrScheme name="Personnalisé 10">
      <a:dk1>
        <a:srgbClr val="000000"/>
      </a:dk1>
      <a:lt1>
        <a:srgbClr val="3681FC"/>
      </a:lt1>
      <a:dk2>
        <a:srgbClr val="000000"/>
      </a:dk2>
      <a:lt2>
        <a:srgbClr val="526191"/>
      </a:lt2>
      <a:accent1>
        <a:srgbClr val="FFFFFF"/>
      </a:accent1>
      <a:accent2>
        <a:srgbClr val="3F68DF"/>
      </a:accent2>
      <a:accent3>
        <a:srgbClr val="FAC916"/>
      </a:accent3>
      <a:accent4>
        <a:srgbClr val="FF3300"/>
      </a:accent4>
      <a:accent5>
        <a:srgbClr val="7030A0"/>
      </a:accent5>
      <a:accent6>
        <a:srgbClr val="1D31EC"/>
      </a:accent6>
      <a:hlink>
        <a:srgbClr val="238123"/>
      </a:hlink>
      <a:folHlink>
        <a:srgbClr val="264866"/>
      </a:folHlink>
    </a:clrScheme>
    <a:fontScheme name="Points numériqu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</a:defRPr>
        </a:defPPr>
      </a:lstStyle>
    </a:lnDef>
  </a:objectDefaults>
  <a:extraClrSchemeLst>
    <a:extraClrScheme>
      <a:clrScheme name="Points numérique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10">
        <a:dk1>
          <a:srgbClr val="5B5B89"/>
        </a:dk1>
        <a:lt1>
          <a:srgbClr val="FFFFFF"/>
        </a:lt1>
        <a:dk2>
          <a:srgbClr val="CC99FF"/>
        </a:dk2>
        <a:lt2>
          <a:srgbClr val="EBFE34"/>
        </a:lt2>
        <a:accent1>
          <a:srgbClr val="6666FF"/>
        </a:accent1>
        <a:accent2>
          <a:srgbClr val="52527C"/>
        </a:accent2>
        <a:accent3>
          <a:srgbClr val="E2CAFF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11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238123"/>
        </a:hlink>
        <a:folHlink>
          <a:srgbClr val="2648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ème Web2" id="{42475C82-D8CD-42B5-9253-840B089EDE5A}" vid="{1801DA36-90A1-4315-B058-0DD455EF8C5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Thème2019-3</Template>
  <TotalTime>549</TotalTime>
  <Words>2823</Words>
  <Application>Microsoft Office PowerPoint</Application>
  <PresentationFormat>Grand écran</PresentationFormat>
  <Paragraphs>617</Paragraphs>
  <Slides>40</Slides>
  <Notes>29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5" baseType="lpstr">
      <vt:lpstr>Arial</vt:lpstr>
      <vt:lpstr>Consolas</vt:lpstr>
      <vt:lpstr>Courier New</vt:lpstr>
      <vt:lpstr>Wingdings</vt:lpstr>
      <vt:lpstr>Thème2019-3</vt:lpstr>
      <vt:lpstr>Programmation Web : Protocole HTTP, cookies, sessions</vt:lpstr>
      <vt:lpstr>Introduction</vt:lpstr>
      <vt:lpstr>Introduction</vt:lpstr>
      <vt:lpstr>Principe et mécanique réseau</vt:lpstr>
      <vt:lpstr>Principe général</vt:lpstr>
      <vt:lpstr>Connexion réseau</vt:lpstr>
      <vt:lpstr>Utilisation de HTTP/1.0</vt:lpstr>
      <vt:lpstr>Remarques importantes</vt:lpstr>
      <vt:lpstr>Autres remarques importantes</vt:lpstr>
      <vt:lpstr>Messages HTTP</vt:lpstr>
      <vt:lpstr>Structure d'un message HTTP</vt:lpstr>
      <vt:lpstr>Requêtes HTTP</vt:lpstr>
      <vt:lpstr>Requête HTTP 1.0</vt:lpstr>
      <vt:lpstr>Méthodes de requête HTTP</vt:lpstr>
      <vt:lpstr>Exemple de requête HTTP</vt:lpstr>
      <vt:lpstr>Réponses HTTP</vt:lpstr>
      <vt:lpstr>Réponse HTTP</vt:lpstr>
      <vt:lpstr>Exemple de réponse HTTP</vt:lpstr>
      <vt:lpstr>États des réponses HTTP</vt:lpstr>
      <vt:lpstr>Protocole HTTP 1.1</vt:lpstr>
      <vt:lpstr>Protocole HTTP 1.1</vt:lpstr>
      <vt:lpstr>Protocole HTTP 1.1</vt:lpstr>
      <vt:lpstr>Requête HTTP 1.1</vt:lpstr>
      <vt:lpstr>Formulaires</vt:lpstr>
      <vt:lpstr>Soumission de formulaires</vt:lpstr>
      <vt:lpstr>Soumission de formulaires</vt:lpstr>
      <vt:lpstr>Encodage des données</vt:lpstr>
      <vt:lpstr>Cookies</vt:lpstr>
      <vt:lpstr>Cookies</vt:lpstr>
      <vt:lpstr>Cookies, principe des échanges</vt:lpstr>
      <vt:lpstr>Cookies, principe des échanges (suite)</vt:lpstr>
      <vt:lpstr>Cookies</vt:lpstr>
      <vt:lpstr>Cookies en PHP</vt:lpstr>
      <vt:lpstr>Cookies en PHP</vt:lpstr>
      <vt:lpstr>Sessions</vt:lpstr>
      <vt:lpstr>Sessions</vt:lpstr>
      <vt:lpstr>Sessions</vt:lpstr>
      <vt:lpstr>Sessions</vt:lpstr>
      <vt:lpstr>Sessions</vt:lpstr>
      <vt:lpstr>Sessions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Programmation Web : Protocole HTTP</dc:title>
  <dc:creator>Jérôme Cutrona</dc:creator>
  <cp:lastModifiedBy>JEROME CUTRONA</cp:lastModifiedBy>
  <cp:revision>57</cp:revision>
  <cp:lastPrinted>1601-01-01T00:00:00Z</cp:lastPrinted>
  <dcterms:created xsi:type="dcterms:W3CDTF">2019-03-18T20:34:40Z</dcterms:created>
  <dcterms:modified xsi:type="dcterms:W3CDTF">2023-09-18T09:07:39Z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